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76" r:id="rId4"/>
    <p:sldId id="268" r:id="rId5"/>
    <p:sldId id="258" r:id="rId6"/>
    <p:sldId id="260" r:id="rId7"/>
    <p:sldId id="267" r:id="rId8"/>
    <p:sldId id="264" r:id="rId9"/>
    <p:sldId id="261" r:id="rId10"/>
    <p:sldId id="259" r:id="rId11"/>
    <p:sldId id="262" r:id="rId12"/>
    <p:sldId id="266" r:id="rId13"/>
    <p:sldId id="277" r:id="rId14"/>
    <p:sldId id="270" r:id="rId15"/>
    <p:sldId id="269" r:id="rId16"/>
    <p:sldId id="265" r:id="rId17"/>
    <p:sldId id="271" r:id="rId18"/>
    <p:sldId id="274" r:id="rId19"/>
    <p:sldId id="275" r:id="rId20"/>
    <p:sldId id="272" r:id="rId21"/>
    <p:sldId id="279" r:id="rId22"/>
    <p:sldId id="278" r:id="rId23"/>
    <p:sldId id="280" r:id="rId24"/>
    <p:sldId id="273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7C674F9-70BA-46F1-BDE5-19F5A30CB969}">
          <p14:sldIdLst>
            <p14:sldId id="257"/>
            <p14:sldId id="256"/>
          </p14:sldIdLst>
        </p14:section>
        <p14:section name="معرفی سایت چالش (ایالات متحده)" id="{749269F3-0FA2-4C61-9EB4-7B942D7D3071}">
          <p14:sldIdLst>
            <p14:sldId id="276"/>
            <p14:sldId id="268"/>
            <p14:sldId id="258"/>
            <p14:sldId id="260"/>
            <p14:sldId id="267"/>
            <p14:sldId id="264"/>
            <p14:sldId id="261"/>
            <p14:sldId id="259"/>
            <p14:sldId id="262"/>
            <p14:sldId id="266"/>
          </p14:sldIdLst>
        </p14:section>
        <p14:section name="جعاله" id="{E3C8491E-04E2-4D77-809C-857644A0F289}">
          <p14:sldIdLst>
            <p14:sldId id="277"/>
            <p14:sldId id="270"/>
            <p14:sldId id="269"/>
            <p14:sldId id="265"/>
            <p14:sldId id="271"/>
            <p14:sldId id="274"/>
            <p14:sldId id="275"/>
          </p14:sldIdLst>
        </p14:section>
        <p14:section name="Untitled Section" id="{53B34291-CE7E-4E71-824F-E0B86F9268BA}">
          <p14:sldIdLst>
            <p14:sldId id="272"/>
            <p14:sldId id="279"/>
            <p14:sldId id="278"/>
            <p14:sldId id="280"/>
          </p14:sldIdLst>
        </p14:section>
        <p14:section name="بخش انتهایی" id="{EF9F4D49-39F8-498C-B4F0-93FD1EBA8D59}">
          <p14:sldIdLst>
            <p14:sldId id="27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2026"/>
    <a:srgbClr val="FFFFFF"/>
    <a:srgbClr val="FFC107"/>
    <a:srgbClr val="21498E"/>
    <a:srgbClr val="FFCD3F"/>
    <a:srgbClr val="8CB539"/>
    <a:srgbClr val="97C341"/>
    <a:srgbClr val="638A26"/>
    <a:srgbClr val="FFF2CC"/>
    <a:srgbClr val="FFF5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140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3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A78AA-9825-43DD-92AE-5162B7AEEF19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E3377-DAB4-4F9E-B067-613BC8084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802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A78AA-9825-43DD-92AE-5162B7AEEF19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E3377-DAB4-4F9E-B067-613BC8084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955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A78AA-9825-43DD-92AE-5162B7AEEF19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E3377-DAB4-4F9E-B067-613BC8084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174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A78AA-9825-43DD-92AE-5162B7AEEF19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E3377-DAB4-4F9E-B067-613BC8084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833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A78AA-9825-43DD-92AE-5162B7AEEF19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E3377-DAB4-4F9E-B067-613BC8084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361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A78AA-9825-43DD-92AE-5162B7AEEF19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E3377-DAB4-4F9E-B067-613BC8084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731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A78AA-9825-43DD-92AE-5162B7AEEF19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E3377-DAB4-4F9E-B067-613BC8084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094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A78AA-9825-43DD-92AE-5162B7AEEF19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E3377-DAB4-4F9E-B067-613BC8084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422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A78AA-9825-43DD-92AE-5162B7AEEF19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E3377-DAB4-4F9E-B067-613BC8084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036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A78AA-9825-43DD-92AE-5162B7AEEF19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E3377-DAB4-4F9E-B067-613BC8084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318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A78AA-9825-43DD-92AE-5162B7AEEF19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E3377-DAB4-4F9E-B067-613BC8084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153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A78AA-9825-43DD-92AE-5162B7AEEF19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E3377-DAB4-4F9E-B067-613BC8084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528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7.png"/><Relationship Id="rId7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gif"/><Relationship Id="rId11" Type="http://schemas.openxmlformats.org/officeDocument/2006/relationships/image" Target="../media/image13.png"/><Relationship Id="rId5" Type="http://schemas.openxmlformats.org/officeDocument/2006/relationships/image" Target="../media/image11.png"/><Relationship Id="rId10" Type="http://schemas.openxmlformats.org/officeDocument/2006/relationships/image" Target="../media/image37.png"/><Relationship Id="rId4" Type="http://schemas.openxmlformats.org/officeDocument/2006/relationships/image" Target="../media/image33.png"/><Relationship Id="rId9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40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7.png"/><Relationship Id="rId7" Type="http://schemas.openxmlformats.org/officeDocument/2006/relationships/image" Target="../media/image4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11.png"/><Relationship Id="rId9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5.png"/><Relationship Id="rId7" Type="http://schemas.openxmlformats.org/officeDocument/2006/relationships/image" Target="../media/image5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0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5.png"/><Relationship Id="rId7" Type="http://schemas.openxmlformats.org/officeDocument/2006/relationships/image" Target="../media/image1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7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1.png"/><Relationship Id="rId7" Type="http://schemas.openxmlformats.org/officeDocument/2006/relationships/image" Target="../media/image21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5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3" Type="http://schemas.openxmlformats.org/officeDocument/2006/relationships/image" Target="../media/image7.png"/><Relationship Id="rId7" Type="http://schemas.openxmlformats.org/officeDocument/2006/relationships/image" Target="../media/image28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jpg"/><Relationship Id="rId10" Type="http://schemas.openxmlformats.org/officeDocument/2006/relationships/image" Target="../media/image31.png"/><Relationship Id="rId4" Type="http://schemas.openxmlformats.org/officeDocument/2006/relationships/image" Target="../media/image11.png"/><Relationship Id="rId9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37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5831" y="3865874"/>
            <a:ext cx="10987088" cy="25037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60" y="175850"/>
            <a:ext cx="7620000" cy="1524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281" y="2701442"/>
            <a:ext cx="2328863" cy="23288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817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0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8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4000" b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458075" y="452048"/>
            <a:ext cx="1900238" cy="1090315"/>
            <a:chOff x="7458075" y="452048"/>
            <a:chExt cx="1900238" cy="1090315"/>
          </a:xfrm>
        </p:grpSpPr>
        <p:sp>
          <p:nvSpPr>
            <p:cNvPr id="3" name="Rounded Rectangle 2"/>
            <p:cNvSpPr/>
            <p:nvPr/>
          </p:nvSpPr>
          <p:spPr>
            <a:xfrm>
              <a:off x="7458075" y="510242"/>
              <a:ext cx="1900238" cy="945460"/>
            </a:xfrm>
            <a:prstGeom prst="roundRect">
              <a:avLst/>
            </a:prstGeom>
            <a:solidFill>
              <a:srgbClr val="FFC107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4251" y="452048"/>
              <a:ext cx="1090315" cy="1090315"/>
            </a:xfrm>
            <a:prstGeom prst="rect">
              <a:avLst/>
            </a:prstGeom>
          </p:spPr>
        </p:pic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88002" flipH="1">
            <a:off x="-482551" y="2531924"/>
            <a:ext cx="4148400" cy="41484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289612" y="804871"/>
            <a:ext cx="3037967" cy="454675"/>
            <a:chOff x="4289612" y="804871"/>
            <a:chExt cx="3037967" cy="454675"/>
          </a:xfrm>
        </p:grpSpPr>
        <p:sp>
          <p:nvSpPr>
            <p:cNvPr id="6" name="TextBox 5"/>
            <p:cNvSpPr txBox="1"/>
            <p:nvPr/>
          </p:nvSpPr>
          <p:spPr>
            <a:xfrm>
              <a:off x="4289612" y="813270"/>
              <a:ext cx="2650403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2300" b="1" dirty="0" smtClean="0">
                  <a:latin typeface="IRANSans Medium" panose="02040503050201020203" pitchFamily="18" charset="-78"/>
                  <a:cs typeface="IRANSans Medium" panose="02040503050201020203" pitchFamily="18" charset="-78"/>
                </a:rPr>
                <a:t>جایزه نوآوری آمریکا</a:t>
              </a:r>
              <a:endParaRPr lang="en-US" sz="2300" b="1" dirty="0">
                <a:latin typeface="IRANSans Medium" panose="02040503050201020203" pitchFamily="18" charset="-78"/>
                <a:cs typeface="IRANSans Medium" panose="02040503050201020203" pitchFamily="18" charset="-78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4583" y="804871"/>
              <a:ext cx="432996" cy="432996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604" y="3586412"/>
            <a:ext cx="1704975" cy="17049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43036" y="2223352"/>
            <a:ext cx="456958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300" b="1" dirty="0" smtClean="0">
                <a:latin typeface="IRANSans Medium" panose="02040503050201020203" pitchFamily="18" charset="-78"/>
                <a:cs typeface="IRANSans Medium" panose="02040503050201020203" pitchFamily="18" charset="-78"/>
              </a:rPr>
              <a:t>برنده جایزه نوآوری آمریکا در سال 2014</a:t>
            </a:r>
            <a:endParaRPr lang="en-US" sz="2300" b="1" dirty="0">
              <a:latin typeface="IRANSans Medium" panose="02040503050201020203" pitchFamily="18" charset="-78"/>
              <a:cs typeface="IRANSans Medium" panose="02040503050201020203" pitchFamily="18" charset="-78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027" y="2838335"/>
            <a:ext cx="1546261" cy="154626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30309">
            <a:off x="4230019" y="3205781"/>
            <a:ext cx="1426847" cy="142684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11998">
            <a:off x="5873520" y="1537266"/>
            <a:ext cx="4148400" cy="41484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99155" y="2615568"/>
            <a:ext cx="2503373" cy="1109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2300" b="1" dirty="0" smtClean="0">
                <a:latin typeface="IRANSans Medium" panose="02040503050201020203" pitchFamily="18" charset="-78"/>
                <a:cs typeface="IRANSans Medium" panose="02040503050201020203" pitchFamily="18" charset="-78"/>
              </a:rPr>
              <a:t>از دانشکده حکمرانی دانشگاه هاروارد</a:t>
            </a:r>
            <a:endParaRPr lang="en-US" sz="2300" b="1" dirty="0">
              <a:latin typeface="IRANSans Medium" panose="02040503050201020203" pitchFamily="18" charset="-78"/>
              <a:cs typeface="IRANSans Medium" panose="02040503050201020203" pitchFamily="18" charset="-7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89380" y="5317924"/>
            <a:ext cx="313123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300" b="1" dirty="0" smtClean="0">
                <a:latin typeface="IRANSans Medium" panose="02040503050201020203" pitchFamily="18" charset="-78"/>
                <a:cs typeface="IRANSans Medium" panose="02040503050201020203" pitchFamily="18" charset="-78"/>
              </a:rPr>
              <a:t>در میان بیش از 600 نامزد</a:t>
            </a:r>
            <a:endParaRPr lang="en-US" sz="2300" b="1" dirty="0">
              <a:latin typeface="IRANSans Medium" panose="02040503050201020203" pitchFamily="18" charset="-78"/>
              <a:cs typeface="IRANSans Medium" panose="02040503050201020203" pitchFamily="18" charset="-78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37499">
            <a:off x="1439132" y="-33446"/>
            <a:ext cx="3893656" cy="389365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337" y="-27186"/>
            <a:ext cx="1945601" cy="2435223"/>
          </a:xfrm>
          <a:prstGeom prst="rect">
            <a:avLst/>
          </a:prstGeom>
        </p:spPr>
      </p:pic>
      <p:sp>
        <p:nvSpPr>
          <p:cNvPr id="33" name="Rounded Rectangle 32"/>
          <p:cNvSpPr/>
          <p:nvPr/>
        </p:nvSpPr>
        <p:spPr>
          <a:xfrm>
            <a:off x="188863" y="6226697"/>
            <a:ext cx="4087303" cy="549290"/>
          </a:xfrm>
          <a:prstGeom prst="round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6766">
            <a:off x="293875" y="6291189"/>
            <a:ext cx="430154" cy="430154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800636" y="6177338"/>
            <a:ext cx="2413211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>
              <a:lnSpc>
                <a:spcPts val="3900"/>
              </a:lnSpc>
            </a:pPr>
            <a:r>
              <a:rPr lang="en-US" sz="1550" b="1" dirty="0">
                <a:latin typeface="IRANSans Light" panose="02040503050201020203" pitchFamily="18" charset="-78"/>
                <a:cs typeface="IRANSans Light" panose="02040503050201020203" pitchFamily="18" charset="-78"/>
              </a:rPr>
              <a:t>http://goo.gl/3K1caI</a:t>
            </a:r>
            <a:endParaRPr lang="fa-IR" sz="1550" b="1" dirty="0">
              <a:latin typeface="IRANSans Light" panose="02040503050201020203" pitchFamily="18" charset="-78"/>
              <a:cs typeface="IRANSans Light" panose="02040503050201020203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8974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1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ounded Rectangle 62"/>
          <p:cNvSpPr/>
          <p:nvPr/>
        </p:nvSpPr>
        <p:spPr>
          <a:xfrm>
            <a:off x="511591" y="6226697"/>
            <a:ext cx="8285761" cy="54929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129" y="0"/>
            <a:ext cx="5230906" cy="5230906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7458075" y="452048"/>
            <a:ext cx="1900238" cy="1090315"/>
            <a:chOff x="7458075" y="452048"/>
            <a:chExt cx="1900238" cy="1090315"/>
          </a:xfrm>
        </p:grpSpPr>
        <p:sp>
          <p:nvSpPr>
            <p:cNvPr id="4" name="Rounded Rectangle 3"/>
            <p:cNvSpPr/>
            <p:nvPr/>
          </p:nvSpPr>
          <p:spPr>
            <a:xfrm>
              <a:off x="7458075" y="510242"/>
              <a:ext cx="1900238" cy="945460"/>
            </a:xfrm>
            <a:prstGeom prst="roundRect">
              <a:avLst/>
            </a:prstGeom>
            <a:solidFill>
              <a:srgbClr val="FFC107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4251" y="452048"/>
              <a:ext cx="1090315" cy="1090315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4289612" y="804871"/>
            <a:ext cx="3037967" cy="454675"/>
            <a:chOff x="4289612" y="804871"/>
            <a:chExt cx="3037967" cy="454675"/>
          </a:xfrm>
        </p:grpSpPr>
        <p:sp>
          <p:nvSpPr>
            <p:cNvPr id="7" name="TextBox 6"/>
            <p:cNvSpPr txBox="1"/>
            <p:nvPr/>
          </p:nvSpPr>
          <p:spPr>
            <a:xfrm>
              <a:off x="4289612" y="813270"/>
              <a:ext cx="2650403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2300" b="1" dirty="0" smtClean="0">
                  <a:latin typeface="IRANSans Medium" panose="02040503050201020203" pitchFamily="18" charset="-78"/>
                  <a:cs typeface="IRANSans Medium" panose="02040503050201020203" pitchFamily="18" charset="-78"/>
                </a:rPr>
                <a:t>آمار سایت</a:t>
              </a:r>
              <a:endParaRPr lang="en-US" sz="2300" b="1" dirty="0">
                <a:latin typeface="IRANSans Medium" panose="02040503050201020203" pitchFamily="18" charset="-78"/>
                <a:cs typeface="IRANSans Medium" panose="02040503050201020203" pitchFamily="18" charset="-78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4583" y="804871"/>
              <a:ext cx="432996" cy="432996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6766">
            <a:off x="594121" y="6291189"/>
            <a:ext cx="430154" cy="43015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00882" y="6177338"/>
            <a:ext cx="3475530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>
              <a:lnSpc>
                <a:spcPts val="3900"/>
              </a:lnSpc>
            </a:pPr>
            <a:r>
              <a:rPr lang="en-US" sz="1550" b="1" dirty="0">
                <a:latin typeface="IRANSans Light" panose="02040503050201020203" pitchFamily="18" charset="-78"/>
                <a:cs typeface="IRANSans Light" panose="02040503050201020203" pitchFamily="18" charset="-78"/>
              </a:rPr>
              <a:t>https://</a:t>
            </a:r>
            <a:r>
              <a:rPr lang="en-US" sz="1550" b="1" dirty="0" smtClean="0">
                <a:latin typeface="IRANSans Light" panose="02040503050201020203" pitchFamily="18" charset="-78"/>
                <a:cs typeface="IRANSans Light" panose="02040503050201020203" pitchFamily="18" charset="-78"/>
              </a:rPr>
              <a:t>www.challenge.gov/about</a:t>
            </a:r>
            <a:endParaRPr lang="fa-IR" sz="1550" b="1" dirty="0">
              <a:latin typeface="IRANSans Light" panose="02040503050201020203" pitchFamily="18" charset="-78"/>
              <a:cs typeface="IRANSans Light" panose="02040503050201020203" pitchFamily="18" charset="-7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321487" y="2672824"/>
            <a:ext cx="132520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100" b="1" dirty="0" smtClean="0">
                <a:latin typeface="IRANSans Medium" panose="02040503050201020203" pitchFamily="18" charset="-78"/>
                <a:cs typeface="IRANSans Medium" panose="02040503050201020203" pitchFamily="18" charset="-78"/>
              </a:rPr>
              <a:t>تأسیس</a:t>
            </a:r>
            <a:endParaRPr lang="en-US" sz="2100" b="1" dirty="0">
              <a:latin typeface="IRANSans Medium" panose="02040503050201020203" pitchFamily="18" charset="-78"/>
              <a:cs typeface="IRANSans Medium" panose="02040503050201020203" pitchFamily="18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02256" y="2656354"/>
            <a:ext cx="89002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900" b="1" dirty="0" smtClean="0">
                <a:latin typeface="IRANSans Light" panose="02040503050201020203" pitchFamily="18" charset="-78"/>
                <a:cs typeface="IRANSans Light" panose="02040503050201020203" pitchFamily="18" charset="-78"/>
              </a:rPr>
              <a:t>2010</a:t>
            </a:r>
            <a:endParaRPr lang="en-US" sz="2900" b="1" dirty="0">
              <a:latin typeface="IRANSans Light" panose="02040503050201020203" pitchFamily="18" charset="-78"/>
              <a:cs typeface="IRANSans Light" panose="02040503050201020203" pitchFamily="18" charset="-7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84576" y="3397901"/>
            <a:ext cx="316211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100" b="1" dirty="0" smtClean="0">
                <a:latin typeface="IRANSans Medium" panose="02040503050201020203" pitchFamily="18" charset="-78"/>
                <a:cs typeface="IRANSans Medium" panose="02040503050201020203" pitchFamily="18" charset="-78"/>
              </a:rPr>
              <a:t>تعداد چالش‌ها تا سال 2016</a:t>
            </a:r>
            <a:endParaRPr lang="en-US" sz="2100" b="1" dirty="0">
              <a:latin typeface="IRANSans Medium" panose="02040503050201020203" pitchFamily="18" charset="-78"/>
              <a:cs typeface="IRANSans Medium" panose="02040503050201020203" pitchFamily="18" charset="-7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64052" y="3362520"/>
            <a:ext cx="728224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900" b="1" dirty="0" smtClean="0">
                <a:latin typeface="IRANSans Light" panose="02040503050201020203" pitchFamily="18" charset="-78"/>
                <a:cs typeface="IRANSans Light" panose="02040503050201020203" pitchFamily="18" charset="-78"/>
              </a:rPr>
              <a:t>640</a:t>
            </a:r>
            <a:endParaRPr lang="en-US" sz="2900" b="1" dirty="0">
              <a:latin typeface="IRANSans Light" panose="02040503050201020203" pitchFamily="18" charset="-78"/>
              <a:cs typeface="IRANSans Light" panose="02040503050201020203" pitchFamily="18" charset="-7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21928" y="4096083"/>
            <a:ext cx="362475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100" b="1" dirty="0" smtClean="0">
                <a:latin typeface="IRANSans Medium" panose="02040503050201020203" pitchFamily="18" charset="-78"/>
                <a:cs typeface="IRANSans Medium" panose="02040503050201020203" pitchFamily="18" charset="-78"/>
              </a:rPr>
              <a:t>مجموع ارزش جوایز تا سال 2016</a:t>
            </a:r>
            <a:endParaRPr lang="en-US" sz="2100" b="1" dirty="0">
              <a:latin typeface="IRANSans Medium" panose="02040503050201020203" pitchFamily="18" charset="-78"/>
              <a:cs typeface="IRANSans Medium" panose="02040503050201020203" pitchFamily="18" charset="-7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78814" y="4082981"/>
            <a:ext cx="944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a-IR" sz="2800" b="1" dirty="0" smtClean="0">
                <a:latin typeface="IRANSans Light" panose="02040503050201020203" pitchFamily="18" charset="-78"/>
                <a:cs typeface="IRANSans Light" panose="02040503050201020203" pitchFamily="18" charset="-78"/>
              </a:rPr>
              <a:t>220</a:t>
            </a:r>
            <a:endParaRPr lang="en-US" sz="2800" b="1" dirty="0">
              <a:latin typeface="IRANSans Light" panose="02040503050201020203" pitchFamily="18" charset="-78"/>
              <a:cs typeface="IRANSans Light" panose="02040503050201020203" pitchFamily="18" charset="-7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114412" y="4825116"/>
            <a:ext cx="353227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100" b="1" dirty="0" smtClean="0">
                <a:latin typeface="IRANSans Medium" panose="02040503050201020203" pitchFamily="18" charset="-78"/>
                <a:cs typeface="IRANSans Medium" panose="02040503050201020203" pitchFamily="18" charset="-78"/>
              </a:rPr>
              <a:t>مشارکت‌کنندگان در حل مسائل</a:t>
            </a:r>
            <a:endParaRPr lang="en-US" sz="2100" b="1" dirty="0">
              <a:latin typeface="IRANSans Medium" panose="02040503050201020203" pitchFamily="18" charset="-78"/>
              <a:cs typeface="IRANSans Medium" panose="02040503050201020203" pitchFamily="18" charset="-7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73250" y="5542722"/>
            <a:ext cx="257343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100" b="1" dirty="0" smtClean="0">
                <a:latin typeface="IRANSans Medium" panose="02040503050201020203" pitchFamily="18" charset="-78"/>
                <a:cs typeface="IRANSans Medium" panose="02040503050201020203" pitchFamily="18" charset="-78"/>
              </a:rPr>
              <a:t>تعداد بازدید از سایت</a:t>
            </a:r>
            <a:endParaRPr lang="en-US" sz="2100" b="1" dirty="0">
              <a:latin typeface="IRANSans Medium" panose="02040503050201020203" pitchFamily="18" charset="-78"/>
              <a:cs typeface="IRANSans Medium" panose="02040503050201020203" pitchFamily="18" charset="-78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3675722" y="2909610"/>
            <a:ext cx="3987381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647069" y="3621317"/>
            <a:ext cx="2011680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3599044" y="4331144"/>
            <a:ext cx="1600200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475048" y="4108802"/>
            <a:ext cx="1516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a-IR" sz="2300" b="1" dirty="0" smtClean="0">
                <a:latin typeface="IRANSans Light" panose="02040503050201020203" pitchFamily="18" charset="-78"/>
                <a:cs typeface="IRANSans Light" panose="02040503050201020203" pitchFamily="18" charset="-78"/>
              </a:rPr>
              <a:t>میلیون دلار</a:t>
            </a:r>
            <a:endParaRPr lang="en-US" sz="2300" b="1" dirty="0">
              <a:latin typeface="IRANSans Light" panose="02040503050201020203" pitchFamily="18" charset="-78"/>
              <a:cs typeface="IRANSans Light" panose="02040503050201020203" pitchFamily="18" charset="-78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3594841" y="5050003"/>
            <a:ext cx="1719072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2884205" y="4792548"/>
            <a:ext cx="758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a-IR" sz="2800" b="1" dirty="0" smtClean="0">
                <a:latin typeface="IRANSans Light" panose="02040503050201020203" pitchFamily="18" charset="-78"/>
                <a:cs typeface="IRANSans Light" panose="02040503050201020203" pitchFamily="18" charset="-78"/>
              </a:rPr>
              <a:t>250</a:t>
            </a:r>
            <a:endParaRPr lang="en-US" sz="2800" b="1" dirty="0">
              <a:latin typeface="IRANSans Light" panose="02040503050201020203" pitchFamily="18" charset="-78"/>
              <a:cs typeface="IRANSans Light" panose="02040503050201020203" pitchFamily="18" charset="-78"/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3585396" y="5750471"/>
            <a:ext cx="2651760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2859398" y="5490518"/>
            <a:ext cx="796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a-IR" sz="2800" b="1" dirty="0" smtClean="0">
                <a:latin typeface="IRANSans Light" panose="02040503050201020203" pitchFamily="18" charset="-78"/>
                <a:cs typeface="IRANSans Light" panose="02040503050201020203" pitchFamily="18" charset="-78"/>
              </a:rPr>
              <a:t>4.5</a:t>
            </a:r>
            <a:endParaRPr lang="en-US" sz="2800" b="1" dirty="0">
              <a:latin typeface="IRANSans Light" panose="02040503050201020203" pitchFamily="18" charset="-78"/>
              <a:cs typeface="IRANSans Light" panose="02040503050201020203" pitchFamily="18" charset="-78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197919" y="5490518"/>
            <a:ext cx="170664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300" b="1" dirty="0" smtClean="0">
                <a:latin typeface="IRANSans Light" panose="02040503050201020203" pitchFamily="18" charset="-78"/>
                <a:cs typeface="IRANSans Light" panose="02040503050201020203" pitchFamily="18" charset="-78"/>
              </a:rPr>
              <a:t>میلیون بازدید</a:t>
            </a:r>
            <a:endParaRPr lang="en-US" sz="2300" b="1" dirty="0">
              <a:latin typeface="IRANSans Light" panose="02040503050201020203" pitchFamily="18" charset="-78"/>
              <a:cs typeface="IRANSans Light" panose="02040503050201020203" pitchFamily="18" charset="-78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8748214" y="2743629"/>
            <a:ext cx="195677" cy="195677"/>
          </a:xfrm>
          <a:prstGeom prst="ellipse">
            <a:avLst/>
          </a:prstGeom>
          <a:solidFill>
            <a:srgbClr val="FFFFFF"/>
          </a:solidFill>
          <a:ln w="57150">
            <a:solidFill>
              <a:srgbClr val="FFC1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8748214" y="3470512"/>
            <a:ext cx="195677" cy="195677"/>
          </a:xfrm>
          <a:prstGeom prst="ellipse">
            <a:avLst/>
          </a:prstGeom>
          <a:solidFill>
            <a:srgbClr val="FFFFFF"/>
          </a:solidFill>
          <a:ln w="57150">
            <a:solidFill>
              <a:srgbClr val="FFC1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8739173" y="4184901"/>
            <a:ext cx="195677" cy="195677"/>
          </a:xfrm>
          <a:prstGeom prst="ellipse">
            <a:avLst/>
          </a:prstGeom>
          <a:solidFill>
            <a:srgbClr val="FFFFFF"/>
          </a:solidFill>
          <a:ln w="57150">
            <a:solidFill>
              <a:srgbClr val="FFC1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8739172" y="4907730"/>
            <a:ext cx="195677" cy="195677"/>
          </a:xfrm>
          <a:prstGeom prst="ellipse">
            <a:avLst/>
          </a:prstGeom>
          <a:solidFill>
            <a:srgbClr val="FFFFFF"/>
          </a:solidFill>
          <a:ln w="57150">
            <a:solidFill>
              <a:srgbClr val="FFC1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8748214" y="5606378"/>
            <a:ext cx="195677" cy="195677"/>
          </a:xfrm>
          <a:prstGeom prst="ellipse">
            <a:avLst/>
          </a:prstGeom>
          <a:solidFill>
            <a:srgbClr val="FFFFFF"/>
          </a:solidFill>
          <a:ln w="57150">
            <a:solidFill>
              <a:srgbClr val="FFC1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1616275" y="4813457"/>
            <a:ext cx="1284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300" b="1" dirty="0" smtClean="0">
                <a:latin typeface="IRANSans Light" panose="02040503050201020203" pitchFamily="18" charset="-78"/>
                <a:cs typeface="IRANSans Light" panose="02040503050201020203" pitchFamily="18" charset="-78"/>
              </a:rPr>
              <a:t>هزار نفر</a:t>
            </a:r>
            <a:endParaRPr lang="en-US" sz="2300" b="1" dirty="0">
              <a:latin typeface="IRANSans Light" panose="02040503050201020203" pitchFamily="18" charset="-78"/>
              <a:cs typeface="IRANSans Light" panose="02040503050201020203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30394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458075" y="452048"/>
            <a:ext cx="1900238" cy="1090315"/>
            <a:chOff x="7458075" y="452048"/>
            <a:chExt cx="1900238" cy="1090315"/>
          </a:xfrm>
        </p:grpSpPr>
        <p:sp>
          <p:nvSpPr>
            <p:cNvPr id="4" name="Rounded Rectangle 3"/>
            <p:cNvSpPr/>
            <p:nvPr/>
          </p:nvSpPr>
          <p:spPr>
            <a:xfrm>
              <a:off x="7458075" y="510242"/>
              <a:ext cx="1900238" cy="945460"/>
            </a:xfrm>
            <a:prstGeom prst="roundRect">
              <a:avLst/>
            </a:prstGeom>
            <a:solidFill>
              <a:srgbClr val="FFC107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4251" y="452048"/>
              <a:ext cx="1090315" cy="1090315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3179928" y="804871"/>
            <a:ext cx="4147651" cy="454675"/>
            <a:chOff x="3179928" y="804871"/>
            <a:chExt cx="4147651" cy="454675"/>
          </a:xfrm>
        </p:grpSpPr>
        <p:sp>
          <p:nvSpPr>
            <p:cNvPr id="7" name="TextBox 6"/>
            <p:cNvSpPr txBox="1"/>
            <p:nvPr/>
          </p:nvSpPr>
          <p:spPr>
            <a:xfrm>
              <a:off x="3179928" y="813270"/>
              <a:ext cx="3760087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2300" b="1" dirty="0" smtClean="0">
                  <a:latin typeface="IRANSans Medium" panose="02040503050201020203" pitchFamily="18" charset="-78"/>
                  <a:cs typeface="IRANSans Medium" panose="02040503050201020203" pitchFamily="18" charset="-78"/>
                </a:rPr>
                <a:t>فواید برای دستگاه‌های دولتی</a:t>
              </a:r>
              <a:endParaRPr lang="en-US" sz="2300" b="1" dirty="0">
                <a:latin typeface="IRANSans Medium" panose="02040503050201020203" pitchFamily="18" charset="-78"/>
                <a:cs typeface="IRANSans Medium" panose="02040503050201020203" pitchFamily="18" charset="-78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4583" y="804871"/>
              <a:ext cx="432996" cy="432996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819150" y="2092919"/>
            <a:ext cx="6276883" cy="494366"/>
            <a:chOff x="819150" y="2092919"/>
            <a:chExt cx="6276883" cy="494366"/>
          </a:xfrm>
        </p:grpSpPr>
        <p:sp>
          <p:nvSpPr>
            <p:cNvPr id="15" name="TextBox 14"/>
            <p:cNvSpPr txBox="1"/>
            <p:nvPr/>
          </p:nvSpPr>
          <p:spPr>
            <a:xfrm>
              <a:off x="819150" y="2092919"/>
              <a:ext cx="5821119" cy="4943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sz="1850" dirty="0" smtClean="0">
                  <a:latin typeface="IRANSans Light" panose="02040503050201020203" pitchFamily="18" charset="-78"/>
                  <a:cs typeface="IRANSans Light" panose="02040503050201020203" pitchFamily="18" charset="-78"/>
                </a:rPr>
                <a:t>دستیابی به خروجی‌های متعدد به‌جای یک خروجی واحد</a:t>
              </a:r>
              <a:endParaRPr lang="en-US" sz="1850" dirty="0">
                <a:latin typeface="IRANSans Light" panose="02040503050201020203" pitchFamily="18" charset="-78"/>
                <a:cs typeface="IRANSans Light" panose="02040503050201020203" pitchFamily="18" charset="-78"/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2817" y="2147511"/>
              <a:ext cx="433216" cy="433216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3898605" y="2590400"/>
            <a:ext cx="3197428" cy="519373"/>
            <a:chOff x="3898605" y="2590400"/>
            <a:chExt cx="3197428" cy="519373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2817" y="2630072"/>
              <a:ext cx="433216" cy="433216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3898605" y="2590400"/>
              <a:ext cx="2741664" cy="519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sz="1850" dirty="0" smtClean="0">
                  <a:latin typeface="IRANSans Light" panose="02040503050201020203" pitchFamily="18" charset="-78"/>
                  <a:cs typeface="IRANSans Light" panose="02040503050201020203" pitchFamily="18" charset="-78"/>
                </a:rPr>
                <a:t>پرداخت تنها در عوض نتیجه</a:t>
              </a:r>
              <a:endParaRPr lang="en-US" sz="1850" dirty="0">
                <a:latin typeface="IRANSans Light" panose="02040503050201020203" pitchFamily="18" charset="-78"/>
                <a:cs typeface="IRANSans Light" panose="02040503050201020203" pitchFamily="18" charset="-78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562065" y="3063288"/>
            <a:ext cx="3536321" cy="496209"/>
            <a:chOff x="3562065" y="3063288"/>
            <a:chExt cx="3536321" cy="496209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5170" y="3126281"/>
              <a:ext cx="433216" cy="433216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3562065" y="3063288"/>
              <a:ext cx="3087104" cy="4837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sz="1850" dirty="0" smtClean="0">
                  <a:latin typeface="IRANSans Light" panose="02040503050201020203" pitchFamily="18" charset="-78"/>
                  <a:cs typeface="IRANSans Light" panose="02040503050201020203" pitchFamily="18" charset="-78"/>
                </a:rPr>
                <a:t>شناسایی استعداد‌های جدید</a:t>
              </a:r>
              <a:endParaRPr lang="en-US" sz="1850" dirty="0">
                <a:latin typeface="IRANSans Light" panose="02040503050201020203" pitchFamily="18" charset="-78"/>
                <a:cs typeface="IRANSans Light" panose="02040503050201020203" pitchFamily="18" charset="-78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04832">
            <a:off x="181709" y="510242"/>
            <a:ext cx="1274881" cy="1274881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3037490" y="3559425"/>
            <a:ext cx="4058543" cy="519373"/>
            <a:chOff x="3037490" y="3559425"/>
            <a:chExt cx="4058543" cy="519373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2817" y="3613971"/>
              <a:ext cx="433216" cy="433216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3037490" y="3559425"/>
              <a:ext cx="3611679" cy="519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sz="1850" dirty="0" smtClean="0">
                  <a:latin typeface="IRANSans Light" panose="02040503050201020203" pitchFamily="18" charset="-78"/>
                  <a:cs typeface="IRANSans Light" panose="02040503050201020203" pitchFamily="18" charset="-78"/>
                </a:rPr>
                <a:t>تشویق (تحریک) </a:t>
              </a:r>
              <a:r>
                <a:rPr lang="fa-IR" sz="1850" dirty="0" smtClean="0">
                  <a:latin typeface="IRANSans Light" panose="02040503050201020203" pitchFamily="18" charset="-78"/>
                  <a:cs typeface="IRANSans Light" panose="02040503050201020203" pitchFamily="18" charset="-78"/>
                </a:rPr>
                <a:t>هدفمند بازار</a:t>
              </a:r>
              <a:endParaRPr lang="en-US" sz="1850" dirty="0">
                <a:latin typeface="IRANSans Light" panose="02040503050201020203" pitchFamily="18" charset="-78"/>
                <a:cs typeface="IRANSans Light" panose="02040503050201020203" pitchFamily="18" charset="-78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898605" y="4019963"/>
            <a:ext cx="3197428" cy="504656"/>
            <a:chOff x="3898605" y="4019963"/>
            <a:chExt cx="3197428" cy="504656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2817" y="4091403"/>
              <a:ext cx="433216" cy="433216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3898605" y="4019963"/>
              <a:ext cx="2764212" cy="4837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sz="1850" dirty="0" smtClean="0">
                  <a:latin typeface="IRANSans Light" panose="02040503050201020203" pitchFamily="18" charset="-78"/>
                  <a:cs typeface="IRANSans Light" panose="02040503050201020203" pitchFamily="18" charset="-78"/>
                </a:rPr>
                <a:t>امکان‌پذیر کردن ناشدنی‌ها</a:t>
              </a:r>
              <a:endParaRPr lang="en-US" sz="1850" dirty="0">
                <a:latin typeface="IRANSans Light" panose="02040503050201020203" pitchFamily="18" charset="-78"/>
                <a:cs typeface="IRANSans Light" panose="02040503050201020203" pitchFamily="18" charset="-78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36447" y="4496086"/>
            <a:ext cx="6759586" cy="993862"/>
            <a:chOff x="336447" y="4496086"/>
            <a:chExt cx="6759586" cy="993862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2817" y="4570574"/>
              <a:ext cx="433216" cy="433216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336447" y="4496086"/>
              <a:ext cx="6326370" cy="9938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ts val="3700"/>
                </a:lnSpc>
              </a:pPr>
              <a:r>
                <a:rPr lang="fa-IR" sz="1850" dirty="0">
                  <a:latin typeface="IRANSans Light" panose="02040503050201020203" pitchFamily="18" charset="-78"/>
                  <a:cs typeface="IRANSans Light" panose="02040503050201020203" pitchFamily="18" charset="-78"/>
                </a:rPr>
                <a:t>تحریک نوآوری جمعی </a:t>
              </a:r>
              <a:r>
                <a:rPr lang="fa-IR" sz="1850" dirty="0" smtClean="0">
                  <a:latin typeface="IRANSans Light" panose="02040503050201020203" pitchFamily="18" charset="-78"/>
                  <a:cs typeface="IRANSans Light" panose="02040503050201020203" pitchFamily="18" charset="-78"/>
                </a:rPr>
                <a:t>( </a:t>
              </a:r>
              <a:r>
                <a:rPr lang="en-US" sz="1850" dirty="0" smtClean="0">
                  <a:latin typeface="IRANSans Light" panose="02040503050201020203" pitchFamily="18" charset="-78"/>
                  <a:cs typeface="IRANSans Light" panose="02040503050201020203" pitchFamily="18" charset="-78"/>
                </a:rPr>
                <a:t>collaborative innovation</a:t>
              </a:r>
              <a:r>
                <a:rPr lang="fa-IR" sz="1850" dirty="0" smtClean="0">
                  <a:latin typeface="IRANSans Light" panose="02040503050201020203" pitchFamily="18" charset="-78"/>
                  <a:cs typeface="IRANSans Light" panose="02040503050201020203" pitchFamily="18" charset="-78"/>
                </a:rPr>
                <a:t> )</a:t>
              </a:r>
              <a:r>
                <a:rPr lang="en-US" sz="1850" dirty="0" smtClean="0">
                  <a:latin typeface="IRANSans Light" panose="02040503050201020203" pitchFamily="18" charset="-78"/>
                  <a:cs typeface="IRANSans Light" panose="02040503050201020203" pitchFamily="18" charset="-78"/>
                </a:rPr>
                <a:t> </a:t>
              </a:r>
              <a:endParaRPr lang="fa-IR" sz="1850" dirty="0" smtClean="0">
                <a:latin typeface="IRANSans Light" panose="02040503050201020203" pitchFamily="18" charset="-78"/>
                <a:cs typeface="IRANSans Light" panose="02040503050201020203" pitchFamily="18" charset="-78"/>
              </a:endParaRPr>
            </a:p>
            <a:p>
              <a:pPr algn="r" rtl="1">
                <a:lnSpc>
                  <a:spcPts val="3700"/>
                </a:lnSpc>
              </a:pPr>
              <a:r>
                <a:rPr lang="fa-IR" sz="1850" dirty="0" smtClean="0">
                  <a:latin typeface="IRANSans Light" panose="02040503050201020203" pitchFamily="18" charset="-78"/>
                  <a:cs typeface="IRANSans Light" panose="02040503050201020203" pitchFamily="18" charset="-78"/>
                </a:rPr>
                <a:t>و نوآوری </a:t>
              </a:r>
              <a:r>
                <a:rPr lang="fa-IR" sz="1850" dirty="0">
                  <a:latin typeface="IRANSans Light" panose="02040503050201020203" pitchFamily="18" charset="-78"/>
                  <a:cs typeface="IRANSans Light" panose="02040503050201020203" pitchFamily="18" charset="-78"/>
                </a:rPr>
                <a:t>باز (</a:t>
              </a:r>
              <a:r>
                <a:rPr lang="en-US" sz="1850" dirty="0">
                  <a:latin typeface="IRANSans Light" panose="02040503050201020203" pitchFamily="18" charset="-78"/>
                  <a:cs typeface="IRANSans Light" panose="02040503050201020203" pitchFamily="18" charset="-78"/>
                </a:rPr>
                <a:t>open </a:t>
              </a:r>
              <a:r>
                <a:rPr lang="en-US" sz="1850" dirty="0" smtClean="0">
                  <a:latin typeface="IRANSans Light" panose="02040503050201020203" pitchFamily="18" charset="-78"/>
                  <a:cs typeface="IRANSans Light" panose="02040503050201020203" pitchFamily="18" charset="-78"/>
                </a:rPr>
                <a:t>innovation</a:t>
              </a:r>
              <a:r>
                <a:rPr lang="fa-IR" sz="1850" dirty="0" smtClean="0">
                  <a:latin typeface="IRANSans Light" panose="02040503050201020203" pitchFamily="18" charset="-78"/>
                  <a:cs typeface="IRANSans Light" panose="02040503050201020203" pitchFamily="18" charset="-78"/>
                </a:rPr>
                <a:t> )</a:t>
              </a:r>
              <a:endParaRPr lang="en-US" sz="1850" dirty="0">
                <a:latin typeface="IRANSans Light" panose="02040503050201020203" pitchFamily="18" charset="-78"/>
                <a:cs typeface="IRANSans Light" panose="02040503050201020203" pitchFamily="18" charset="-78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306472" y="5479509"/>
            <a:ext cx="4789561" cy="519373"/>
            <a:chOff x="2306472" y="5479509"/>
            <a:chExt cx="4789561" cy="519373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2817" y="5521469"/>
              <a:ext cx="433216" cy="433216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2306472" y="5479509"/>
              <a:ext cx="4333797" cy="519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sz="1850" dirty="0" smtClean="0">
                  <a:latin typeface="IRANSans Light" panose="02040503050201020203" pitchFamily="18" charset="-78"/>
                  <a:cs typeface="IRANSans Light" panose="02040503050201020203" pitchFamily="18" charset="-78"/>
                </a:rPr>
                <a:t>توانمندسازی ایده‌های خوب به‌سمت واقعیت</a:t>
              </a:r>
              <a:endParaRPr lang="en-US" sz="1850" dirty="0">
                <a:latin typeface="IRANSans Light" panose="02040503050201020203" pitchFamily="18" charset="-78"/>
                <a:cs typeface="IRANSans Light" panose="02040503050201020203" pitchFamily="18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8011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ذکر یک اسلاید برای این </a:t>
            </a:r>
            <a:r>
              <a:rPr lang="en-US" dirty="0" smtClean="0"/>
              <a:t>section</a:t>
            </a:r>
            <a:endParaRPr lang="fa-IR" dirty="0" smtClean="0"/>
          </a:p>
          <a:p>
            <a:pPr lvl="1" algn="r" rtl="1"/>
            <a:r>
              <a:rPr lang="fa-IR" dirty="0" err="1" smtClean="0"/>
              <a:t>جعاله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95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458075" y="452048"/>
            <a:ext cx="1900238" cy="1090315"/>
            <a:chOff x="7458075" y="452048"/>
            <a:chExt cx="1900238" cy="1090315"/>
          </a:xfrm>
        </p:grpSpPr>
        <p:sp>
          <p:nvSpPr>
            <p:cNvPr id="3" name="Rounded Rectangle 2"/>
            <p:cNvSpPr/>
            <p:nvPr/>
          </p:nvSpPr>
          <p:spPr>
            <a:xfrm>
              <a:off x="7458075" y="510242"/>
              <a:ext cx="1900238" cy="945460"/>
            </a:xfrm>
            <a:prstGeom prst="roundRect">
              <a:avLst/>
            </a:prstGeom>
            <a:solidFill>
              <a:srgbClr val="FFC107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4251" y="452048"/>
              <a:ext cx="1090315" cy="1090315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3765176" y="804871"/>
            <a:ext cx="3562403" cy="454675"/>
            <a:chOff x="3765176" y="804871"/>
            <a:chExt cx="3562403" cy="454675"/>
          </a:xfrm>
        </p:grpSpPr>
        <p:sp>
          <p:nvSpPr>
            <p:cNvPr id="6" name="TextBox 5"/>
            <p:cNvSpPr txBox="1"/>
            <p:nvPr/>
          </p:nvSpPr>
          <p:spPr>
            <a:xfrm>
              <a:off x="3765176" y="813270"/>
              <a:ext cx="3174839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2300" b="1" dirty="0" smtClean="0">
                  <a:latin typeface="IRANSans Medium" panose="02040503050201020203" pitchFamily="18" charset="-78"/>
                  <a:cs typeface="IRANSans Medium" panose="02040503050201020203" pitchFamily="18" charset="-78"/>
                </a:rPr>
                <a:t>رویکرد مبتنی بر عقد جعاله</a:t>
              </a:r>
              <a:endParaRPr lang="en-US" sz="2300" b="1" dirty="0">
                <a:latin typeface="IRANSans Medium" panose="02040503050201020203" pitchFamily="18" charset="-78"/>
                <a:cs typeface="IRANSans Medium" panose="02040503050201020203" pitchFamily="18" charset="-78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4583" y="804871"/>
              <a:ext cx="432996" cy="432996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36388">
            <a:off x="6580309" y="1569883"/>
            <a:ext cx="1382237" cy="104387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017586" y="2886900"/>
            <a:ext cx="162666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300" b="1" dirty="0" smtClean="0">
                <a:latin typeface="IRANSans Medium" panose="02040503050201020203" pitchFamily="18" charset="-78"/>
                <a:cs typeface="IRANSans Medium" panose="02040503050201020203" pitchFamily="18" charset="-78"/>
              </a:rPr>
              <a:t>تعریف جعاله</a:t>
            </a:r>
            <a:endParaRPr lang="en-US" sz="2300" b="1" dirty="0">
              <a:latin typeface="IRANSans Medium" panose="02040503050201020203" pitchFamily="18" charset="-78"/>
              <a:cs typeface="IRANSans Medium" panose="02040503050201020203" pitchFamily="18" charset="-78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166091" y="2194303"/>
            <a:ext cx="551752" cy="52084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995081" y="2254887"/>
            <a:ext cx="403020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sz="2300" dirty="0">
                <a:latin typeface="IRANSans Light" panose="02040503050201020203" pitchFamily="18" charset="-78"/>
                <a:cs typeface="IRANSans Light" panose="02040503050201020203" pitchFamily="18" charset="-78"/>
              </a:rPr>
              <a:t>جُعاله عبارت است از التزام به پرداخت اجرت و پاداش معلوم در مقابل عملی، اعم از این‌که عامل کار، معین باشد یا نه</a:t>
            </a:r>
            <a:endParaRPr lang="en-US" sz="2300" dirty="0">
              <a:latin typeface="IRANSans Light" panose="02040503050201020203" pitchFamily="18" charset="-78"/>
              <a:cs typeface="IRANSans Light" panose="02040503050201020203" pitchFamily="18" charset="-78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03" y="483945"/>
            <a:ext cx="1507844" cy="150784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81212">
            <a:off x="3126611" y="5536796"/>
            <a:ext cx="2666667" cy="125714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574" y="3470819"/>
            <a:ext cx="3011363" cy="301136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42073">
            <a:off x="1179598" y="4810910"/>
            <a:ext cx="1382237" cy="104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00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4000" b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3240" y="1109991"/>
            <a:ext cx="162666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300" b="1" dirty="0" smtClean="0">
                <a:latin typeface="IRANSans Medium" panose="02040503050201020203" pitchFamily="18" charset="-78"/>
                <a:cs typeface="IRANSans Medium" panose="02040503050201020203" pitchFamily="18" charset="-78"/>
              </a:rPr>
              <a:t>انواع جعاله</a:t>
            </a:r>
            <a:endParaRPr lang="en-US" sz="2300" b="1" dirty="0">
              <a:latin typeface="IRANSans Medium" panose="02040503050201020203" pitchFamily="18" charset="-78"/>
              <a:cs typeface="IRANSans Medium" panose="02040503050201020203" pitchFamily="18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81212">
            <a:off x="3093332" y="-935977"/>
            <a:ext cx="2666667" cy="12571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59929">
            <a:off x="2953629" y="1610677"/>
            <a:ext cx="1315641" cy="5568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7541">
            <a:off x="4985545" y="1597230"/>
            <a:ext cx="1315641" cy="5568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04629" y="2234888"/>
            <a:ext cx="162666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300" b="1" dirty="0" smtClean="0">
                <a:latin typeface="IRANSans Medium" panose="02040503050201020203" pitchFamily="18" charset="-78"/>
                <a:cs typeface="IRANSans Medium" panose="02040503050201020203" pitchFamily="18" charset="-78"/>
              </a:rPr>
              <a:t>جعاله خاص</a:t>
            </a:r>
            <a:endParaRPr lang="en-US" sz="2300" b="1" dirty="0">
              <a:latin typeface="IRANSans Medium" panose="02040503050201020203" pitchFamily="18" charset="-78"/>
              <a:cs typeface="IRANSans Medium" panose="02040503050201020203" pitchFamily="18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40587" y="2207994"/>
            <a:ext cx="162666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300" b="1" dirty="0" smtClean="0">
                <a:latin typeface="IRANSans Medium" panose="02040503050201020203" pitchFamily="18" charset="-78"/>
                <a:cs typeface="IRANSans Medium" panose="02040503050201020203" pitchFamily="18" charset="-78"/>
              </a:rPr>
              <a:t>جعاله عام</a:t>
            </a:r>
            <a:endParaRPr lang="en-US" sz="2300" b="1" dirty="0">
              <a:latin typeface="IRANSans Medium" panose="02040503050201020203" pitchFamily="18" charset="-78"/>
              <a:cs typeface="IRANSans Medium" panose="02040503050201020203" pitchFamily="18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933851" y="2869421"/>
            <a:ext cx="3685714" cy="3544825"/>
          </a:xfrm>
          <a:prstGeom prst="roundRect">
            <a:avLst>
              <a:gd name="adj" fmla="val 15048"/>
            </a:avLst>
          </a:prstGeom>
          <a:solidFill>
            <a:srgbClr val="FFFFFF">
              <a:alpha val="40000"/>
            </a:srgbClr>
          </a:solidFill>
          <a:ln w="57150">
            <a:solidFill>
              <a:srgbClr val="BD202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675104" y="2869422"/>
            <a:ext cx="3685714" cy="3544824"/>
          </a:xfrm>
          <a:prstGeom prst="roundRect">
            <a:avLst>
              <a:gd name="adj" fmla="val 15048"/>
            </a:avLst>
          </a:prstGeom>
          <a:noFill/>
          <a:ln w="57150">
            <a:solidFill>
              <a:srgbClr val="BD202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88131" y="3097802"/>
            <a:ext cx="3259660" cy="3116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ts val="4000"/>
              </a:lnSpc>
            </a:pPr>
            <a:r>
              <a:rPr lang="fa-IR" sz="1950" dirty="0">
                <a:latin typeface="IRANSans Light" panose="02040503050201020203" pitchFamily="18" charset="-78"/>
                <a:cs typeface="IRANSans Light" panose="02040503050201020203" pitchFamily="18" charset="-78"/>
              </a:rPr>
              <a:t>ایجاب برای شخص معین است و طرف خطاب یک یا چند نفر خاص هستند مثل این که پدری به فرزند خودش بگوید: اگر فلان مسأله را حل کنی هزار تومان به تو خواهم داد.</a:t>
            </a:r>
            <a:endParaRPr lang="en-US" sz="1950" dirty="0">
              <a:latin typeface="IRANSans Light" panose="02040503050201020203" pitchFamily="18" charset="-78"/>
              <a:cs typeface="IRANSans Light" panose="02040503050201020203" pitchFamily="18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46878" y="3095878"/>
            <a:ext cx="3259660" cy="3118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ts val="4000"/>
              </a:lnSpc>
            </a:pPr>
            <a:r>
              <a:rPr lang="fa-IR" sz="2000" dirty="0">
                <a:latin typeface="IRANSans Light" panose="02040503050201020203" pitchFamily="18" charset="-78"/>
                <a:cs typeface="IRANSans Light" panose="02040503050201020203" pitchFamily="18" charset="-78"/>
              </a:rPr>
              <a:t>هدف جاعل، رسیدن به مقصود خود است و برای او فرقی ندارد که توسط چه کسی انجام پذیرد، مثلاً می‌گوید، هر کس فلان کار را انجام دهد، این‌قدر پاداش می‌دهم.</a:t>
            </a:r>
            <a:endParaRPr lang="en-US" sz="1950" dirty="0">
              <a:latin typeface="IRANSans Light" panose="02040503050201020203" pitchFamily="18" charset="-78"/>
              <a:cs typeface="IRANSans Light" panose="02040503050201020203" pitchFamily="18" charset="-78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73728">
            <a:off x="7555181" y="1529625"/>
            <a:ext cx="2992017" cy="141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9667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4000" b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73728">
            <a:off x="-1064385" y="1462390"/>
            <a:ext cx="2992017" cy="14105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328" y="735302"/>
            <a:ext cx="2213543" cy="27705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726" y="1343671"/>
            <a:ext cx="1049251" cy="13990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422" y="1126243"/>
            <a:ext cx="1833859" cy="18338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25431">
            <a:off x="6911780" y="2908271"/>
            <a:ext cx="1286702" cy="17980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39397" flipH="1" flipV="1">
            <a:off x="2444410" y="3064046"/>
            <a:ext cx="1286702" cy="17980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80640" y="4682188"/>
            <a:ext cx="3259660" cy="1066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ts val="4000"/>
              </a:lnSpc>
            </a:pPr>
            <a:r>
              <a:rPr lang="fa-IR" sz="2000" b="1" dirty="0" smtClean="0">
                <a:latin typeface="IRANSans Light" panose="02040503050201020203" pitchFamily="18" charset="-78"/>
                <a:cs typeface="IRANSans Light" panose="02040503050201020203" pitchFamily="18" charset="-78"/>
              </a:rPr>
              <a:t>رویکرد پروژه‌ای مرسوم در دستگاه‌های اداری</a:t>
            </a:r>
            <a:endParaRPr lang="en-US" sz="1950" b="1" dirty="0">
              <a:latin typeface="IRANSans Light" panose="02040503050201020203" pitchFamily="18" charset="-78"/>
              <a:cs typeface="IRANSans Light" panose="02040503050201020203" pitchFamily="18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32561" y="4682187"/>
            <a:ext cx="32596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ts val="4000"/>
              </a:lnSpc>
            </a:pPr>
            <a:r>
              <a:rPr lang="fa-IR" sz="2000" b="1" dirty="0" smtClean="0">
                <a:latin typeface="IRANSans Light" panose="02040503050201020203" pitchFamily="18" charset="-78"/>
                <a:cs typeface="IRANSans Light" panose="02040503050201020203" pitchFamily="18" charset="-78"/>
              </a:rPr>
              <a:t>رویکرد مبتنی بر جعاله عام</a:t>
            </a:r>
            <a:endParaRPr lang="en-US" sz="1950" b="1" dirty="0">
              <a:latin typeface="IRANSans Light" panose="02040503050201020203" pitchFamily="18" charset="-78"/>
              <a:cs typeface="IRANSans Light" panose="02040503050201020203" pitchFamily="18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89144">
            <a:off x="3559779" y="5293561"/>
            <a:ext cx="2388256" cy="238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32535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89144">
            <a:off x="3559779" y="-1658570"/>
            <a:ext cx="2388256" cy="23882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80" y="599285"/>
            <a:ext cx="1597744" cy="19998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665" y="994834"/>
            <a:ext cx="1180696" cy="1180696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H="1">
            <a:off x="3118244" y="1048870"/>
            <a:ext cx="28469" cy="6131859"/>
          </a:xfrm>
          <a:prstGeom prst="line">
            <a:avLst/>
          </a:prstGeom>
          <a:ln w="76200">
            <a:solidFill>
              <a:srgbClr val="BD20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5985661" y="1048870"/>
            <a:ext cx="28469" cy="6131859"/>
          </a:xfrm>
          <a:prstGeom prst="line">
            <a:avLst/>
          </a:prstGeom>
          <a:ln w="76200">
            <a:solidFill>
              <a:srgbClr val="BD20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368609" y="2447365"/>
            <a:ext cx="8302752" cy="2116"/>
          </a:xfrm>
          <a:prstGeom prst="line">
            <a:avLst/>
          </a:prstGeom>
          <a:ln w="76200">
            <a:solidFill>
              <a:srgbClr val="BD20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14413">
            <a:off x="6729467" y="872955"/>
            <a:ext cx="1419522" cy="141952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38156" y="2433918"/>
            <a:ext cx="2198519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ts val="4000"/>
              </a:lnSpc>
            </a:pPr>
            <a:r>
              <a:rPr lang="fa-IR" sz="2000" b="1" dirty="0" smtClean="0">
                <a:latin typeface="IRANSans Light" panose="02040503050201020203" pitchFamily="18" charset="-78"/>
                <a:cs typeface="IRANSans Light" panose="02040503050201020203" pitchFamily="18" charset="-78"/>
              </a:rPr>
              <a:t>تعداد خروجی‌های در دسترس</a:t>
            </a:r>
            <a:endParaRPr lang="en-US" sz="1950" b="1" dirty="0">
              <a:latin typeface="IRANSans Light" panose="02040503050201020203" pitchFamily="18" charset="-78"/>
              <a:cs typeface="IRANSans Light" panose="02040503050201020203" pitchFamily="18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15721" y="2622676"/>
            <a:ext cx="1270640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ts val="4000"/>
              </a:lnSpc>
            </a:pPr>
            <a:r>
              <a:rPr lang="fa-IR" sz="2000" b="1" dirty="0" smtClean="0">
                <a:latin typeface="IRANSans Light" panose="02040503050201020203" pitchFamily="18" charset="-78"/>
                <a:cs typeface="IRANSans Light" panose="02040503050201020203" pitchFamily="18" charset="-78"/>
              </a:rPr>
              <a:t>یک</a:t>
            </a:r>
            <a:endParaRPr lang="en-US" sz="1950" b="1" dirty="0">
              <a:latin typeface="IRANSans Light" panose="02040503050201020203" pitchFamily="18" charset="-78"/>
              <a:cs typeface="IRANSans Light" panose="02040503050201020203" pitchFamily="18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75205" y="2614385"/>
            <a:ext cx="1483405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ts val="4000"/>
              </a:lnSpc>
            </a:pPr>
            <a:r>
              <a:rPr lang="fa-IR" sz="2000" b="1" dirty="0" smtClean="0">
                <a:latin typeface="IRANSans Light" panose="02040503050201020203" pitchFamily="18" charset="-78"/>
                <a:cs typeface="IRANSans Light" panose="02040503050201020203" pitchFamily="18" charset="-78"/>
              </a:rPr>
              <a:t>متعدد</a:t>
            </a:r>
            <a:endParaRPr lang="en-US" sz="1950" b="1" dirty="0">
              <a:latin typeface="IRANSans Light" panose="02040503050201020203" pitchFamily="18" charset="-78"/>
              <a:cs typeface="IRANSans Light" panose="02040503050201020203" pitchFamily="18" charset="-78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357137" y="3552173"/>
            <a:ext cx="8291296" cy="2116"/>
          </a:xfrm>
          <a:prstGeom prst="line">
            <a:avLst/>
          </a:prstGeom>
          <a:ln w="76200">
            <a:solidFill>
              <a:srgbClr val="BD20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299627" y="3501883"/>
            <a:ext cx="2198519" cy="1066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ts val="4000"/>
              </a:lnSpc>
            </a:pPr>
            <a:r>
              <a:rPr lang="fa-IR" sz="2000" b="1" dirty="0" smtClean="0">
                <a:latin typeface="IRANSans Light" panose="02040503050201020203" pitchFamily="18" charset="-78"/>
                <a:cs typeface="IRANSans Light" panose="02040503050201020203" pitchFamily="18" charset="-78"/>
              </a:rPr>
              <a:t>احتمال دستیابی به نتیجه</a:t>
            </a:r>
            <a:endParaRPr lang="en-US" sz="1950" b="1" dirty="0">
              <a:latin typeface="IRANSans Light" panose="02040503050201020203" pitchFamily="18" charset="-78"/>
              <a:cs typeface="IRANSans Light" panose="02040503050201020203" pitchFamily="18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62258" y="3658474"/>
            <a:ext cx="12706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ts val="4000"/>
              </a:lnSpc>
            </a:pPr>
            <a:r>
              <a:rPr lang="fa-IR" sz="2000" b="1" dirty="0" smtClean="0">
                <a:latin typeface="IRANSans Light" panose="02040503050201020203" pitchFamily="18" charset="-78"/>
                <a:cs typeface="IRANSans Light" panose="02040503050201020203" pitchFamily="18" charset="-78"/>
              </a:rPr>
              <a:t>کمتر</a:t>
            </a:r>
            <a:endParaRPr lang="en-US" sz="1950" b="1" dirty="0">
              <a:latin typeface="IRANSans Light" panose="02040503050201020203" pitchFamily="18" charset="-78"/>
              <a:cs typeface="IRANSans Light" panose="02040503050201020203" pitchFamily="18" charset="-7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79844" y="3656105"/>
            <a:ext cx="12706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ts val="4000"/>
              </a:lnSpc>
            </a:pPr>
            <a:r>
              <a:rPr lang="fa-IR" sz="2000" b="1" dirty="0" smtClean="0">
                <a:latin typeface="IRANSans Light" panose="02040503050201020203" pitchFamily="18" charset="-78"/>
                <a:cs typeface="IRANSans Light" panose="02040503050201020203" pitchFamily="18" charset="-78"/>
              </a:rPr>
              <a:t>بیشتر</a:t>
            </a:r>
            <a:endParaRPr lang="en-US" sz="1950" b="1" dirty="0">
              <a:latin typeface="IRANSans Light" panose="02040503050201020203" pitchFamily="18" charset="-78"/>
              <a:cs typeface="IRANSans Light" panose="02040503050201020203" pitchFamily="18" charset="-78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368609" y="4596275"/>
            <a:ext cx="8291296" cy="2116"/>
          </a:xfrm>
          <a:prstGeom prst="line">
            <a:avLst/>
          </a:prstGeom>
          <a:ln w="76200">
            <a:solidFill>
              <a:srgbClr val="BD20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291546" y="4729323"/>
            <a:ext cx="21985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ts val="4000"/>
              </a:lnSpc>
            </a:pPr>
            <a:r>
              <a:rPr lang="fa-IR" sz="2000" b="1" dirty="0" smtClean="0">
                <a:latin typeface="IRANSans Light" panose="02040503050201020203" pitchFamily="18" charset="-78"/>
                <a:cs typeface="IRANSans Light" panose="02040503050201020203" pitchFamily="18" charset="-78"/>
              </a:rPr>
              <a:t>کیفیت خروجی‌ها</a:t>
            </a:r>
            <a:endParaRPr lang="en-US" sz="1950" b="1" dirty="0">
              <a:latin typeface="IRANSans Light" panose="02040503050201020203" pitchFamily="18" charset="-78"/>
              <a:cs typeface="IRANSans Light" panose="02040503050201020203" pitchFamily="18" charset="-78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357137" y="5609770"/>
            <a:ext cx="8291296" cy="2116"/>
          </a:xfrm>
          <a:prstGeom prst="line">
            <a:avLst/>
          </a:prstGeom>
          <a:ln w="76200">
            <a:solidFill>
              <a:srgbClr val="BD20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906347" y="4705195"/>
            <a:ext cx="12706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ts val="4000"/>
              </a:lnSpc>
            </a:pPr>
            <a:r>
              <a:rPr lang="fa-IR" sz="2000" b="1" dirty="0" smtClean="0">
                <a:latin typeface="IRANSans Light" panose="02040503050201020203" pitchFamily="18" charset="-78"/>
                <a:cs typeface="IRANSans Light" panose="02040503050201020203" pitchFamily="18" charset="-78"/>
              </a:rPr>
              <a:t>کمتر</a:t>
            </a:r>
            <a:endParaRPr lang="en-US" sz="1950" b="1" dirty="0">
              <a:latin typeface="IRANSans Light" panose="02040503050201020203" pitchFamily="18" charset="-78"/>
              <a:cs typeface="IRANSans Light" panose="02040503050201020203" pitchFamily="18" charset="-7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79844" y="4686553"/>
            <a:ext cx="12706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ts val="4000"/>
              </a:lnSpc>
            </a:pPr>
            <a:r>
              <a:rPr lang="fa-IR" sz="2000" b="1" dirty="0" smtClean="0">
                <a:latin typeface="IRANSans Light" panose="02040503050201020203" pitchFamily="18" charset="-78"/>
                <a:cs typeface="IRANSans Light" panose="02040503050201020203" pitchFamily="18" charset="-78"/>
              </a:rPr>
              <a:t>بیشتر</a:t>
            </a:r>
            <a:endParaRPr lang="en-US" sz="1950" b="1" dirty="0">
              <a:latin typeface="IRANSans Light" panose="02040503050201020203" pitchFamily="18" charset="-78"/>
              <a:cs typeface="IRANSans Light" panose="02040503050201020203" pitchFamily="18" charset="-7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78134" y="5550076"/>
            <a:ext cx="2198519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ts val="4000"/>
              </a:lnSpc>
            </a:pPr>
            <a:r>
              <a:rPr lang="fa-IR" sz="2000" b="1" dirty="0" smtClean="0">
                <a:latin typeface="IRANSans Light" panose="02040503050201020203" pitchFamily="18" charset="-78"/>
                <a:cs typeface="IRANSans Light" panose="02040503050201020203" pitchFamily="18" charset="-78"/>
              </a:rPr>
              <a:t>درگیری مجری در فرآیند پژوهش</a:t>
            </a:r>
            <a:endParaRPr lang="en-US" sz="1950" b="1" dirty="0">
              <a:latin typeface="IRANSans Light" panose="02040503050201020203" pitchFamily="18" charset="-78"/>
              <a:cs typeface="IRANSans Light" panose="02040503050201020203" pitchFamily="18" charset="-7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67465" y="5737248"/>
            <a:ext cx="12706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ts val="4000"/>
              </a:lnSpc>
            </a:pPr>
            <a:r>
              <a:rPr lang="fa-IR" sz="2000" b="1" dirty="0" smtClean="0">
                <a:latin typeface="IRANSans Light" panose="02040503050201020203" pitchFamily="18" charset="-78"/>
                <a:cs typeface="IRANSans Light" panose="02040503050201020203" pitchFamily="18" charset="-78"/>
              </a:rPr>
              <a:t>بیشتر</a:t>
            </a:r>
            <a:endParaRPr lang="en-US" sz="1950" b="1" dirty="0">
              <a:latin typeface="IRANSans Light" panose="02040503050201020203" pitchFamily="18" charset="-78"/>
              <a:cs typeface="IRANSans Light" panose="02040503050201020203" pitchFamily="18" charset="-7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76141" y="5737248"/>
            <a:ext cx="12706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ts val="4000"/>
              </a:lnSpc>
            </a:pPr>
            <a:r>
              <a:rPr lang="fa-IR" sz="2000" b="1" dirty="0" smtClean="0">
                <a:latin typeface="IRANSans Light" panose="02040503050201020203" pitchFamily="18" charset="-78"/>
                <a:cs typeface="IRANSans Light" panose="02040503050201020203" pitchFamily="18" charset="-78"/>
              </a:rPr>
              <a:t>کمتر</a:t>
            </a:r>
            <a:endParaRPr lang="en-US" sz="1950" b="1" dirty="0">
              <a:latin typeface="IRANSans Light" panose="02040503050201020203" pitchFamily="18" charset="-78"/>
              <a:cs typeface="IRANSans Light" panose="02040503050201020203" pitchFamily="18" charset="-78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H="1">
            <a:off x="357137" y="6657455"/>
            <a:ext cx="8291296" cy="2116"/>
          </a:xfrm>
          <a:prstGeom prst="line">
            <a:avLst/>
          </a:prstGeom>
          <a:ln w="76200">
            <a:solidFill>
              <a:srgbClr val="BD20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8674831" y="2408586"/>
            <a:ext cx="28469" cy="5029200"/>
          </a:xfrm>
          <a:prstGeom prst="line">
            <a:avLst/>
          </a:prstGeom>
          <a:ln w="76200">
            <a:solidFill>
              <a:srgbClr val="BD20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339448" y="2407024"/>
            <a:ext cx="28469" cy="5029200"/>
          </a:xfrm>
          <a:prstGeom prst="line">
            <a:avLst/>
          </a:prstGeom>
          <a:ln w="76200">
            <a:solidFill>
              <a:srgbClr val="BD20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1800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3119821" y="-53784"/>
            <a:ext cx="13342" cy="6911784"/>
          </a:xfrm>
          <a:prstGeom prst="line">
            <a:avLst/>
          </a:prstGeom>
          <a:ln w="76200">
            <a:solidFill>
              <a:srgbClr val="BD20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H="1">
            <a:off x="5970494" y="-53784"/>
            <a:ext cx="16744" cy="6911784"/>
          </a:xfrm>
          <a:prstGeom prst="line">
            <a:avLst/>
          </a:prstGeom>
          <a:ln w="76200">
            <a:solidFill>
              <a:srgbClr val="BD20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215084" y="1076514"/>
            <a:ext cx="21985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ts val="4000"/>
              </a:lnSpc>
            </a:pPr>
            <a:r>
              <a:rPr lang="fa-IR" sz="2000" b="1" dirty="0" smtClean="0">
                <a:latin typeface="IRANSans Light" panose="02040503050201020203" pitchFamily="18" charset="-78"/>
                <a:cs typeface="IRANSans Light" panose="02040503050201020203" pitchFamily="18" charset="-78"/>
              </a:rPr>
              <a:t>دامنه تحریک تقاضا</a:t>
            </a:r>
            <a:endParaRPr lang="en-US" sz="1950" b="1" dirty="0">
              <a:latin typeface="IRANSans Light" panose="02040503050201020203" pitchFamily="18" charset="-78"/>
              <a:cs typeface="IRANSans Light" panose="02040503050201020203" pitchFamily="18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08063" y="1063816"/>
            <a:ext cx="18337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ts val="4000"/>
              </a:lnSpc>
            </a:pPr>
            <a:r>
              <a:rPr lang="fa-IR" sz="2000" b="1" dirty="0" smtClean="0">
                <a:latin typeface="IRANSans Light" panose="02040503050201020203" pitchFamily="18" charset="-78"/>
                <a:cs typeface="IRANSans Light" panose="02040503050201020203" pitchFamily="18" charset="-78"/>
              </a:rPr>
              <a:t>اندک ( فردی )</a:t>
            </a:r>
            <a:endParaRPr lang="en-US" sz="1950" b="1" dirty="0">
              <a:latin typeface="IRANSans Light" panose="02040503050201020203" pitchFamily="18" charset="-78"/>
              <a:cs typeface="IRANSans Light" panose="02040503050201020203" pitchFamily="18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8234" y="887040"/>
            <a:ext cx="1825609" cy="1066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ts val="4000"/>
              </a:lnSpc>
            </a:pPr>
            <a:r>
              <a:rPr lang="fa-IR" sz="2000" b="1" dirty="0" smtClean="0">
                <a:latin typeface="IRANSans Light" panose="02040503050201020203" pitchFamily="18" charset="-78"/>
                <a:cs typeface="IRANSans Light" panose="02040503050201020203" pitchFamily="18" charset="-78"/>
              </a:rPr>
              <a:t>بسیار گسترده</a:t>
            </a:r>
          </a:p>
          <a:p>
            <a:pPr algn="ctr" rtl="1">
              <a:lnSpc>
                <a:spcPts val="4000"/>
              </a:lnSpc>
            </a:pPr>
            <a:r>
              <a:rPr lang="fa-IR" sz="2000" b="1" dirty="0" smtClean="0">
                <a:latin typeface="IRANSans Light" panose="02040503050201020203" pitchFamily="18" charset="-78"/>
                <a:cs typeface="IRANSans Light" panose="02040503050201020203" pitchFamily="18" charset="-78"/>
              </a:rPr>
              <a:t>( توزیع‌شده )</a:t>
            </a:r>
            <a:endParaRPr lang="en-US" sz="1950" b="1" dirty="0">
              <a:latin typeface="IRANSans Light" panose="02040503050201020203" pitchFamily="18" charset="-78"/>
              <a:cs typeface="IRANSans Light" panose="02040503050201020203" pitchFamily="18" charset="-78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357137" y="915556"/>
            <a:ext cx="8291296" cy="2116"/>
          </a:xfrm>
          <a:prstGeom prst="line">
            <a:avLst/>
          </a:prstGeom>
          <a:ln w="76200">
            <a:solidFill>
              <a:srgbClr val="BD20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255426" y="28050"/>
            <a:ext cx="21985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ts val="4000"/>
              </a:lnSpc>
            </a:pPr>
            <a:r>
              <a:rPr lang="fa-IR" sz="2000" b="1" dirty="0" smtClean="0">
                <a:latin typeface="IRANSans Light" panose="02040503050201020203" pitchFamily="18" charset="-78"/>
                <a:cs typeface="IRANSans Light" panose="02040503050201020203" pitchFamily="18" charset="-78"/>
              </a:rPr>
              <a:t>رقابت در انجام کار</a:t>
            </a:r>
            <a:endParaRPr lang="en-US" sz="1950" b="1" dirty="0">
              <a:latin typeface="IRANSans Light" panose="02040503050201020203" pitchFamily="18" charset="-78"/>
              <a:cs typeface="IRANSans Light" panose="02040503050201020203" pitchFamily="18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79127" y="14091"/>
            <a:ext cx="1017721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ts val="4000"/>
              </a:lnSpc>
            </a:pPr>
            <a:r>
              <a:rPr lang="fa-IR" sz="2000" b="1" dirty="0" smtClean="0">
                <a:latin typeface="IRANSans Light" panose="02040503050201020203" pitchFamily="18" charset="-78"/>
                <a:cs typeface="IRANSans Light" panose="02040503050201020203" pitchFamily="18" charset="-78"/>
              </a:rPr>
              <a:t>اندک</a:t>
            </a:r>
            <a:endParaRPr lang="en-US" sz="1950" b="1" dirty="0">
              <a:latin typeface="IRANSans Light" panose="02040503050201020203" pitchFamily="18" charset="-78"/>
              <a:cs typeface="IRANSans Light" panose="02040503050201020203" pitchFamily="18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27198" y="28050"/>
            <a:ext cx="1431393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ts val="4000"/>
              </a:lnSpc>
            </a:pPr>
            <a:r>
              <a:rPr lang="fa-IR" sz="2000" b="1" dirty="0" smtClean="0">
                <a:latin typeface="IRANSans Light" panose="02040503050201020203" pitchFamily="18" charset="-78"/>
                <a:cs typeface="IRANSans Light" panose="02040503050201020203" pitchFamily="18" charset="-78"/>
              </a:rPr>
              <a:t>بسیار زیاد</a:t>
            </a:r>
            <a:endParaRPr lang="en-US" sz="1950" b="1" dirty="0">
              <a:latin typeface="IRANSans Light" panose="02040503050201020203" pitchFamily="18" charset="-78"/>
              <a:cs typeface="IRANSans Light" panose="02040503050201020203" pitchFamily="18" charset="-78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357137" y="1993846"/>
            <a:ext cx="8291296" cy="2116"/>
          </a:xfrm>
          <a:prstGeom prst="line">
            <a:avLst/>
          </a:prstGeom>
          <a:ln w="76200">
            <a:solidFill>
              <a:srgbClr val="BD20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046656" y="1938930"/>
            <a:ext cx="2583820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ts val="4000"/>
              </a:lnSpc>
            </a:pPr>
            <a:r>
              <a:rPr lang="fa-IR" sz="2000" b="1" dirty="0" smtClean="0">
                <a:latin typeface="IRANSans Light" panose="02040503050201020203" pitchFamily="18" charset="-78"/>
                <a:cs typeface="IRANSans Light" panose="02040503050201020203" pitchFamily="18" charset="-78"/>
              </a:rPr>
              <a:t>تأثیر </a:t>
            </a:r>
            <a:r>
              <a:rPr lang="fa-IR" sz="2000" b="1" dirty="0" smtClean="0">
                <a:latin typeface="IRANSans Light" panose="02040503050201020203" pitchFamily="18" charset="-78"/>
                <a:cs typeface="IRANSans Light" panose="02040503050201020203" pitchFamily="18" charset="-78"/>
              </a:rPr>
              <a:t>بر روابط دانشگاه (صنعت) و </a:t>
            </a:r>
            <a:r>
              <a:rPr lang="fa-IR" sz="2000" b="1" dirty="0" smtClean="0">
                <a:latin typeface="IRANSans Light" panose="02040503050201020203" pitchFamily="18" charset="-78"/>
                <a:cs typeface="IRANSans Light" panose="02040503050201020203" pitchFamily="18" charset="-78"/>
              </a:rPr>
              <a:t>حاکمیت</a:t>
            </a:r>
            <a:endParaRPr lang="en-US" sz="1950" b="1" dirty="0">
              <a:latin typeface="IRANSans Light" panose="02040503050201020203" pitchFamily="18" charset="-78"/>
              <a:cs typeface="IRANSans Light" panose="02040503050201020203" pitchFamily="18" charset="-78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357137" y="3019336"/>
            <a:ext cx="8291296" cy="2116"/>
          </a:xfrm>
          <a:prstGeom prst="line">
            <a:avLst/>
          </a:prstGeom>
          <a:ln w="76200">
            <a:solidFill>
              <a:srgbClr val="BD20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155288" y="2088694"/>
            <a:ext cx="1017721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ts val="4000"/>
              </a:lnSpc>
            </a:pPr>
            <a:r>
              <a:rPr lang="fa-IR" sz="2000" b="1" dirty="0" smtClean="0">
                <a:latin typeface="IRANSans Light" panose="02040503050201020203" pitchFamily="18" charset="-78"/>
                <a:cs typeface="IRANSans Light" panose="02040503050201020203" pitchFamily="18" charset="-78"/>
              </a:rPr>
              <a:t>اندک</a:t>
            </a:r>
            <a:endParaRPr lang="en-US" sz="1950" b="1" dirty="0">
              <a:latin typeface="IRANSans Light" panose="02040503050201020203" pitchFamily="18" charset="-78"/>
              <a:cs typeface="IRANSans Light" panose="02040503050201020203" pitchFamily="18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25341" y="2088694"/>
            <a:ext cx="1431393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ts val="4000"/>
              </a:lnSpc>
            </a:pPr>
            <a:r>
              <a:rPr lang="fa-IR" sz="2000" b="1" dirty="0" smtClean="0">
                <a:latin typeface="IRANSans Light" panose="02040503050201020203" pitchFamily="18" charset="-78"/>
                <a:cs typeface="IRANSans Light" panose="02040503050201020203" pitchFamily="18" charset="-78"/>
              </a:rPr>
              <a:t>گسترده</a:t>
            </a:r>
            <a:endParaRPr lang="en-US" sz="1950" b="1" dirty="0">
              <a:latin typeface="IRANSans Light" panose="02040503050201020203" pitchFamily="18" charset="-78"/>
              <a:cs typeface="IRANSans Light" panose="02040503050201020203" pitchFamily="18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50372" y="2978995"/>
            <a:ext cx="1680843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ts val="4000"/>
              </a:lnSpc>
            </a:pPr>
            <a:r>
              <a:rPr lang="fa-IR" sz="2000" b="1" dirty="0" smtClean="0">
                <a:latin typeface="IRANSans Light" panose="02040503050201020203" pitchFamily="18" charset="-78"/>
                <a:cs typeface="IRANSans Light" panose="02040503050201020203" pitchFamily="18" charset="-78"/>
              </a:rPr>
              <a:t>بهره‌گیری از دامنه دانش</a:t>
            </a:r>
            <a:endParaRPr lang="en-US" sz="1950" b="1" dirty="0">
              <a:latin typeface="IRANSans Light" panose="02040503050201020203" pitchFamily="18" charset="-78"/>
              <a:cs typeface="IRANSans Light" panose="02040503050201020203" pitchFamily="18" charset="-78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357137" y="4071177"/>
            <a:ext cx="8291296" cy="2116"/>
          </a:xfrm>
          <a:prstGeom prst="line">
            <a:avLst/>
          </a:prstGeom>
          <a:ln w="76200">
            <a:solidFill>
              <a:srgbClr val="BD20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236182" y="3150437"/>
            <a:ext cx="2703613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ts val="4000"/>
              </a:lnSpc>
            </a:pPr>
            <a:r>
              <a:rPr lang="fa-IR" sz="2000" b="1" dirty="0" smtClean="0">
                <a:latin typeface="IRANSans Light" panose="02040503050201020203" pitchFamily="18" charset="-78"/>
                <a:cs typeface="IRANSans Light" panose="02040503050201020203" pitchFamily="18" charset="-78"/>
              </a:rPr>
              <a:t>دانش محدود و متمرکز</a:t>
            </a:r>
            <a:endParaRPr lang="en-US" sz="1950" b="1" dirty="0">
              <a:latin typeface="IRANSans Light" panose="02040503050201020203" pitchFamily="18" charset="-78"/>
              <a:cs typeface="IRANSans Light" panose="02040503050201020203" pitchFamily="18" charset="-7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15319" y="2954313"/>
            <a:ext cx="1655150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ts val="4000"/>
              </a:lnSpc>
            </a:pPr>
            <a:r>
              <a:rPr lang="fa-IR" sz="2000" b="1" dirty="0" smtClean="0">
                <a:latin typeface="IRANSans Light" panose="02040503050201020203" pitchFamily="18" charset="-78"/>
                <a:cs typeface="IRANSans Light" panose="02040503050201020203" pitchFamily="18" charset="-78"/>
              </a:rPr>
              <a:t>دانش گسترده و توزیع‌شده</a:t>
            </a:r>
            <a:endParaRPr lang="en-US" sz="1950" b="1" dirty="0">
              <a:latin typeface="IRANSans Light" panose="02040503050201020203" pitchFamily="18" charset="-78"/>
              <a:cs typeface="IRANSans Light" panose="02040503050201020203" pitchFamily="18" charset="-7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48695" y="5030359"/>
            <a:ext cx="1680843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ts val="4000"/>
              </a:lnSpc>
            </a:pPr>
            <a:r>
              <a:rPr lang="fa-IR" sz="2000" b="1" dirty="0" smtClean="0">
                <a:latin typeface="IRANSans Light" panose="02040503050201020203" pitchFamily="18" charset="-78"/>
                <a:cs typeface="IRANSans Light" panose="02040503050201020203" pitchFamily="18" charset="-78"/>
              </a:rPr>
              <a:t>فرآیند ارزیابی</a:t>
            </a:r>
            <a:endParaRPr lang="en-US" sz="1950" b="1" dirty="0">
              <a:latin typeface="IRANSans Light" panose="02040503050201020203" pitchFamily="18" charset="-78"/>
              <a:cs typeface="IRANSans Light" panose="02040503050201020203" pitchFamily="18" charset="-7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52117" y="5023168"/>
            <a:ext cx="2501333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ts val="4000"/>
              </a:lnSpc>
            </a:pPr>
            <a:r>
              <a:rPr lang="fa-IR" sz="2000" b="1" dirty="0" smtClean="0">
                <a:latin typeface="IRANSans Light" panose="02040503050201020203" pitchFamily="18" charset="-78"/>
                <a:cs typeface="IRANSans Light" panose="02040503050201020203" pitchFamily="18" charset="-78"/>
              </a:rPr>
              <a:t>نیازمند تدبیر و مستقل</a:t>
            </a:r>
            <a:endParaRPr lang="en-US" sz="1950" b="1" dirty="0">
              <a:latin typeface="IRANSans Light" panose="02040503050201020203" pitchFamily="18" charset="-78"/>
              <a:cs typeface="IRANSans Light" panose="02040503050201020203" pitchFamily="18" charset="-7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7974" y="4028776"/>
            <a:ext cx="2293955" cy="2657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ts val="4000"/>
              </a:lnSpc>
            </a:pPr>
            <a:r>
              <a:rPr lang="fa-IR" sz="2000" b="1" dirty="0">
                <a:latin typeface="IRANSans Light" panose="02040503050201020203" pitchFamily="18" charset="-78"/>
                <a:cs typeface="IRANSans Light" panose="02040503050201020203" pitchFamily="18" charset="-78"/>
              </a:rPr>
              <a:t>می‌تواند همانند اصل پروژه، بصورت توزیع شده صورت پذیرد که یادگیری و فواید خاص خود را دارد.</a:t>
            </a:r>
            <a:endParaRPr lang="en-US" sz="1950" b="1" dirty="0">
              <a:latin typeface="IRANSans Light" panose="02040503050201020203" pitchFamily="18" charset="-78"/>
              <a:cs typeface="IRANSans Light" panose="02040503050201020203" pitchFamily="18" charset="-78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8648745" y="-48456"/>
            <a:ext cx="16744" cy="6911784"/>
          </a:xfrm>
          <a:prstGeom prst="line">
            <a:avLst/>
          </a:prstGeom>
          <a:ln w="76200">
            <a:solidFill>
              <a:srgbClr val="BD20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39179" y="-22320"/>
            <a:ext cx="13342" cy="6911784"/>
          </a:xfrm>
          <a:prstGeom prst="line">
            <a:avLst/>
          </a:prstGeom>
          <a:ln w="76200">
            <a:solidFill>
              <a:srgbClr val="BD20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339179" y="6683798"/>
            <a:ext cx="8291296" cy="2116"/>
          </a:xfrm>
          <a:prstGeom prst="line">
            <a:avLst/>
          </a:prstGeom>
          <a:ln w="76200">
            <a:solidFill>
              <a:srgbClr val="BD20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05960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3133268" y="-2017054"/>
            <a:ext cx="13342" cy="6911784"/>
          </a:xfrm>
          <a:prstGeom prst="line">
            <a:avLst/>
          </a:prstGeom>
          <a:ln w="76200">
            <a:solidFill>
              <a:srgbClr val="BD20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5957047" y="-1963267"/>
            <a:ext cx="16744" cy="6911784"/>
          </a:xfrm>
          <a:prstGeom prst="line">
            <a:avLst/>
          </a:prstGeom>
          <a:ln w="76200">
            <a:solidFill>
              <a:srgbClr val="BD20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365968" y="2872893"/>
            <a:ext cx="8291296" cy="2116"/>
          </a:xfrm>
          <a:prstGeom prst="line">
            <a:avLst/>
          </a:prstGeom>
          <a:ln w="76200">
            <a:solidFill>
              <a:srgbClr val="BD20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8635298" y="-1931036"/>
            <a:ext cx="16744" cy="6911784"/>
          </a:xfrm>
          <a:prstGeom prst="line">
            <a:avLst/>
          </a:prstGeom>
          <a:ln w="76200">
            <a:solidFill>
              <a:srgbClr val="BD20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52626" y="-1985587"/>
            <a:ext cx="13342" cy="6911784"/>
          </a:xfrm>
          <a:prstGeom prst="line">
            <a:avLst/>
          </a:prstGeom>
          <a:ln w="76200">
            <a:solidFill>
              <a:srgbClr val="BD20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464123" y="723720"/>
            <a:ext cx="1680843" cy="1066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ts val="4000"/>
              </a:lnSpc>
            </a:pPr>
            <a:r>
              <a:rPr lang="fa-IR" sz="2000" b="1" dirty="0" smtClean="0">
                <a:latin typeface="IRANSans Light" panose="02040503050201020203" pitchFamily="18" charset="-78"/>
                <a:cs typeface="IRANSans Light" panose="02040503050201020203" pitchFamily="18" charset="-78"/>
              </a:rPr>
              <a:t>دانش انباشته سامانه</a:t>
            </a:r>
            <a:endParaRPr lang="en-US" sz="1950" b="1" dirty="0">
              <a:latin typeface="IRANSans Light" panose="02040503050201020203" pitchFamily="18" charset="-78"/>
              <a:cs typeface="IRANSans Light" panose="02040503050201020203" pitchFamily="18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0205" y="162517"/>
            <a:ext cx="2436030" cy="2657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ts val="4000"/>
              </a:lnSpc>
            </a:pPr>
            <a:r>
              <a:rPr lang="fa-IR" sz="2000" b="1" dirty="0">
                <a:latin typeface="IRANSans Light" panose="02040503050201020203" pitchFamily="18" charset="-78"/>
                <a:cs typeface="IRANSans Light" panose="02040503050201020203" pitchFamily="18" charset="-78"/>
              </a:rPr>
              <a:t>پژوهشگران و استعدادهای پراکنده در سطح کشور، به همراه تخصص‌ها و تجارب آنها</a:t>
            </a:r>
            <a:endParaRPr lang="en-US" sz="1950" b="1" dirty="0">
              <a:latin typeface="IRANSans Light" panose="02040503050201020203" pitchFamily="18" charset="-78"/>
              <a:cs typeface="IRANSans Light" panose="02040503050201020203" pitchFamily="18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31794" y="710272"/>
            <a:ext cx="1680843" cy="1066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ts val="4000"/>
              </a:lnSpc>
            </a:pPr>
            <a:r>
              <a:rPr lang="fa-IR" sz="2000" b="1" dirty="0" smtClean="0">
                <a:latin typeface="IRANSans Light" panose="02040503050201020203" pitchFamily="18" charset="-78"/>
                <a:cs typeface="IRANSans Light" panose="02040503050201020203" pitchFamily="18" charset="-78"/>
              </a:rPr>
              <a:t>فاقد دانش انباشته</a:t>
            </a:r>
            <a:endParaRPr lang="en-US" sz="1950" b="1" dirty="0">
              <a:latin typeface="IRANSans Light" panose="02040503050201020203" pitchFamily="18" charset="-78"/>
              <a:cs typeface="IRANSans Light" panose="02040503050201020203" pitchFamily="18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61026" y="2816086"/>
            <a:ext cx="2087036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ts val="4000"/>
              </a:lnSpc>
            </a:pPr>
            <a:r>
              <a:rPr lang="fa-IR" sz="2000" b="1" dirty="0" smtClean="0">
                <a:latin typeface="IRANSans Light" panose="02040503050201020203" pitchFamily="18" charset="-78"/>
                <a:cs typeface="IRANSans Light" panose="02040503050201020203" pitchFamily="18" charset="-78"/>
              </a:rPr>
              <a:t>امکان بهره‌گیری عموم از نتایج</a:t>
            </a:r>
            <a:endParaRPr lang="en-US" sz="1950" b="1" dirty="0">
              <a:latin typeface="IRANSans Light" panose="02040503050201020203" pitchFamily="18" charset="-78"/>
              <a:cs typeface="IRANSans Light" panose="02040503050201020203" pitchFamily="18" charset="-78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338780" y="4941091"/>
            <a:ext cx="8291296" cy="2116"/>
          </a:xfrm>
          <a:prstGeom prst="line">
            <a:avLst/>
          </a:prstGeom>
          <a:ln w="76200">
            <a:solidFill>
              <a:srgbClr val="BD20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360746" y="3900416"/>
            <a:ext cx="8291296" cy="2116"/>
          </a:xfrm>
          <a:prstGeom prst="line">
            <a:avLst/>
          </a:prstGeom>
          <a:ln w="76200">
            <a:solidFill>
              <a:srgbClr val="BD20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255804" y="3827771"/>
            <a:ext cx="2087036" cy="1066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ts val="4000"/>
              </a:lnSpc>
            </a:pPr>
            <a:r>
              <a:rPr lang="fa-IR" sz="2000" b="1" dirty="0" smtClean="0">
                <a:latin typeface="IRANSans Light" panose="02040503050201020203" pitchFamily="18" charset="-78"/>
                <a:cs typeface="IRANSans Light" panose="02040503050201020203" pitchFamily="18" charset="-78"/>
              </a:rPr>
              <a:t>اعتماد عمومی به قراردادهای دولتی</a:t>
            </a:r>
            <a:endParaRPr lang="en-US" sz="1950" b="1" dirty="0">
              <a:latin typeface="IRANSans Light" panose="02040503050201020203" pitchFamily="18" charset="-78"/>
              <a:cs typeface="IRANSans Light" panose="02040503050201020203" pitchFamily="18" charset="-7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18130" y="2981291"/>
            <a:ext cx="16808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ts val="4000"/>
              </a:lnSpc>
            </a:pPr>
            <a:r>
              <a:rPr lang="fa-IR" sz="2000" b="1" dirty="0" smtClean="0">
                <a:latin typeface="IRANSans Light" panose="02040503050201020203" pitchFamily="18" charset="-78"/>
                <a:cs typeface="IRANSans Light" panose="02040503050201020203" pitchFamily="18" charset="-78"/>
              </a:rPr>
              <a:t>محدود</a:t>
            </a:r>
            <a:endParaRPr lang="en-US" sz="1950" b="1" dirty="0">
              <a:latin typeface="IRANSans Light" panose="02040503050201020203" pitchFamily="18" charset="-78"/>
              <a:cs typeface="IRANSans Light" panose="02040503050201020203" pitchFamily="18" charset="-7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48510" y="3984118"/>
            <a:ext cx="820084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ts val="4000"/>
              </a:lnSpc>
            </a:pPr>
            <a:r>
              <a:rPr lang="fa-IR" sz="2000" b="1" dirty="0" smtClean="0">
                <a:latin typeface="IRANSans Light" panose="02040503050201020203" pitchFamily="18" charset="-78"/>
                <a:cs typeface="IRANSans Light" panose="02040503050201020203" pitchFamily="18" charset="-78"/>
              </a:rPr>
              <a:t>کمتر</a:t>
            </a:r>
            <a:endParaRPr lang="en-US" sz="1950" b="1" dirty="0">
              <a:latin typeface="IRANSans Light" panose="02040503050201020203" pitchFamily="18" charset="-78"/>
              <a:cs typeface="IRANSans Light" panose="02040503050201020203" pitchFamily="18" charset="-7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24661" y="2978543"/>
            <a:ext cx="1680843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ts val="4000"/>
              </a:lnSpc>
            </a:pPr>
            <a:r>
              <a:rPr lang="fa-IR" sz="2000" b="1" dirty="0" smtClean="0">
                <a:latin typeface="IRANSans Light" panose="02040503050201020203" pitchFamily="18" charset="-78"/>
                <a:cs typeface="IRANSans Light" panose="02040503050201020203" pitchFamily="18" charset="-78"/>
              </a:rPr>
              <a:t>ممکن</a:t>
            </a:r>
            <a:endParaRPr lang="en-US" sz="1950" b="1" dirty="0">
              <a:latin typeface="IRANSans Light" panose="02040503050201020203" pitchFamily="18" charset="-78"/>
              <a:cs typeface="IRANSans Light" panose="02040503050201020203" pitchFamily="18" charset="-7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26453" y="4003950"/>
            <a:ext cx="1680843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ts val="4000"/>
              </a:lnSpc>
            </a:pPr>
            <a:r>
              <a:rPr lang="fa-IR" sz="2000" b="1" dirty="0" smtClean="0">
                <a:latin typeface="IRANSans Light" panose="02040503050201020203" pitchFamily="18" charset="-78"/>
                <a:cs typeface="IRANSans Light" panose="02040503050201020203" pitchFamily="18" charset="-78"/>
              </a:rPr>
              <a:t>بسیار بیشتر</a:t>
            </a:r>
            <a:endParaRPr lang="en-US" sz="1950" b="1" dirty="0">
              <a:latin typeface="IRANSans Light" panose="02040503050201020203" pitchFamily="18" charset="-78"/>
              <a:cs typeface="IRANSans Light" panose="02040503050201020203" pitchFamily="18" charset="-78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9161">
            <a:off x="4319769" y="5338624"/>
            <a:ext cx="1703214" cy="128628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9161" flipH="1" flipV="1">
            <a:off x="3323540" y="5415055"/>
            <a:ext cx="1703214" cy="1286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3772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9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928"/>
            <a:ext cx="9144000" cy="6568807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7458075" y="452048"/>
            <a:ext cx="1900238" cy="1090315"/>
            <a:chOff x="7458075" y="452048"/>
            <a:chExt cx="1900238" cy="1090315"/>
          </a:xfrm>
        </p:grpSpPr>
        <p:sp>
          <p:nvSpPr>
            <p:cNvPr id="13" name="Rounded Rectangle 12"/>
            <p:cNvSpPr/>
            <p:nvPr/>
          </p:nvSpPr>
          <p:spPr>
            <a:xfrm>
              <a:off x="7458075" y="510242"/>
              <a:ext cx="1900238" cy="945460"/>
            </a:xfrm>
            <a:prstGeom prst="roundRect">
              <a:avLst/>
            </a:prstGeom>
            <a:solidFill>
              <a:srgbClr val="FFC107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4251" y="452048"/>
              <a:ext cx="1090315" cy="1090315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-214313" y="5244593"/>
            <a:ext cx="25317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4000" b="1" dirty="0" smtClean="0">
                <a:latin typeface="IRANSans Medium" panose="02040503050201020203" pitchFamily="18" charset="-78"/>
                <a:cs typeface="IRANSans Medium" panose="02040503050201020203" pitchFamily="18" charset="-78"/>
              </a:rPr>
              <a:t>چالش</a:t>
            </a:r>
            <a:endParaRPr lang="en-US" sz="4000" b="1" dirty="0">
              <a:latin typeface="IRANSans Medium" panose="02040503050201020203" pitchFamily="18" charset="-78"/>
              <a:cs typeface="IRANSans Medium" panose="02040503050201020203" pitchFamily="18" charset="-78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912725">
            <a:off x="2684103" y="1324321"/>
            <a:ext cx="1619250" cy="16192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128" y="5244593"/>
            <a:ext cx="4426383" cy="79494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912725">
            <a:off x="5386627" y="2115457"/>
            <a:ext cx="1027183" cy="102718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912725">
            <a:off x="4714904" y="524574"/>
            <a:ext cx="1314357" cy="131435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912725">
            <a:off x="6888145" y="2349759"/>
            <a:ext cx="1619250" cy="161925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912725">
            <a:off x="841936" y="653406"/>
            <a:ext cx="1027183" cy="102718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912725">
            <a:off x="4895991" y="3849838"/>
            <a:ext cx="1314357" cy="131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6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معرفی چند سایت چالش دیگر</a:t>
            </a:r>
          </a:p>
          <a:p>
            <a:pPr lvl="1" algn="r" rtl="1"/>
            <a:r>
              <a:rPr lang="en-US" dirty="0" smtClean="0"/>
              <a:t>Red tape challenge</a:t>
            </a:r>
          </a:p>
          <a:p>
            <a:pPr lvl="1" algn="r" rtl="1"/>
            <a:r>
              <a:rPr lang="fa-IR" dirty="0" smtClean="0"/>
              <a:t>سایت های خصوصی برگزار کننده چالش‌های خرد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55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برای برگزاری یک چالش، از کجا باید آغاز کرد؟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در این سایت توضیحات خوبی در این رابطه ذکر شده است:</a:t>
            </a:r>
          </a:p>
          <a:p>
            <a:pPr lvl="1" algn="l"/>
            <a:r>
              <a:rPr lang="en-US" dirty="0"/>
              <a:t>https://www.challenge.gov/getting-started/</a:t>
            </a:r>
            <a:endParaRPr lang="fa-IR" dirty="0" smtClean="0"/>
          </a:p>
          <a:p>
            <a:pPr algn="r" rtl="1"/>
            <a:endParaRPr lang="fa-IR" dirty="0" smtClean="0"/>
          </a:p>
          <a:p>
            <a:pPr algn="r" rtl="1"/>
            <a:r>
              <a:rPr lang="fa-IR" dirty="0" smtClean="0"/>
              <a:t>وجود یک سایت مناسب برای این کار</a:t>
            </a:r>
          </a:p>
          <a:p>
            <a:pPr lvl="1" algn="r" rtl="1"/>
            <a:r>
              <a:rPr lang="fa-IR" dirty="0" smtClean="0"/>
              <a:t>فقدان این سایت در کشور</a:t>
            </a:r>
          </a:p>
          <a:p>
            <a:pPr lvl="1" algn="r" rtl="1"/>
            <a:r>
              <a:rPr lang="fa-IR" dirty="0" smtClean="0"/>
              <a:t>وجود ایده کامل آن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002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سوال: آیا در حاکمیت نسبت به همه مسائل می‌توان چالش برگزار کرد؟</a:t>
            </a:r>
          </a:p>
          <a:p>
            <a:pPr lvl="1" algn="r" rtl="1"/>
            <a:r>
              <a:rPr lang="fa-IR" dirty="0" smtClean="0"/>
              <a:t>خیر، مسائلی که ویژگی‌های خاص دارند:</a:t>
            </a:r>
          </a:p>
          <a:p>
            <a:pPr lvl="2" algn="r" rtl="1"/>
            <a:r>
              <a:rPr lang="fa-IR" dirty="0" smtClean="0"/>
              <a:t>مسئله هر چالش، تکرار شونده نباشد</a:t>
            </a:r>
          </a:p>
          <a:p>
            <a:pPr lvl="2" algn="r" rtl="1"/>
            <a:r>
              <a:rPr lang="fa-IR" dirty="0" smtClean="0"/>
              <a:t>به نسبت مسائل عمومی کشور، از منظری دارای دشواری در اجرا باشد</a:t>
            </a:r>
          </a:p>
          <a:p>
            <a:pPr lvl="2" algn="r" rtl="1"/>
            <a:r>
              <a:rPr lang="fa-IR" dirty="0" smtClean="0"/>
              <a:t>نیازمند سطح بالاتری از علم، تخصص، توان اجرایی، ریسک، دقت، حوصله، ... باشد</a:t>
            </a:r>
          </a:p>
          <a:p>
            <a:pPr lvl="2" algn="r" rtl="1"/>
            <a:r>
              <a:rPr lang="fa-IR" dirty="0" smtClean="0"/>
              <a:t>(یک سندی پیدا شود که شرایط خاص این نوع مسائل را </a:t>
            </a:r>
            <a:r>
              <a:rPr lang="fa-IR" dirty="0" err="1" smtClean="0"/>
              <a:t>احصاء</a:t>
            </a:r>
            <a:r>
              <a:rPr lang="fa-IR" dirty="0" smtClean="0"/>
              <a:t> کرده باشد)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308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یکی از مهم‌ترین مسائلی که می‌توان برای آن چالش برگزار کرد، بحث نظارت عمومی است، یعنی:</a:t>
            </a:r>
          </a:p>
          <a:p>
            <a:pPr algn="r" rtl="1"/>
            <a:r>
              <a:rPr lang="fa-IR" dirty="0" err="1" smtClean="0"/>
              <a:t>گزارش‌گران</a:t>
            </a:r>
            <a:r>
              <a:rPr lang="fa-IR" dirty="0" smtClean="0"/>
              <a:t> تخلفات (</a:t>
            </a:r>
            <a:r>
              <a:rPr lang="en-US" dirty="0" smtClean="0"/>
              <a:t>Whistleblower</a:t>
            </a:r>
            <a:r>
              <a:rPr lang="fa-IR" dirty="0" smtClean="0"/>
              <a:t>)</a:t>
            </a:r>
          </a:p>
          <a:p>
            <a:pPr algn="r" rtl="1"/>
            <a:r>
              <a:rPr lang="fa-IR" dirty="0" smtClean="0"/>
              <a:t>(در آخر این اسلاید، مخاطب آماده می‌شود که بحث گزارشگران تخلفات را بشنود)</a:t>
            </a:r>
          </a:p>
          <a:p>
            <a:pPr algn="r" rtl="1"/>
            <a:r>
              <a:rPr lang="fa-IR" dirty="0" smtClean="0"/>
              <a:t>(لذا وقتی </a:t>
            </a:r>
            <a:r>
              <a:rPr lang="en-US" dirty="0" err="1" smtClean="0"/>
              <a:t>ppt</a:t>
            </a:r>
            <a:r>
              <a:rPr lang="fa-IR" dirty="0" smtClean="0"/>
              <a:t> آن آماده شود، می‌توان اینجا به </a:t>
            </a:r>
            <a:r>
              <a:rPr lang="fa-IR" dirty="0" err="1" smtClean="0"/>
              <a:t>ماژول</a:t>
            </a:r>
            <a:r>
              <a:rPr lang="fa-IR" dirty="0" smtClean="0"/>
              <a:t> آن لینک داد.)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53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4000" b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-121023"/>
            <a:ext cx="8001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29" y="6003829"/>
            <a:ext cx="6669741" cy="4925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67635" y="3409658"/>
            <a:ext cx="30793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000" dirty="0" smtClean="0">
                <a:solidFill>
                  <a:schemeClr val="bg1"/>
                </a:solidFill>
                <a:latin typeface="IRANSans Light" panose="02040503050201020203" pitchFamily="18" charset="-78"/>
                <a:cs typeface="IRANSans Light" panose="02040503050201020203" pitchFamily="18" charset="-78"/>
              </a:rPr>
              <a:t>باتشکر از توجه شما</a:t>
            </a:r>
            <a:endParaRPr lang="en-US" sz="3000" dirty="0">
              <a:solidFill>
                <a:schemeClr val="bg1"/>
              </a:solidFill>
              <a:latin typeface="IRANSans Light" panose="02040503050201020203" pitchFamily="18" charset="-78"/>
              <a:cs typeface="IRANSans Light" panose="02040503050201020203" pitchFamily="18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059" y="1401714"/>
            <a:ext cx="1532965" cy="153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7702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ذکر یک اسلاید برای این </a:t>
            </a:r>
            <a:r>
              <a:rPr lang="en-US" dirty="0" smtClean="0"/>
              <a:t>section</a:t>
            </a:r>
            <a:endParaRPr lang="fa-IR" dirty="0" smtClean="0"/>
          </a:p>
          <a:p>
            <a:pPr lvl="1" algn="r" rtl="1"/>
            <a:r>
              <a:rPr lang="fa-IR" dirty="0"/>
              <a:t>معرفی سایت چالش (ایالات متحده</a:t>
            </a:r>
            <a:r>
              <a:rPr lang="fa-IR" dirty="0" smtClean="0"/>
              <a:t>)</a:t>
            </a:r>
          </a:p>
          <a:p>
            <a:pPr lvl="1" algn="r" rtl="1"/>
            <a:r>
              <a:rPr lang="fa-IR" dirty="0" smtClean="0"/>
              <a:t>(احتمالا ذکر تصویری از صفحه اول سایت بد نباشد)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50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4408228" y="764530"/>
            <a:ext cx="2919351" cy="454675"/>
            <a:chOff x="4408228" y="804871"/>
            <a:chExt cx="2919351" cy="454675"/>
          </a:xfrm>
        </p:grpSpPr>
        <p:sp>
          <p:nvSpPr>
            <p:cNvPr id="22" name="TextBox 21"/>
            <p:cNvSpPr txBox="1"/>
            <p:nvPr/>
          </p:nvSpPr>
          <p:spPr>
            <a:xfrm>
              <a:off x="4408228" y="813270"/>
              <a:ext cx="2531788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2300" b="1" dirty="0" smtClean="0">
                  <a:latin typeface="IRANSans Medium" panose="02040503050201020203" pitchFamily="18" charset="-78"/>
                  <a:cs typeface="IRANSans Medium" panose="02040503050201020203" pitchFamily="18" charset="-78"/>
                </a:rPr>
                <a:t>رویه سامانه</a:t>
              </a:r>
              <a:endParaRPr lang="en-US" sz="2300" b="1" dirty="0">
                <a:latin typeface="IRANSans Medium" panose="02040503050201020203" pitchFamily="18" charset="-78"/>
                <a:cs typeface="IRANSans Medium" panose="02040503050201020203" pitchFamily="18" charset="-78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4583" y="804871"/>
              <a:ext cx="432996" cy="432996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7458075" y="452048"/>
            <a:ext cx="1900238" cy="1090315"/>
            <a:chOff x="7458075" y="452048"/>
            <a:chExt cx="1900238" cy="1090315"/>
          </a:xfrm>
        </p:grpSpPr>
        <p:sp>
          <p:nvSpPr>
            <p:cNvPr id="5" name="Rounded Rectangle 4"/>
            <p:cNvSpPr/>
            <p:nvPr/>
          </p:nvSpPr>
          <p:spPr>
            <a:xfrm>
              <a:off x="7458075" y="510242"/>
              <a:ext cx="1900238" cy="945460"/>
            </a:xfrm>
            <a:prstGeom prst="roundRect">
              <a:avLst/>
            </a:prstGeom>
            <a:solidFill>
              <a:srgbClr val="FFC107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4251" y="452048"/>
              <a:ext cx="1090315" cy="1090315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0" y="1570117"/>
            <a:ext cx="9144000" cy="205273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0" y="2888321"/>
            <a:ext cx="9144000" cy="205273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0" y="4206525"/>
            <a:ext cx="9144000" cy="2052735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286603" y="6185753"/>
            <a:ext cx="6851177" cy="549290"/>
          </a:xfrm>
          <a:prstGeom prst="round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6766">
            <a:off x="411885" y="6250245"/>
            <a:ext cx="430154" cy="43015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59588" y="6136394"/>
            <a:ext cx="4554105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>
              <a:lnSpc>
                <a:spcPts val="3900"/>
              </a:lnSpc>
            </a:pPr>
            <a:r>
              <a:rPr lang="en-US" sz="1550" b="1" dirty="0">
                <a:latin typeface="IRANSans Light" panose="02040503050201020203" pitchFamily="18" charset="-78"/>
                <a:cs typeface="IRANSans Light" panose="02040503050201020203" pitchFamily="18" charset="-78"/>
              </a:rPr>
              <a:t>http://transparency4iran.ir/post/85</a:t>
            </a:r>
            <a:endParaRPr lang="fa-IR" sz="1550" b="1" dirty="0">
              <a:latin typeface="IRANSans Light" panose="02040503050201020203" pitchFamily="18" charset="-78"/>
              <a:cs typeface="IRANSans Light" panose="02040503050201020203" pitchFamily="18" charset="-7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879376" y="2353406"/>
            <a:ext cx="336925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100" dirty="0" smtClean="0">
                <a:solidFill>
                  <a:schemeClr val="bg1"/>
                </a:solidFill>
                <a:latin typeface="IRANSans Medium" panose="02040503050201020203" pitchFamily="18" charset="-78"/>
                <a:cs typeface="IRANSans Medium" panose="02040503050201020203" pitchFamily="18" charset="-78"/>
              </a:rPr>
              <a:t>1</a:t>
            </a:r>
            <a:endParaRPr lang="en-US" sz="3100" dirty="0">
              <a:solidFill>
                <a:schemeClr val="bg1"/>
              </a:solidFill>
              <a:latin typeface="IRANSans Medium" panose="02040503050201020203" pitchFamily="18" charset="-78"/>
              <a:cs typeface="IRANSans Medium" panose="02040503050201020203" pitchFamily="18" charset="-7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919718" y="3683855"/>
            <a:ext cx="336925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100" dirty="0" smtClean="0">
                <a:solidFill>
                  <a:schemeClr val="bg1"/>
                </a:solidFill>
                <a:latin typeface="IRANSans Medium" panose="02040503050201020203" pitchFamily="18" charset="-78"/>
                <a:cs typeface="IRANSans Medium" panose="02040503050201020203" pitchFamily="18" charset="-78"/>
              </a:rPr>
              <a:t>2</a:t>
            </a:r>
            <a:endParaRPr lang="en-US" sz="3100" dirty="0">
              <a:solidFill>
                <a:schemeClr val="bg1"/>
              </a:solidFill>
              <a:latin typeface="IRANSans Medium" panose="02040503050201020203" pitchFamily="18" charset="-78"/>
              <a:cs typeface="IRANSans Medium" panose="02040503050201020203" pitchFamily="18" charset="-7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933314" y="5009885"/>
            <a:ext cx="336925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100" dirty="0" smtClean="0">
                <a:solidFill>
                  <a:schemeClr val="bg1"/>
                </a:solidFill>
                <a:latin typeface="IRANSans Medium" panose="02040503050201020203" pitchFamily="18" charset="-78"/>
                <a:cs typeface="IRANSans Medium" panose="02040503050201020203" pitchFamily="18" charset="-78"/>
              </a:rPr>
              <a:t>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675726" y="3738889"/>
            <a:ext cx="517582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900" dirty="0" smtClean="0">
                <a:latin typeface="IRANSans Light" panose="02040503050201020203" pitchFamily="18" charset="-78"/>
                <a:cs typeface="IRANSans Light" panose="02040503050201020203" pitchFamily="18" charset="-78"/>
              </a:rPr>
              <a:t>ثبت و ارائه راهکارها و تحقیقات از سوی افراد متقاضی</a:t>
            </a:r>
            <a:endParaRPr lang="en-US" sz="1900" dirty="0">
              <a:latin typeface="IRANSans Light" panose="02040503050201020203" pitchFamily="18" charset="-78"/>
              <a:cs typeface="IRANSans Light" panose="02040503050201020203" pitchFamily="18" charset="-7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907919" y="5057093"/>
            <a:ext cx="294363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900" dirty="0" smtClean="0">
                <a:latin typeface="IRANSans Light" panose="02040503050201020203" pitchFamily="18" charset="-78"/>
                <a:cs typeface="IRANSans Light" panose="02040503050201020203" pitchFamily="18" charset="-78"/>
              </a:rPr>
              <a:t>ارزیابی راهکارها و اعلام برنده</a:t>
            </a:r>
            <a:endParaRPr lang="en-US" sz="1900" dirty="0">
              <a:latin typeface="IRANSans Light" panose="02040503050201020203" pitchFamily="18" charset="-78"/>
              <a:cs typeface="IRANSans Light" panose="02040503050201020203" pitchFamily="18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89" y="357309"/>
            <a:ext cx="4838578" cy="124768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976243" y="2415703"/>
            <a:ext cx="587530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900" dirty="0" smtClean="0">
                <a:latin typeface="IRANSans Light" panose="02040503050201020203" pitchFamily="18" charset="-78"/>
                <a:cs typeface="IRANSans Light" panose="02040503050201020203" pitchFamily="18" charset="-78"/>
              </a:rPr>
              <a:t>ثبت چالش توسط دستگاه‌های دولتی برای رفع نیازهای خود</a:t>
            </a:r>
            <a:endParaRPr lang="en-US" sz="1900" dirty="0">
              <a:latin typeface="IRANSans Light" panose="02040503050201020203" pitchFamily="18" charset="-78"/>
              <a:cs typeface="IRANSans Light" panose="02040503050201020203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0733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83" y="-13721"/>
            <a:ext cx="5681660" cy="568166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7458075" y="452048"/>
            <a:ext cx="1900238" cy="1090315"/>
            <a:chOff x="7458075" y="452048"/>
            <a:chExt cx="1900238" cy="1090315"/>
          </a:xfrm>
        </p:grpSpPr>
        <p:sp>
          <p:nvSpPr>
            <p:cNvPr id="3" name="Rounded Rectangle 2"/>
            <p:cNvSpPr/>
            <p:nvPr/>
          </p:nvSpPr>
          <p:spPr>
            <a:xfrm>
              <a:off x="7458075" y="510242"/>
              <a:ext cx="1900238" cy="945460"/>
            </a:xfrm>
            <a:prstGeom prst="roundRect">
              <a:avLst/>
            </a:prstGeom>
            <a:solidFill>
              <a:srgbClr val="FFC107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4251" y="452048"/>
              <a:ext cx="1090315" cy="1090315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3580910" y="1631553"/>
            <a:ext cx="5202988" cy="2023454"/>
            <a:chOff x="3580910" y="1631553"/>
            <a:chExt cx="5202988" cy="2023454"/>
          </a:xfrm>
        </p:grpSpPr>
        <p:cxnSp>
          <p:nvCxnSpPr>
            <p:cNvPr id="27" name="Curved Connector 26"/>
            <p:cNvCxnSpPr>
              <a:stCxn id="18" idx="1"/>
              <a:endCxn id="102" idx="3"/>
            </p:cNvCxnSpPr>
            <p:nvPr/>
          </p:nvCxnSpPr>
          <p:spPr>
            <a:xfrm rot="10800000" flipV="1">
              <a:off x="3580910" y="2022068"/>
              <a:ext cx="1972900" cy="1632939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007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ounded Rectangle 17"/>
            <p:cNvSpPr/>
            <p:nvPr/>
          </p:nvSpPr>
          <p:spPr>
            <a:xfrm>
              <a:off x="5553810" y="1631553"/>
              <a:ext cx="3230088" cy="781031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353196" y="1829707"/>
              <a:ext cx="1515769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1900" dirty="0" smtClean="0">
                  <a:latin typeface="IRANSans Light" panose="02040503050201020203" pitchFamily="18" charset="-78"/>
                  <a:cs typeface="IRANSans Light" panose="02040503050201020203" pitchFamily="18" charset="-78"/>
                </a:rPr>
                <a:t>پاداش چالش</a:t>
              </a:r>
              <a:endParaRPr lang="en-US" sz="1900" dirty="0">
                <a:latin typeface="IRANSans Light" panose="02040503050201020203" pitchFamily="18" charset="-78"/>
                <a:cs typeface="IRANSans Light" panose="02040503050201020203" pitchFamily="18" charset="-78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745885" y="2556950"/>
            <a:ext cx="5051467" cy="1875467"/>
            <a:chOff x="3745885" y="2556950"/>
            <a:chExt cx="5051467" cy="1875467"/>
          </a:xfrm>
        </p:grpSpPr>
        <p:cxnSp>
          <p:nvCxnSpPr>
            <p:cNvPr id="35" name="Curved Connector 34"/>
            <p:cNvCxnSpPr>
              <a:stCxn id="29" idx="1"/>
              <a:endCxn id="103" idx="3"/>
            </p:cNvCxnSpPr>
            <p:nvPr/>
          </p:nvCxnSpPr>
          <p:spPr>
            <a:xfrm rot="10800000" flipV="1">
              <a:off x="3745885" y="3361097"/>
              <a:ext cx="1848286" cy="1071320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007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ounded Rectangle 27"/>
            <p:cNvSpPr/>
            <p:nvPr/>
          </p:nvSpPr>
          <p:spPr>
            <a:xfrm>
              <a:off x="5567264" y="2556950"/>
              <a:ext cx="3230088" cy="1630474"/>
            </a:xfrm>
            <a:prstGeom prst="roundRect">
              <a:avLst>
                <a:gd name="adj" fmla="val 9456"/>
              </a:avLst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594171" y="2657058"/>
              <a:ext cx="3203181" cy="14080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>
                <a:lnSpc>
                  <a:spcPct val="150000"/>
                </a:lnSpc>
              </a:pPr>
              <a:r>
                <a:rPr lang="fa-IR" sz="1900" dirty="0" smtClean="0">
                  <a:latin typeface="IRANSans Light" panose="02040503050201020203" pitchFamily="18" charset="-78"/>
                  <a:cs typeface="IRANSans Light" panose="02040503050201020203" pitchFamily="18" charset="-78"/>
                </a:rPr>
                <a:t>به‌کارگیری نخبگان برای گسترش الگوریتم‌هایی در جهت پیش‌بینی جرائم با استفاده از داده پلیس</a:t>
              </a:r>
              <a:endParaRPr lang="en-US" sz="1900" dirty="0">
                <a:latin typeface="IRANSans Light" panose="02040503050201020203" pitchFamily="18" charset="-78"/>
                <a:cs typeface="IRANSans Light" panose="02040503050201020203" pitchFamily="18" charset="-78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745884" y="4345642"/>
            <a:ext cx="5051468" cy="815695"/>
            <a:chOff x="3745884" y="4345642"/>
            <a:chExt cx="5051468" cy="815695"/>
          </a:xfrm>
        </p:grpSpPr>
        <p:cxnSp>
          <p:nvCxnSpPr>
            <p:cNvPr id="43" name="Straight Connector 42"/>
            <p:cNvCxnSpPr>
              <a:stCxn id="37" idx="1"/>
            </p:cNvCxnSpPr>
            <p:nvPr/>
          </p:nvCxnSpPr>
          <p:spPr>
            <a:xfrm flipH="1">
              <a:off x="3745884" y="4753490"/>
              <a:ext cx="1821380" cy="407847"/>
            </a:xfrm>
            <a:prstGeom prst="line">
              <a:avLst/>
            </a:prstGeom>
            <a:ln w="38100">
              <a:solidFill>
                <a:srgbClr val="007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ounded Rectangle 36"/>
            <p:cNvSpPr/>
            <p:nvPr/>
          </p:nvSpPr>
          <p:spPr>
            <a:xfrm>
              <a:off x="5567264" y="4345642"/>
              <a:ext cx="3230088" cy="81569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350472" y="4572692"/>
              <a:ext cx="1636764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1900" dirty="0" smtClean="0">
                  <a:latin typeface="IRANSans Light" panose="02040503050201020203" pitchFamily="18" charset="-78"/>
                  <a:cs typeface="IRANSans Light" panose="02040503050201020203" pitchFamily="18" charset="-78"/>
                </a:rPr>
                <a:t>مهلت مشارکت</a:t>
              </a:r>
              <a:endParaRPr lang="en-US" sz="1900" dirty="0">
                <a:latin typeface="IRANSans Light" panose="02040503050201020203" pitchFamily="18" charset="-78"/>
                <a:cs typeface="IRANSans Light" panose="02040503050201020203" pitchFamily="18" charset="-78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745884" y="5318711"/>
            <a:ext cx="5078375" cy="799701"/>
            <a:chOff x="3745884" y="5318711"/>
            <a:chExt cx="5078375" cy="799701"/>
          </a:xfrm>
        </p:grpSpPr>
        <p:cxnSp>
          <p:nvCxnSpPr>
            <p:cNvPr id="49" name="Straight Connector 48"/>
            <p:cNvCxnSpPr>
              <a:stCxn id="45" idx="1"/>
            </p:cNvCxnSpPr>
            <p:nvPr/>
          </p:nvCxnSpPr>
          <p:spPr>
            <a:xfrm flipH="1">
              <a:off x="3745884" y="5718562"/>
              <a:ext cx="1848287" cy="94409"/>
            </a:xfrm>
            <a:prstGeom prst="line">
              <a:avLst/>
            </a:prstGeom>
            <a:ln w="38100">
              <a:solidFill>
                <a:srgbClr val="007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ounded Rectangle 44"/>
            <p:cNvSpPr/>
            <p:nvPr/>
          </p:nvSpPr>
          <p:spPr>
            <a:xfrm>
              <a:off x="5594171" y="5318711"/>
              <a:ext cx="3230088" cy="799701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193117" y="5573405"/>
              <a:ext cx="1951473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1900" dirty="0" smtClean="0">
                  <a:latin typeface="IRANSans Light" panose="02040503050201020203" pitchFamily="18" charset="-78"/>
                  <a:cs typeface="IRANSans Light" panose="02040503050201020203" pitchFamily="18" charset="-78"/>
                </a:rPr>
                <a:t>سازمان برگزارکننده</a:t>
              </a:r>
              <a:endParaRPr lang="en-US" sz="1900" dirty="0">
                <a:latin typeface="IRANSans Light" panose="02040503050201020203" pitchFamily="18" charset="-78"/>
                <a:cs typeface="IRANSans Light" panose="02040503050201020203" pitchFamily="18" charset="-78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966883" y="764530"/>
            <a:ext cx="3360696" cy="454675"/>
            <a:chOff x="3966883" y="804871"/>
            <a:chExt cx="3360696" cy="454675"/>
          </a:xfrm>
        </p:grpSpPr>
        <p:sp>
          <p:nvSpPr>
            <p:cNvPr id="58" name="TextBox 57"/>
            <p:cNvSpPr txBox="1"/>
            <p:nvPr/>
          </p:nvSpPr>
          <p:spPr>
            <a:xfrm>
              <a:off x="3966883" y="813270"/>
              <a:ext cx="2973134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2300" b="1" dirty="0" smtClean="0">
                  <a:latin typeface="IRANSans Medium" panose="02040503050201020203" pitchFamily="18" charset="-78"/>
                  <a:cs typeface="IRANSans Medium" panose="02040503050201020203" pitchFamily="18" charset="-78"/>
                </a:rPr>
                <a:t>مثال 1</a:t>
              </a:r>
              <a:r>
                <a:rPr lang="en-US" sz="2300" b="1" dirty="0" smtClean="0">
                  <a:latin typeface="IRANSans Medium" panose="02040503050201020203" pitchFamily="18" charset="-78"/>
                  <a:cs typeface="IRANSans Medium" panose="02040503050201020203" pitchFamily="18" charset="-78"/>
                </a:rPr>
                <a:t> </a:t>
              </a:r>
              <a:r>
                <a:rPr lang="fa-IR" sz="2300" b="1" dirty="0" smtClean="0">
                  <a:latin typeface="IRANSans Medium" panose="02040503050201020203" pitchFamily="18" charset="-78"/>
                  <a:cs typeface="IRANSans Medium" panose="02040503050201020203" pitchFamily="18" charset="-78"/>
                </a:rPr>
                <a:t>:</a:t>
              </a:r>
              <a:r>
                <a:rPr lang="en-US" sz="2300" b="1" dirty="0" smtClean="0">
                  <a:latin typeface="IRANSans Medium" panose="02040503050201020203" pitchFamily="18" charset="-78"/>
                  <a:cs typeface="IRANSans Medium" panose="02040503050201020203" pitchFamily="18" charset="-78"/>
                </a:rPr>
                <a:t> </a:t>
              </a:r>
              <a:r>
                <a:rPr lang="fa-IR" sz="2300" b="1" dirty="0" smtClean="0">
                  <a:latin typeface="IRANSans Medium" panose="02040503050201020203" pitchFamily="18" charset="-78"/>
                  <a:cs typeface="IRANSans Medium" panose="02040503050201020203" pitchFamily="18" charset="-78"/>
                </a:rPr>
                <a:t>پیش‌بینی جرائم</a:t>
              </a:r>
              <a:endParaRPr lang="en-US" sz="2300" b="1" dirty="0">
                <a:latin typeface="IRANSans Medium" panose="02040503050201020203" pitchFamily="18" charset="-78"/>
                <a:cs typeface="IRANSans Medium" panose="02040503050201020203" pitchFamily="18" charset="-78"/>
              </a:endParaRPr>
            </a:p>
          </p:txBody>
        </p:sp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4583" y="804871"/>
              <a:ext cx="432996" cy="432996"/>
            </a:xfrm>
            <a:prstGeom prst="rect">
              <a:avLst/>
            </a:prstGeom>
          </p:spPr>
        </p:pic>
      </p:grpSp>
      <p:sp>
        <p:nvSpPr>
          <p:cNvPr id="82" name="Rounded Rectangle 81"/>
          <p:cNvSpPr/>
          <p:nvPr/>
        </p:nvSpPr>
        <p:spPr>
          <a:xfrm>
            <a:off x="593479" y="6226697"/>
            <a:ext cx="8263919" cy="549290"/>
          </a:xfrm>
          <a:prstGeom prst="round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0" name="Picture 79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6766">
            <a:off x="698491" y="6291189"/>
            <a:ext cx="430154" cy="430154"/>
          </a:xfrm>
          <a:prstGeom prst="rect">
            <a:avLst/>
          </a:prstGeom>
        </p:spPr>
      </p:pic>
      <p:sp>
        <p:nvSpPr>
          <p:cNvPr id="81" name="TextBox 80"/>
          <p:cNvSpPr txBox="1"/>
          <p:nvPr/>
        </p:nvSpPr>
        <p:spPr>
          <a:xfrm>
            <a:off x="1205252" y="6177338"/>
            <a:ext cx="7412928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>
              <a:lnSpc>
                <a:spcPts val="3900"/>
              </a:lnSpc>
            </a:pPr>
            <a:r>
              <a:rPr lang="en-US" sz="1550" b="1" dirty="0">
                <a:latin typeface="IRANSans Light" panose="02040503050201020203" pitchFamily="18" charset="-78"/>
                <a:cs typeface="IRANSans Light" panose="02040503050201020203" pitchFamily="18" charset="-78"/>
              </a:rPr>
              <a:t>https://</a:t>
            </a:r>
            <a:r>
              <a:rPr lang="en-US" sz="1550" b="1" dirty="0" smtClean="0">
                <a:latin typeface="IRANSans Light" panose="02040503050201020203" pitchFamily="18" charset="-78"/>
                <a:cs typeface="IRANSans Light" panose="02040503050201020203" pitchFamily="18" charset="-78"/>
              </a:rPr>
              <a:t>www.challenge.gov/challenge/real-time-crime-forecasting-challenge</a:t>
            </a:r>
            <a:endParaRPr lang="fa-IR" sz="1550" b="1" dirty="0">
              <a:latin typeface="IRANSans Light" panose="02040503050201020203" pitchFamily="18" charset="-78"/>
              <a:cs typeface="IRANSans Light" panose="02040503050201020203" pitchFamily="18" charset="-78"/>
            </a:endParaRPr>
          </a:p>
        </p:txBody>
      </p:sp>
      <p:grpSp>
        <p:nvGrpSpPr>
          <p:cNvPr id="98" name="Group 97"/>
          <p:cNvGrpSpPr/>
          <p:nvPr/>
        </p:nvGrpSpPr>
        <p:grpSpPr>
          <a:xfrm>
            <a:off x="606754" y="1631553"/>
            <a:ext cx="3139131" cy="4506566"/>
            <a:chOff x="606754" y="1631553"/>
            <a:chExt cx="3139131" cy="4506566"/>
          </a:xfrm>
        </p:grpSpPr>
        <p:sp>
          <p:nvSpPr>
            <p:cNvPr id="99" name="Rounded Rectangle 98"/>
            <p:cNvSpPr/>
            <p:nvPr/>
          </p:nvSpPr>
          <p:spPr>
            <a:xfrm>
              <a:off x="606754" y="1631553"/>
              <a:ext cx="3074677" cy="4506566"/>
            </a:xfrm>
            <a:prstGeom prst="roundRect">
              <a:avLst>
                <a:gd name="adj" fmla="val 8441"/>
              </a:avLst>
            </a:prstGeom>
            <a:solidFill>
              <a:schemeClr val="bg1"/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5786" y="1726941"/>
              <a:ext cx="1622316" cy="1485583"/>
            </a:xfrm>
            <a:prstGeom prst="rect">
              <a:avLst/>
            </a:prstGeom>
          </p:spPr>
        </p:pic>
        <p:sp>
          <p:nvSpPr>
            <p:cNvPr id="101" name="Rounded Rectangle 100"/>
            <p:cNvSpPr/>
            <p:nvPr/>
          </p:nvSpPr>
          <p:spPr>
            <a:xfrm>
              <a:off x="740943" y="3335908"/>
              <a:ext cx="2765539" cy="604404"/>
            </a:xfrm>
            <a:prstGeom prst="roundRect">
              <a:avLst/>
            </a:prstGeom>
            <a:solidFill>
              <a:srgbClr val="FF9B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932418" y="3439564"/>
              <a:ext cx="264849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a-IR" sz="2100" dirty="0" smtClean="0"/>
                <a:t>$</a:t>
              </a:r>
              <a:r>
                <a:rPr lang="en-US" sz="2100" dirty="0"/>
                <a:t> </a:t>
              </a:r>
              <a:r>
                <a:rPr lang="en-US" sz="2100" dirty="0" smtClean="0"/>
                <a:t>1,200,000 in prizes</a:t>
              </a:r>
              <a:endParaRPr lang="en-US" sz="2100" dirty="0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767443" y="3993835"/>
              <a:ext cx="2978442" cy="877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57" dirty="0"/>
                <a:t>Inviting our nation’s brightest minds to develop algorithms that advance crime forecasting.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767443" y="4968491"/>
              <a:ext cx="1389501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 smtClean="0">
                  <a:solidFill>
                    <a:srgbClr val="FF0000"/>
                  </a:solidFill>
                </a:rPr>
                <a:t>Open until</a:t>
              </a:r>
              <a:endParaRPr lang="en-US" sz="1700" dirty="0">
                <a:solidFill>
                  <a:srgbClr val="FF0000"/>
                </a:solidFill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2256664" y="4968490"/>
              <a:ext cx="1324246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 smtClean="0"/>
                <a:t>Fab 28, 2017</a:t>
              </a:r>
              <a:endParaRPr lang="en-US" sz="1700" dirty="0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1454245" y="5323900"/>
              <a:ext cx="1405398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700" dirty="0" smtClean="0">
                  <a:solidFill>
                    <a:schemeClr val="bg2">
                      <a:lumMod val="50000"/>
                    </a:schemeClr>
                  </a:solidFill>
                </a:rPr>
                <a:t>Posted by</a:t>
              </a:r>
              <a:endParaRPr lang="en-US" sz="17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932418" y="5687881"/>
              <a:ext cx="2574064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 smtClean="0">
                  <a:solidFill>
                    <a:srgbClr val="0070C0"/>
                  </a:solidFill>
                </a:rPr>
                <a:t>Office of Justice Program</a:t>
              </a:r>
              <a:endParaRPr lang="en-US" sz="1700" b="1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8236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031522" y="764530"/>
            <a:ext cx="2296057" cy="454675"/>
            <a:chOff x="5031522" y="804871"/>
            <a:chExt cx="2296057" cy="454675"/>
          </a:xfrm>
        </p:grpSpPr>
        <p:sp>
          <p:nvSpPr>
            <p:cNvPr id="9" name="TextBox 8"/>
            <p:cNvSpPr txBox="1"/>
            <p:nvPr/>
          </p:nvSpPr>
          <p:spPr>
            <a:xfrm>
              <a:off x="5031522" y="813270"/>
              <a:ext cx="1908493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2300" b="1" dirty="0" smtClean="0">
                  <a:latin typeface="IRANSans Medium" panose="02040503050201020203" pitchFamily="18" charset="-78"/>
                  <a:cs typeface="IRANSans Medium" panose="02040503050201020203" pitchFamily="18" charset="-78"/>
                </a:rPr>
                <a:t>جوایز طرح</a:t>
              </a:r>
              <a:endParaRPr lang="en-US" sz="2300" b="1" dirty="0">
                <a:latin typeface="IRANSans Medium" panose="02040503050201020203" pitchFamily="18" charset="-78"/>
                <a:cs typeface="IRANSans Medium" panose="02040503050201020203" pitchFamily="18" charset="-78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4583" y="804871"/>
              <a:ext cx="432996" cy="432996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67" y="-417601"/>
            <a:ext cx="2512646" cy="25126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5" name="Group 4"/>
          <p:cNvGrpSpPr/>
          <p:nvPr/>
        </p:nvGrpSpPr>
        <p:grpSpPr>
          <a:xfrm>
            <a:off x="7458075" y="452048"/>
            <a:ext cx="1900238" cy="1090315"/>
            <a:chOff x="7458075" y="452048"/>
            <a:chExt cx="1900238" cy="1090315"/>
          </a:xfrm>
        </p:grpSpPr>
        <p:sp>
          <p:nvSpPr>
            <p:cNvPr id="6" name="Rounded Rectangle 5"/>
            <p:cNvSpPr/>
            <p:nvPr/>
          </p:nvSpPr>
          <p:spPr>
            <a:xfrm>
              <a:off x="7458075" y="510242"/>
              <a:ext cx="1900238" cy="945460"/>
            </a:xfrm>
            <a:prstGeom prst="roundRect">
              <a:avLst/>
            </a:prstGeom>
            <a:solidFill>
              <a:srgbClr val="FFC107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4251" y="452048"/>
              <a:ext cx="1090315" cy="1090315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1595768" y="642095"/>
            <a:ext cx="264849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300" dirty="0" smtClean="0">
                <a:latin typeface="Calibri" panose="020F0502020204030204" pitchFamily="34" charset="0"/>
              </a:rPr>
              <a:t>$</a:t>
            </a:r>
            <a:r>
              <a:rPr lang="en-US" sz="3300" dirty="0">
                <a:latin typeface="Calibri" panose="020F0502020204030204" pitchFamily="34" charset="0"/>
              </a:rPr>
              <a:t> </a:t>
            </a:r>
            <a:r>
              <a:rPr lang="en-US" sz="3300" dirty="0" smtClean="0">
                <a:latin typeface="Calibri" panose="020F0502020204030204" pitchFamily="34" charset="0"/>
              </a:rPr>
              <a:t>200,000</a:t>
            </a:r>
            <a:endParaRPr lang="en-US" sz="3300" dirty="0"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95768" y="58998"/>
            <a:ext cx="2978442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students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1472579" y="1267475"/>
            <a:ext cx="361731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i="1" dirty="0"/>
              <a:t>40 prizes of $5,000 each.</a:t>
            </a:r>
            <a:endParaRPr lang="en-US" sz="2500" dirty="0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311605" y="2056723"/>
            <a:ext cx="4719918" cy="13447"/>
          </a:xfrm>
          <a:prstGeom prst="line">
            <a:avLst/>
          </a:prstGeom>
          <a:ln w="571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6163" y="1724782"/>
            <a:ext cx="2512646" cy="25126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TextBox 22"/>
          <p:cNvSpPr txBox="1"/>
          <p:nvPr/>
        </p:nvSpPr>
        <p:spPr>
          <a:xfrm>
            <a:off x="1624672" y="2784478"/>
            <a:ext cx="264849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300" dirty="0" smtClean="0">
                <a:latin typeface="Calibri" panose="020F0502020204030204" pitchFamily="34" charset="0"/>
              </a:rPr>
              <a:t>$</a:t>
            </a:r>
            <a:r>
              <a:rPr lang="en-US" sz="3300" dirty="0">
                <a:latin typeface="Calibri" panose="020F0502020204030204" pitchFamily="34" charset="0"/>
              </a:rPr>
              <a:t> </a:t>
            </a:r>
            <a:r>
              <a:rPr lang="en-US" sz="3300" dirty="0" smtClean="0">
                <a:latin typeface="Calibri" panose="020F0502020204030204" pitchFamily="34" charset="0"/>
              </a:rPr>
              <a:t>400,000</a:t>
            </a:r>
            <a:endParaRPr lang="en-US" sz="3300" dirty="0">
              <a:latin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24671" y="2187934"/>
            <a:ext cx="395585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Small teams / Businesses</a:t>
            </a:r>
            <a:endParaRPr lang="en-US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1501483" y="3409858"/>
            <a:ext cx="361731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i="1" dirty="0"/>
              <a:t>40 prizes of </a:t>
            </a:r>
            <a:r>
              <a:rPr lang="en-US" sz="2500" i="1" dirty="0" smtClean="0"/>
              <a:t>$10,000 </a:t>
            </a:r>
            <a:r>
              <a:rPr lang="en-US" sz="2500" i="1" dirty="0"/>
              <a:t>each.</a:t>
            </a:r>
            <a:endParaRPr lang="en-US" sz="2500" dirty="0"/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311605" y="4145318"/>
            <a:ext cx="4719918" cy="13447"/>
          </a:xfrm>
          <a:prstGeom prst="line">
            <a:avLst/>
          </a:prstGeom>
          <a:ln w="571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6163" y="3918694"/>
            <a:ext cx="2512646" cy="25126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" name="TextBox 27"/>
          <p:cNvSpPr txBox="1"/>
          <p:nvPr/>
        </p:nvSpPr>
        <p:spPr>
          <a:xfrm>
            <a:off x="1624672" y="4978390"/>
            <a:ext cx="264849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300" dirty="0" smtClean="0">
                <a:latin typeface="Calibri" panose="020F0502020204030204" pitchFamily="34" charset="0"/>
              </a:rPr>
              <a:t>$</a:t>
            </a:r>
            <a:r>
              <a:rPr lang="en-US" sz="3300" dirty="0">
                <a:latin typeface="Calibri" panose="020F0502020204030204" pitchFamily="34" charset="0"/>
              </a:rPr>
              <a:t> </a:t>
            </a:r>
            <a:r>
              <a:rPr lang="en-US" sz="3300" dirty="0" smtClean="0">
                <a:latin typeface="Calibri" panose="020F0502020204030204" pitchFamily="34" charset="0"/>
              </a:rPr>
              <a:t>600,000</a:t>
            </a:r>
            <a:endParaRPr lang="en-US" sz="3300" dirty="0">
              <a:latin typeface="Calibri" panose="020F050202020403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624672" y="4368399"/>
            <a:ext cx="382138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Large Business prize</a:t>
            </a:r>
            <a:endParaRPr lang="en-US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1501483" y="5603770"/>
            <a:ext cx="361731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i="1" dirty="0"/>
              <a:t>40 prizes of </a:t>
            </a:r>
            <a:r>
              <a:rPr lang="en-US" sz="2500" i="1" dirty="0" smtClean="0"/>
              <a:t>$15,000 </a:t>
            </a:r>
            <a:r>
              <a:rPr lang="en-US" sz="2500" i="1" dirty="0"/>
              <a:t>each.</a:t>
            </a:r>
            <a:endParaRPr lang="en-US" sz="2500" dirty="0"/>
          </a:p>
        </p:txBody>
      </p:sp>
      <p:sp>
        <p:nvSpPr>
          <p:cNvPr id="31" name="Rounded Rectangle 30"/>
          <p:cNvSpPr/>
          <p:nvPr/>
        </p:nvSpPr>
        <p:spPr>
          <a:xfrm>
            <a:off x="376996" y="6238726"/>
            <a:ext cx="8382779" cy="549290"/>
          </a:xfrm>
          <a:prstGeom prst="round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6766">
            <a:off x="482008" y="6303218"/>
            <a:ext cx="430154" cy="43015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988769" y="6189367"/>
            <a:ext cx="7412928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>
              <a:lnSpc>
                <a:spcPts val="3900"/>
              </a:lnSpc>
            </a:pPr>
            <a:r>
              <a:rPr lang="en-US" sz="1550" b="1" dirty="0">
                <a:latin typeface="IRANSans Light" panose="02040503050201020203" pitchFamily="18" charset="-78"/>
                <a:cs typeface="IRANSans Light" panose="02040503050201020203" pitchFamily="18" charset="-78"/>
              </a:rPr>
              <a:t>https://</a:t>
            </a:r>
            <a:r>
              <a:rPr lang="en-US" sz="1550" b="1" dirty="0" smtClean="0">
                <a:latin typeface="IRANSans Light" panose="02040503050201020203" pitchFamily="18" charset="-78"/>
                <a:cs typeface="IRANSans Light" panose="02040503050201020203" pitchFamily="18" charset="-78"/>
              </a:rPr>
              <a:t>www.challenge.gov/challenge/real-time-crime-forecasting-challenge</a:t>
            </a:r>
            <a:endParaRPr lang="fa-IR" sz="1550" b="1" dirty="0">
              <a:latin typeface="IRANSans Light" panose="02040503050201020203" pitchFamily="18" charset="-78"/>
              <a:cs typeface="IRANSans Light" panose="02040503050201020203" pitchFamily="18" charset="-78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513295" y="1919006"/>
            <a:ext cx="3402104" cy="4020939"/>
            <a:chOff x="5513295" y="1919006"/>
            <a:chExt cx="3402104" cy="4020939"/>
          </a:xfrm>
        </p:grpSpPr>
        <p:sp>
          <p:nvSpPr>
            <p:cNvPr id="35" name="Rounded Rectangle 34"/>
            <p:cNvSpPr/>
            <p:nvPr/>
          </p:nvSpPr>
          <p:spPr>
            <a:xfrm>
              <a:off x="5580530" y="1919006"/>
              <a:ext cx="3334869" cy="4020939"/>
            </a:xfrm>
            <a:prstGeom prst="roundRect">
              <a:avLst>
                <a:gd name="adj" fmla="val 8848"/>
              </a:avLst>
            </a:prstGeom>
            <a:solidFill>
              <a:srgbClr val="FFFFFF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513295" y="2123778"/>
              <a:ext cx="3313003" cy="14080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sz="1900" dirty="0" smtClean="0">
                  <a:latin typeface="IRANSans Light" panose="02040503050201020203" pitchFamily="18" charset="-78"/>
                  <a:cs typeface="IRANSans Light" panose="02040503050201020203" pitchFamily="18" charset="-78"/>
                </a:rPr>
                <a:t>یکصد و بیست هدیه مجموعاً به ارزش یک میلیون و دویست‌هزار دلار برای  :</a:t>
              </a:r>
              <a:endParaRPr lang="en-US" sz="1900" dirty="0">
                <a:latin typeface="IRANSans Light" panose="02040503050201020203" pitchFamily="18" charset="-78"/>
                <a:cs typeface="IRANSans Light" panose="02040503050201020203" pitchFamily="18" charset="-78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928395" y="3732607"/>
              <a:ext cx="2515582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r" rtl="1">
                <a:lnSpc>
                  <a:spcPct val="200000"/>
                </a:lnSpc>
                <a:buFont typeface="Wingdings" panose="05000000000000000000" pitchFamily="2" charset="2"/>
                <a:buChar char="v"/>
              </a:pPr>
              <a:r>
                <a:rPr lang="fa-IR" sz="1900" dirty="0" smtClean="0">
                  <a:latin typeface="IRANSans Light" panose="02040503050201020203" pitchFamily="18" charset="-78"/>
                  <a:cs typeface="IRANSans Light" panose="02040503050201020203" pitchFamily="18" charset="-78"/>
                </a:rPr>
                <a:t>دانشجویان</a:t>
              </a:r>
            </a:p>
            <a:p>
              <a:pPr marL="342900" indent="-342900" algn="r" rtl="1">
                <a:lnSpc>
                  <a:spcPct val="200000"/>
                </a:lnSpc>
                <a:buFont typeface="Wingdings" panose="05000000000000000000" pitchFamily="2" charset="2"/>
                <a:buChar char="v"/>
              </a:pPr>
              <a:r>
                <a:rPr lang="fa-IR" sz="1900" dirty="0" smtClean="0">
                  <a:latin typeface="IRANSans Light" panose="02040503050201020203" pitchFamily="18" charset="-78"/>
                  <a:cs typeface="IRANSans Light" panose="02040503050201020203" pitchFamily="18" charset="-78"/>
                </a:rPr>
                <a:t>گروه‌های کوچک </a:t>
              </a:r>
            </a:p>
            <a:p>
              <a:pPr marL="342900" indent="-342900" algn="r" rtl="1">
                <a:lnSpc>
                  <a:spcPct val="200000"/>
                </a:lnSpc>
                <a:buFont typeface="Wingdings" panose="05000000000000000000" pitchFamily="2" charset="2"/>
                <a:buChar char="v"/>
              </a:pPr>
              <a:r>
                <a:rPr lang="fa-IR" sz="1900" dirty="0" smtClean="0">
                  <a:latin typeface="IRANSans Light" panose="02040503050201020203" pitchFamily="18" charset="-78"/>
                  <a:cs typeface="IRANSans Light" panose="02040503050201020203" pitchFamily="18" charset="-78"/>
                </a:rPr>
                <a:t>تجارت‌های بزرگ</a:t>
              </a:r>
              <a:endParaRPr lang="en-US" sz="1900" dirty="0">
                <a:latin typeface="IRANSans Light" panose="02040503050201020203" pitchFamily="18" charset="-78"/>
                <a:cs typeface="IRANSans Light" panose="02040503050201020203" pitchFamily="18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785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5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994292" y="764530"/>
            <a:ext cx="4333287" cy="454675"/>
            <a:chOff x="2994292" y="804871"/>
            <a:chExt cx="4333287" cy="454675"/>
          </a:xfrm>
        </p:grpSpPr>
        <p:sp>
          <p:nvSpPr>
            <p:cNvPr id="8" name="TextBox 7"/>
            <p:cNvSpPr txBox="1"/>
            <p:nvPr/>
          </p:nvSpPr>
          <p:spPr>
            <a:xfrm>
              <a:off x="2994292" y="813270"/>
              <a:ext cx="3945724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2300" b="1" dirty="0" smtClean="0">
                  <a:latin typeface="IRANSans Medium" panose="02040503050201020203" pitchFamily="18" charset="-78"/>
                  <a:cs typeface="IRANSans Medium" panose="02040503050201020203" pitchFamily="18" charset="-78"/>
                </a:rPr>
                <a:t>مثال 2 : جایزه روشنایی</a:t>
              </a:r>
              <a:endParaRPr lang="en-US" sz="2300" b="1" dirty="0">
                <a:latin typeface="IRANSans Medium" panose="02040503050201020203" pitchFamily="18" charset="-78"/>
                <a:cs typeface="IRANSans Medium" panose="02040503050201020203" pitchFamily="18" charset="-78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4583" y="804871"/>
              <a:ext cx="432996" cy="432996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7458075" y="452048"/>
            <a:ext cx="1900238" cy="1090315"/>
            <a:chOff x="7458075" y="452048"/>
            <a:chExt cx="1900238" cy="1090315"/>
          </a:xfrm>
        </p:grpSpPr>
        <p:sp>
          <p:nvSpPr>
            <p:cNvPr id="5" name="Rounded Rectangle 4"/>
            <p:cNvSpPr/>
            <p:nvPr/>
          </p:nvSpPr>
          <p:spPr>
            <a:xfrm>
              <a:off x="7458075" y="510242"/>
              <a:ext cx="1900238" cy="945460"/>
            </a:xfrm>
            <a:prstGeom prst="roundRect">
              <a:avLst/>
            </a:prstGeom>
            <a:solidFill>
              <a:srgbClr val="FFC107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4251" y="452048"/>
              <a:ext cx="1090315" cy="1090315"/>
            </a:xfrm>
            <a:prstGeom prst="rect">
              <a:avLst/>
            </a:prstGeom>
          </p:spPr>
        </p:pic>
      </p:grpSp>
      <p:sp>
        <p:nvSpPr>
          <p:cNvPr id="20" name="Rounded Rectangle 19"/>
          <p:cNvSpPr/>
          <p:nvPr/>
        </p:nvSpPr>
        <p:spPr>
          <a:xfrm>
            <a:off x="511591" y="6226697"/>
            <a:ext cx="8285761" cy="549290"/>
          </a:xfrm>
          <a:prstGeom prst="round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6766">
            <a:off x="616603" y="6291189"/>
            <a:ext cx="430154" cy="43015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123364" y="6177338"/>
            <a:ext cx="4766448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>
              <a:lnSpc>
                <a:spcPts val="3900"/>
              </a:lnSpc>
            </a:pPr>
            <a:r>
              <a:rPr lang="en-US" sz="1550" b="1" dirty="0">
                <a:latin typeface="IRANSans Light" panose="02040503050201020203" pitchFamily="18" charset="-78"/>
                <a:cs typeface="IRANSans Light" panose="02040503050201020203" pitchFamily="18" charset="-78"/>
              </a:rPr>
              <a:t>http://www.lightingprize.org/overview.stm</a:t>
            </a:r>
            <a:endParaRPr lang="fa-IR" sz="1550" b="1" dirty="0">
              <a:latin typeface="IRANSans Light" panose="02040503050201020203" pitchFamily="18" charset="-78"/>
              <a:cs typeface="IRANSans Light" panose="02040503050201020203" pitchFamily="18" charset="-78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579458" y="1542362"/>
            <a:ext cx="3347729" cy="4560131"/>
            <a:chOff x="606754" y="1542362"/>
            <a:chExt cx="3347729" cy="4560131"/>
          </a:xfrm>
        </p:grpSpPr>
        <p:sp>
          <p:nvSpPr>
            <p:cNvPr id="11" name="Rounded Rectangle 10"/>
            <p:cNvSpPr/>
            <p:nvPr/>
          </p:nvSpPr>
          <p:spPr>
            <a:xfrm>
              <a:off x="606754" y="1542362"/>
              <a:ext cx="3347729" cy="4560131"/>
            </a:xfrm>
            <a:prstGeom prst="roundRect">
              <a:avLst>
                <a:gd name="adj" fmla="val 8441"/>
              </a:avLst>
            </a:prstGeom>
            <a:solidFill>
              <a:schemeClr val="bg1"/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751045" y="3264658"/>
              <a:ext cx="3059162" cy="604404"/>
            </a:xfrm>
            <a:prstGeom prst="roundRect">
              <a:avLst/>
            </a:prstGeom>
            <a:solidFill>
              <a:srgbClr val="FF9B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45206" y="3368659"/>
              <a:ext cx="264849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a-IR" sz="2100" dirty="0" smtClean="0"/>
                <a:t>$</a:t>
              </a:r>
              <a:r>
                <a:rPr lang="en-US" sz="2100" dirty="0"/>
                <a:t> </a:t>
              </a:r>
              <a:r>
                <a:rPr lang="en-US" sz="2100" dirty="0" smtClean="0"/>
                <a:t>15,000,000 in prizes</a:t>
              </a:r>
              <a:endParaRPr lang="en-US" sz="21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19942" y="3958210"/>
              <a:ext cx="315141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The L Prize competition will substantially accelerate America's shift from inefficient, dated lighting products to innovative, high-performance products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40646" y="4980367"/>
              <a:ext cx="1389501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 smtClean="0">
                  <a:solidFill>
                    <a:schemeClr val="bg2">
                      <a:lumMod val="50000"/>
                    </a:schemeClr>
                  </a:solidFill>
                </a:rPr>
                <a:t>Closed on</a:t>
              </a:r>
              <a:endParaRPr lang="en-US" sz="17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476917" y="4984972"/>
              <a:ext cx="1448790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 smtClean="0"/>
                <a:t>May 13, 2011</a:t>
              </a:r>
              <a:endParaRPr lang="en-US" sz="17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577919" y="5312847"/>
              <a:ext cx="1405398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700" dirty="0" smtClean="0">
                  <a:solidFill>
                    <a:schemeClr val="bg2">
                      <a:lumMod val="50000"/>
                    </a:schemeClr>
                  </a:solidFill>
                </a:rPr>
                <a:t>Posted by</a:t>
              </a:r>
              <a:endParaRPr lang="en-US" sz="17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204637" y="5633680"/>
              <a:ext cx="2182707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 smtClean="0">
                  <a:solidFill>
                    <a:srgbClr val="0070C0"/>
                  </a:solidFill>
                </a:rPr>
                <a:t>Department of Energy</a:t>
              </a:r>
              <a:endParaRPr lang="en-US" sz="1700" b="1" dirty="0">
                <a:solidFill>
                  <a:srgbClr val="0070C0"/>
                </a:solidFill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78098" y="1756623"/>
              <a:ext cx="2096715" cy="1383832"/>
            </a:xfrm>
            <a:prstGeom prst="rect">
              <a:avLst/>
            </a:prstGeom>
          </p:spPr>
        </p:pic>
      </p:grpSp>
      <p:cxnSp>
        <p:nvCxnSpPr>
          <p:cNvPr id="34" name="Curved Connector 33"/>
          <p:cNvCxnSpPr/>
          <p:nvPr/>
        </p:nvCxnSpPr>
        <p:spPr>
          <a:xfrm rot="10800000" flipV="1">
            <a:off x="3915158" y="3092298"/>
            <a:ext cx="1665560" cy="1596111"/>
          </a:xfrm>
          <a:prstGeom prst="curvedConnector3">
            <a:avLst>
              <a:gd name="adj1" fmla="val 50000"/>
            </a:avLst>
          </a:prstGeom>
          <a:ln w="571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5404513" y="1550762"/>
            <a:ext cx="3365543" cy="4551732"/>
            <a:chOff x="5404513" y="1550762"/>
            <a:chExt cx="3365543" cy="4551732"/>
          </a:xfrm>
        </p:grpSpPr>
        <p:sp>
          <p:nvSpPr>
            <p:cNvPr id="39" name="Rounded Rectangle 38"/>
            <p:cNvSpPr/>
            <p:nvPr/>
          </p:nvSpPr>
          <p:spPr>
            <a:xfrm>
              <a:off x="5404513" y="1550762"/>
              <a:ext cx="3365543" cy="4551732"/>
            </a:xfrm>
            <a:prstGeom prst="roundRect">
              <a:avLst>
                <a:gd name="adj" fmla="val 5806"/>
              </a:avLst>
            </a:prstGeom>
            <a:solidFill>
              <a:schemeClr val="bg1"/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5418758" y="1668464"/>
              <a:ext cx="3330053" cy="2018032"/>
              <a:chOff x="5418758" y="1668464"/>
              <a:chExt cx="3330053" cy="2018032"/>
            </a:xfrm>
          </p:grpSpPr>
          <p:sp>
            <p:nvSpPr>
              <p:cNvPr id="40" name="TextBox 39"/>
              <p:cNvSpPr txBox="1"/>
              <p:nvPr/>
            </p:nvSpPr>
            <p:spPr>
              <a:xfrm>
                <a:off x="5418758" y="1668464"/>
                <a:ext cx="3330053" cy="9694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>
                  <a:lnSpc>
                    <a:spcPct val="150000"/>
                  </a:lnSpc>
                </a:pPr>
                <a:r>
                  <a:rPr lang="fa-IR" sz="1900" dirty="0" smtClean="0">
                    <a:latin typeface="IRANSans Light" panose="02040503050201020203" pitchFamily="18" charset="-78"/>
                    <a:cs typeface="IRANSans Light" panose="02040503050201020203" pitchFamily="18" charset="-78"/>
                  </a:rPr>
                  <a:t>برگزاری مسابقه به‌منظور طراحی چراغی خاص مبتنی بر ترکیبی از :</a:t>
                </a:r>
                <a:endParaRPr lang="en-US" sz="1900" dirty="0">
                  <a:latin typeface="IRANSans Light" panose="02040503050201020203" pitchFamily="18" charset="-78"/>
                  <a:cs typeface="IRANSans Light" panose="02040503050201020203" pitchFamily="18" charset="-78"/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6360610" y="2608061"/>
                <a:ext cx="2098608" cy="530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>
                  <a:lnSpc>
                    <a:spcPct val="150000"/>
                  </a:lnSpc>
                </a:pPr>
                <a:r>
                  <a:rPr lang="fa-IR" sz="1900" dirty="0" smtClean="0">
                    <a:latin typeface="IRANSans Light" panose="02040503050201020203" pitchFamily="18" charset="-78"/>
                    <a:cs typeface="IRANSans Light" panose="02040503050201020203" pitchFamily="18" charset="-78"/>
                  </a:rPr>
                  <a:t>میزان روشنایی</a:t>
                </a:r>
                <a:endParaRPr lang="en-US" sz="1900" dirty="0">
                  <a:latin typeface="IRANSans Light" panose="02040503050201020203" pitchFamily="18" charset="-78"/>
                  <a:cs typeface="IRANSans Light" panose="02040503050201020203" pitchFamily="18" charset="-78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6193619" y="3155581"/>
                <a:ext cx="2098608" cy="530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>
                  <a:lnSpc>
                    <a:spcPct val="150000"/>
                  </a:lnSpc>
                </a:pPr>
                <a:r>
                  <a:rPr lang="fa-IR" sz="1900" dirty="0" smtClean="0">
                    <a:latin typeface="IRANSans Light" panose="02040503050201020203" pitchFamily="18" charset="-78"/>
                    <a:cs typeface="IRANSans Light" panose="02040503050201020203" pitchFamily="18" charset="-78"/>
                  </a:rPr>
                  <a:t>راندمان ( بازدهی )</a:t>
                </a:r>
                <a:endParaRPr lang="en-US" sz="1900" dirty="0">
                  <a:latin typeface="IRANSans Light" panose="02040503050201020203" pitchFamily="18" charset="-78"/>
                  <a:cs typeface="IRANSans Light" panose="02040503050201020203" pitchFamily="18" charset="-78"/>
                </a:endParaRPr>
              </a:p>
            </p:txBody>
          </p:sp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47072" y="2729162"/>
                <a:ext cx="390708" cy="390708"/>
              </a:xfrm>
              <a:prstGeom prst="rect">
                <a:avLst/>
              </a:prstGeom>
            </p:spPr>
          </p:pic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47072" y="3217818"/>
                <a:ext cx="390708" cy="390708"/>
              </a:xfrm>
              <a:prstGeom prst="rect">
                <a:avLst/>
              </a:prstGeom>
            </p:spPr>
          </p:pic>
        </p:grpSp>
      </p:grpSp>
      <p:grpSp>
        <p:nvGrpSpPr>
          <p:cNvPr id="24" name="Group 23"/>
          <p:cNvGrpSpPr/>
          <p:nvPr/>
        </p:nvGrpSpPr>
        <p:grpSpPr>
          <a:xfrm>
            <a:off x="5480746" y="3838594"/>
            <a:ext cx="3330053" cy="2080354"/>
            <a:chOff x="5480746" y="3838594"/>
            <a:chExt cx="3330053" cy="2080354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8321" y="3838594"/>
              <a:ext cx="1165519" cy="1165519"/>
            </a:xfrm>
            <a:prstGeom prst="rect">
              <a:avLst/>
            </a:prstGeom>
          </p:spPr>
        </p:pic>
        <p:sp>
          <p:nvSpPr>
            <p:cNvPr id="54" name="TextBox 53"/>
            <p:cNvSpPr txBox="1"/>
            <p:nvPr/>
          </p:nvSpPr>
          <p:spPr>
            <a:xfrm>
              <a:off x="5480746" y="4949452"/>
              <a:ext cx="3330053" cy="969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>
                <a:lnSpc>
                  <a:spcPct val="150000"/>
                </a:lnSpc>
              </a:pPr>
              <a:r>
                <a:rPr lang="fa-IR" sz="1900" dirty="0" smtClean="0">
                  <a:latin typeface="IRANSans Light" panose="02040503050201020203" pitchFamily="18" charset="-78"/>
                  <a:cs typeface="IRANSans Light" panose="02040503050201020203" pitchFamily="18" charset="-78"/>
                </a:rPr>
                <a:t>برگزارکننده:</a:t>
              </a:r>
            </a:p>
            <a:p>
              <a:pPr algn="ctr" rtl="1">
                <a:lnSpc>
                  <a:spcPct val="150000"/>
                </a:lnSpc>
              </a:pPr>
              <a:r>
                <a:rPr lang="fa-IR" sz="1900" dirty="0" smtClean="0">
                  <a:latin typeface="IRANSans Light" panose="02040503050201020203" pitchFamily="18" charset="-78"/>
                  <a:cs typeface="IRANSans Light" panose="02040503050201020203" pitchFamily="18" charset="-78"/>
                </a:rPr>
                <a:t>وزارت انرژی</a:t>
              </a:r>
              <a:endParaRPr lang="en-US" sz="1900" dirty="0">
                <a:latin typeface="IRANSans Light" panose="02040503050201020203" pitchFamily="18" charset="-78"/>
                <a:cs typeface="IRANSans Light" panose="02040503050201020203" pitchFamily="18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3711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818964" y="751083"/>
            <a:ext cx="3508615" cy="454675"/>
            <a:chOff x="3818964" y="804871"/>
            <a:chExt cx="3508615" cy="454675"/>
          </a:xfrm>
        </p:grpSpPr>
        <p:sp>
          <p:nvSpPr>
            <p:cNvPr id="7" name="TextBox 6"/>
            <p:cNvSpPr txBox="1"/>
            <p:nvPr/>
          </p:nvSpPr>
          <p:spPr>
            <a:xfrm>
              <a:off x="3818964" y="813270"/>
              <a:ext cx="3121051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2300" b="1" dirty="0" smtClean="0">
                  <a:latin typeface="IRANSans Medium" panose="02040503050201020203" pitchFamily="18" charset="-78"/>
                  <a:cs typeface="IRANSans Medium" panose="02040503050201020203" pitchFamily="18" charset="-78"/>
                </a:rPr>
                <a:t>تحول صنعت روشنایی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4583" y="804871"/>
              <a:ext cx="432996" cy="432996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7458075" y="452048"/>
            <a:ext cx="1900238" cy="1090315"/>
            <a:chOff x="7458075" y="452048"/>
            <a:chExt cx="1900238" cy="1090315"/>
          </a:xfrm>
        </p:grpSpPr>
        <p:sp>
          <p:nvSpPr>
            <p:cNvPr id="4" name="Rounded Rectangle 3"/>
            <p:cNvSpPr/>
            <p:nvPr/>
          </p:nvSpPr>
          <p:spPr>
            <a:xfrm>
              <a:off x="7458075" y="510242"/>
              <a:ext cx="1900238" cy="945460"/>
            </a:xfrm>
            <a:prstGeom prst="roundRect">
              <a:avLst/>
            </a:prstGeom>
            <a:solidFill>
              <a:srgbClr val="FFC107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4251" y="452048"/>
              <a:ext cx="1090315" cy="1090315"/>
            </a:xfrm>
            <a:prstGeom prst="rect">
              <a:avLst/>
            </a:prstGeom>
          </p:spPr>
        </p:pic>
      </p:grpSp>
      <p:pic>
        <p:nvPicPr>
          <p:cNvPr id="99" name="Picture 9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18999">
            <a:off x="362597" y="157492"/>
            <a:ext cx="1032422" cy="1376562"/>
          </a:xfrm>
          <a:prstGeom prst="rect">
            <a:avLst/>
          </a:prstGeom>
        </p:spPr>
      </p:pic>
      <p:grpSp>
        <p:nvGrpSpPr>
          <p:cNvPr id="312" name="Group 311"/>
          <p:cNvGrpSpPr/>
          <p:nvPr/>
        </p:nvGrpSpPr>
        <p:grpSpPr>
          <a:xfrm>
            <a:off x="357930" y="1387488"/>
            <a:ext cx="7869940" cy="5390085"/>
            <a:chOff x="546188" y="507008"/>
            <a:chExt cx="7869940" cy="5390085"/>
          </a:xfrm>
        </p:grpSpPr>
        <p:pic>
          <p:nvPicPr>
            <p:cNvPr id="313" name="Picture 31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8728" y="2089965"/>
              <a:ext cx="4722014" cy="2873183"/>
            </a:xfrm>
            <a:prstGeom prst="rect">
              <a:avLst/>
            </a:prstGeom>
          </p:spPr>
        </p:pic>
        <p:sp>
          <p:nvSpPr>
            <p:cNvPr id="314" name="TextBox 313"/>
            <p:cNvSpPr txBox="1"/>
            <p:nvPr/>
          </p:nvSpPr>
          <p:spPr>
            <a:xfrm>
              <a:off x="1439755" y="4679920"/>
              <a:ext cx="3412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  <a:endParaRPr lang="en-US" dirty="0" smtClean="0"/>
            </a:p>
          </p:txBody>
        </p:sp>
        <p:sp>
          <p:nvSpPr>
            <p:cNvPr id="315" name="TextBox 314"/>
            <p:cNvSpPr txBox="1"/>
            <p:nvPr/>
          </p:nvSpPr>
          <p:spPr>
            <a:xfrm>
              <a:off x="1216749" y="4274520"/>
              <a:ext cx="6588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200</a:t>
              </a:r>
              <a:endParaRPr lang="en-US" dirty="0"/>
            </a:p>
          </p:txBody>
        </p:sp>
        <p:sp>
          <p:nvSpPr>
            <p:cNvPr id="316" name="TextBox 315"/>
            <p:cNvSpPr txBox="1"/>
            <p:nvPr/>
          </p:nvSpPr>
          <p:spPr>
            <a:xfrm>
              <a:off x="1226274" y="3882568"/>
              <a:ext cx="6588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400</a:t>
              </a:r>
              <a:endParaRPr lang="en-US" dirty="0"/>
            </a:p>
          </p:txBody>
        </p:sp>
        <p:sp>
          <p:nvSpPr>
            <p:cNvPr id="317" name="TextBox 316"/>
            <p:cNvSpPr txBox="1"/>
            <p:nvPr/>
          </p:nvSpPr>
          <p:spPr>
            <a:xfrm>
              <a:off x="1226274" y="3488729"/>
              <a:ext cx="6588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600</a:t>
              </a:r>
            </a:p>
          </p:txBody>
        </p:sp>
        <p:sp>
          <p:nvSpPr>
            <p:cNvPr id="318" name="TextBox 317"/>
            <p:cNvSpPr txBox="1"/>
            <p:nvPr/>
          </p:nvSpPr>
          <p:spPr>
            <a:xfrm>
              <a:off x="1233956" y="3096045"/>
              <a:ext cx="6588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800</a:t>
              </a:r>
            </a:p>
          </p:txBody>
        </p:sp>
        <p:sp>
          <p:nvSpPr>
            <p:cNvPr id="319" name="TextBox 318"/>
            <p:cNvSpPr txBox="1"/>
            <p:nvPr/>
          </p:nvSpPr>
          <p:spPr>
            <a:xfrm>
              <a:off x="1128699" y="2693039"/>
              <a:ext cx="7900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1000</a:t>
              </a:r>
            </a:p>
          </p:txBody>
        </p:sp>
        <p:sp>
          <p:nvSpPr>
            <p:cNvPr id="320" name="TextBox 319"/>
            <p:cNvSpPr txBox="1"/>
            <p:nvPr/>
          </p:nvSpPr>
          <p:spPr>
            <a:xfrm>
              <a:off x="1131358" y="2298407"/>
              <a:ext cx="7900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1200</a:t>
              </a:r>
            </a:p>
          </p:txBody>
        </p:sp>
        <p:sp>
          <p:nvSpPr>
            <p:cNvPr id="321" name="TextBox 320"/>
            <p:cNvSpPr txBox="1"/>
            <p:nvPr/>
          </p:nvSpPr>
          <p:spPr>
            <a:xfrm>
              <a:off x="1134017" y="1902469"/>
              <a:ext cx="7900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1400</a:t>
              </a:r>
            </a:p>
          </p:txBody>
        </p:sp>
        <p:sp>
          <p:nvSpPr>
            <p:cNvPr id="322" name="TextBox 321"/>
            <p:cNvSpPr txBox="1"/>
            <p:nvPr/>
          </p:nvSpPr>
          <p:spPr>
            <a:xfrm>
              <a:off x="1134016" y="1503207"/>
              <a:ext cx="7900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1600</a:t>
              </a:r>
            </a:p>
          </p:txBody>
        </p:sp>
        <p:sp>
          <p:nvSpPr>
            <p:cNvPr id="323" name="TextBox 322"/>
            <p:cNvSpPr txBox="1"/>
            <p:nvPr/>
          </p:nvSpPr>
          <p:spPr>
            <a:xfrm>
              <a:off x="1135801" y="1113860"/>
              <a:ext cx="6782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1800</a:t>
              </a:r>
            </a:p>
          </p:txBody>
        </p:sp>
        <p:sp>
          <p:nvSpPr>
            <p:cNvPr id="324" name="TextBox 323"/>
            <p:cNvSpPr txBox="1"/>
            <p:nvPr/>
          </p:nvSpPr>
          <p:spPr>
            <a:xfrm>
              <a:off x="1145326" y="722465"/>
              <a:ext cx="6782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2000</a:t>
              </a:r>
            </a:p>
          </p:txBody>
        </p:sp>
        <p:cxnSp>
          <p:nvCxnSpPr>
            <p:cNvPr id="325" name="Straight Arrow Connector 324"/>
            <p:cNvCxnSpPr/>
            <p:nvPr/>
          </p:nvCxnSpPr>
          <p:spPr>
            <a:xfrm flipH="1">
              <a:off x="6293923" y="2240166"/>
              <a:ext cx="581890" cy="736203"/>
            </a:xfrm>
            <a:prstGeom prst="straightConnector1">
              <a:avLst/>
            </a:prstGeom>
            <a:ln w="76200">
              <a:solidFill>
                <a:srgbClr val="8CB53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6" name="TextBox 325"/>
            <p:cNvSpPr txBox="1"/>
            <p:nvPr/>
          </p:nvSpPr>
          <p:spPr>
            <a:xfrm rot="16200000">
              <a:off x="-214334" y="2805912"/>
              <a:ext cx="1967320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2200" b="1" dirty="0" smtClean="0">
                  <a:latin typeface="IRANSans Medium" panose="02040503050201020203" pitchFamily="18" charset="-78"/>
                  <a:cs typeface="IRANSans Medium" panose="02040503050201020203" pitchFamily="18" charset="-78"/>
                </a:rPr>
                <a:t>میزان روشنایی</a:t>
              </a:r>
            </a:p>
          </p:txBody>
        </p:sp>
        <p:sp>
          <p:nvSpPr>
            <p:cNvPr id="327" name="TextBox 326"/>
            <p:cNvSpPr txBox="1"/>
            <p:nvPr/>
          </p:nvSpPr>
          <p:spPr>
            <a:xfrm>
              <a:off x="5798502" y="1824668"/>
              <a:ext cx="1791876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2000" b="1" dirty="0" smtClean="0">
                  <a:solidFill>
                    <a:srgbClr val="638A26"/>
                  </a:solidFill>
                  <a:latin typeface="IRANSans Medium" panose="02040503050201020203" pitchFamily="18" charset="-78"/>
                  <a:cs typeface="IRANSans Medium" panose="02040503050201020203" pitchFamily="18" charset="-78"/>
                </a:rPr>
                <a:t>هدف مسابقه</a:t>
              </a:r>
              <a:endParaRPr lang="en-US" sz="2000" b="1" dirty="0">
                <a:solidFill>
                  <a:srgbClr val="638A26"/>
                </a:solidFill>
                <a:latin typeface="IRANSans Medium" panose="02040503050201020203" pitchFamily="18" charset="-78"/>
                <a:cs typeface="IRANSans Medium" panose="02040503050201020203" pitchFamily="18" charset="-78"/>
              </a:endParaRPr>
            </a:p>
          </p:txBody>
        </p:sp>
        <p:sp>
          <p:nvSpPr>
            <p:cNvPr id="328" name="TextBox 327"/>
            <p:cNvSpPr txBox="1"/>
            <p:nvPr/>
          </p:nvSpPr>
          <p:spPr>
            <a:xfrm>
              <a:off x="3648604" y="5481595"/>
              <a:ext cx="2149898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2100" b="1" dirty="0" smtClean="0">
                  <a:latin typeface="IRANSans Medium" panose="02040503050201020203" pitchFamily="18" charset="-78"/>
                  <a:cs typeface="IRANSans Medium" panose="02040503050201020203" pitchFamily="18" charset="-78"/>
                </a:rPr>
                <a:t>راندمان ( بازدهی )</a:t>
              </a:r>
            </a:p>
          </p:txBody>
        </p:sp>
        <p:cxnSp>
          <p:nvCxnSpPr>
            <p:cNvPr id="329" name="Straight Connector 328"/>
            <p:cNvCxnSpPr/>
            <p:nvPr/>
          </p:nvCxnSpPr>
          <p:spPr>
            <a:xfrm>
              <a:off x="1843361" y="4010575"/>
              <a:ext cx="5646747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Connector 329"/>
            <p:cNvCxnSpPr/>
            <p:nvPr/>
          </p:nvCxnSpPr>
          <p:spPr>
            <a:xfrm>
              <a:off x="1808891" y="3286675"/>
              <a:ext cx="5646747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Connector 330"/>
            <p:cNvCxnSpPr/>
            <p:nvPr/>
          </p:nvCxnSpPr>
          <p:spPr>
            <a:xfrm>
              <a:off x="1833836" y="2653182"/>
              <a:ext cx="5646747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/>
            <p:cNvCxnSpPr/>
            <p:nvPr/>
          </p:nvCxnSpPr>
          <p:spPr>
            <a:xfrm>
              <a:off x="1843361" y="1674863"/>
              <a:ext cx="5646747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3" name="TextBox 332"/>
            <p:cNvSpPr txBox="1"/>
            <p:nvPr/>
          </p:nvSpPr>
          <p:spPr>
            <a:xfrm>
              <a:off x="7491841" y="3794422"/>
              <a:ext cx="846936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40 W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334" name="TextBox 333"/>
            <p:cNvSpPr txBox="1"/>
            <p:nvPr/>
          </p:nvSpPr>
          <p:spPr>
            <a:xfrm>
              <a:off x="7491841" y="3080656"/>
              <a:ext cx="8469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60 W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335" name="TextBox 334"/>
            <p:cNvSpPr txBox="1"/>
            <p:nvPr/>
          </p:nvSpPr>
          <p:spPr>
            <a:xfrm>
              <a:off x="7480583" y="2435414"/>
              <a:ext cx="8469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80 W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336" name="TextBox 335"/>
            <p:cNvSpPr txBox="1"/>
            <p:nvPr/>
          </p:nvSpPr>
          <p:spPr>
            <a:xfrm>
              <a:off x="7482315" y="1456877"/>
              <a:ext cx="9338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100 W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337" name="TextBox 336"/>
            <p:cNvSpPr txBox="1"/>
            <p:nvPr/>
          </p:nvSpPr>
          <p:spPr>
            <a:xfrm>
              <a:off x="1991887" y="1656932"/>
              <a:ext cx="3744237" cy="969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>
                <a:lnSpc>
                  <a:spcPct val="150000"/>
                </a:lnSpc>
              </a:pPr>
              <a:r>
                <a:rPr lang="fa-IR" sz="1900" b="1" dirty="0" smtClean="0">
                  <a:solidFill>
                    <a:srgbClr val="21498E"/>
                  </a:solidFill>
                  <a:latin typeface="IRANSans Medium" panose="02040503050201020203" pitchFamily="18" charset="-78"/>
                  <a:cs typeface="IRANSans Medium" panose="02040503050201020203" pitchFamily="18" charset="-78"/>
                </a:rPr>
                <a:t>نقطه‌های آبی‌رنگ: وضعیت لامپ‌های موجود بازار در زمان آغاز مسابقه</a:t>
              </a:r>
              <a:endParaRPr lang="en-US" sz="1900" b="1" dirty="0">
                <a:solidFill>
                  <a:srgbClr val="21498E"/>
                </a:solidFill>
                <a:latin typeface="IRANSans Medium" panose="02040503050201020203" pitchFamily="18" charset="-78"/>
                <a:cs typeface="IRANSans Medium" panose="02040503050201020203" pitchFamily="18" charset="-78"/>
              </a:endParaRPr>
            </a:p>
          </p:txBody>
        </p:sp>
        <p:cxnSp>
          <p:nvCxnSpPr>
            <p:cNvPr id="338" name="Straight Arrow Connector 337"/>
            <p:cNvCxnSpPr/>
            <p:nvPr/>
          </p:nvCxnSpPr>
          <p:spPr>
            <a:xfrm flipH="1" flipV="1">
              <a:off x="1812667" y="507008"/>
              <a:ext cx="29159" cy="436728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Arrow Connector 338"/>
            <p:cNvCxnSpPr/>
            <p:nvPr/>
          </p:nvCxnSpPr>
          <p:spPr>
            <a:xfrm flipV="1">
              <a:off x="1829530" y="4882246"/>
              <a:ext cx="5930943" cy="782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Connector 339"/>
            <p:cNvCxnSpPr/>
            <p:nvPr/>
          </p:nvCxnSpPr>
          <p:spPr>
            <a:xfrm>
              <a:off x="2748116" y="4882660"/>
              <a:ext cx="0" cy="6456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Straight Connector 340"/>
            <p:cNvCxnSpPr/>
            <p:nvPr/>
          </p:nvCxnSpPr>
          <p:spPr>
            <a:xfrm>
              <a:off x="1845870" y="4874708"/>
              <a:ext cx="0" cy="6456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Straight Connector 341"/>
            <p:cNvCxnSpPr/>
            <p:nvPr/>
          </p:nvCxnSpPr>
          <p:spPr>
            <a:xfrm>
              <a:off x="3662516" y="4882246"/>
              <a:ext cx="0" cy="6456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Connector 342"/>
            <p:cNvCxnSpPr/>
            <p:nvPr/>
          </p:nvCxnSpPr>
          <p:spPr>
            <a:xfrm>
              <a:off x="4574458" y="4885451"/>
              <a:ext cx="0" cy="6456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Connector 343"/>
            <p:cNvCxnSpPr/>
            <p:nvPr/>
          </p:nvCxnSpPr>
          <p:spPr>
            <a:xfrm>
              <a:off x="5488858" y="4883575"/>
              <a:ext cx="0" cy="6456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/>
            <p:cNvCxnSpPr/>
            <p:nvPr/>
          </p:nvCxnSpPr>
          <p:spPr>
            <a:xfrm>
              <a:off x="6406902" y="4884733"/>
              <a:ext cx="0" cy="6456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Connector 345"/>
            <p:cNvCxnSpPr/>
            <p:nvPr/>
          </p:nvCxnSpPr>
          <p:spPr>
            <a:xfrm>
              <a:off x="7309023" y="4878022"/>
              <a:ext cx="0" cy="6456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7" name="TextBox 346"/>
            <p:cNvSpPr txBox="1"/>
            <p:nvPr/>
          </p:nvSpPr>
          <p:spPr>
            <a:xfrm>
              <a:off x="1690267" y="4992183"/>
              <a:ext cx="3412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  <a:endParaRPr lang="en-US" dirty="0" smtClean="0"/>
            </a:p>
          </p:txBody>
        </p:sp>
        <p:sp>
          <p:nvSpPr>
            <p:cNvPr id="348" name="TextBox 347"/>
            <p:cNvSpPr txBox="1"/>
            <p:nvPr/>
          </p:nvSpPr>
          <p:spPr>
            <a:xfrm>
              <a:off x="2527157" y="5016651"/>
              <a:ext cx="4419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20</a:t>
              </a:r>
            </a:p>
          </p:txBody>
        </p:sp>
        <p:sp>
          <p:nvSpPr>
            <p:cNvPr id="349" name="TextBox 348"/>
            <p:cNvSpPr txBox="1"/>
            <p:nvPr/>
          </p:nvSpPr>
          <p:spPr>
            <a:xfrm>
              <a:off x="3441557" y="5015077"/>
              <a:ext cx="4419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40</a:t>
              </a:r>
            </a:p>
          </p:txBody>
        </p:sp>
        <p:sp>
          <p:nvSpPr>
            <p:cNvPr id="350" name="TextBox 349"/>
            <p:cNvSpPr txBox="1"/>
            <p:nvPr/>
          </p:nvSpPr>
          <p:spPr>
            <a:xfrm>
              <a:off x="4355957" y="5015077"/>
              <a:ext cx="4419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60</a:t>
              </a:r>
            </a:p>
          </p:txBody>
        </p:sp>
        <p:sp>
          <p:nvSpPr>
            <p:cNvPr id="351" name="TextBox 350"/>
            <p:cNvSpPr txBox="1"/>
            <p:nvPr/>
          </p:nvSpPr>
          <p:spPr>
            <a:xfrm>
              <a:off x="5270357" y="5005721"/>
              <a:ext cx="4419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80</a:t>
              </a:r>
            </a:p>
          </p:txBody>
        </p:sp>
        <p:sp>
          <p:nvSpPr>
            <p:cNvPr id="352" name="TextBox 351"/>
            <p:cNvSpPr txBox="1"/>
            <p:nvPr/>
          </p:nvSpPr>
          <p:spPr>
            <a:xfrm>
              <a:off x="6125546" y="5005721"/>
              <a:ext cx="5627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100</a:t>
              </a:r>
            </a:p>
          </p:txBody>
        </p:sp>
        <p:sp>
          <p:nvSpPr>
            <p:cNvPr id="353" name="TextBox 352"/>
            <p:cNvSpPr txBox="1"/>
            <p:nvPr/>
          </p:nvSpPr>
          <p:spPr>
            <a:xfrm>
              <a:off x="7027667" y="5013023"/>
              <a:ext cx="5627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120</a:t>
              </a:r>
            </a:p>
          </p:txBody>
        </p:sp>
      </p:grpSp>
      <p:grpSp>
        <p:nvGrpSpPr>
          <p:cNvPr id="354" name="Group 353"/>
          <p:cNvGrpSpPr/>
          <p:nvPr/>
        </p:nvGrpSpPr>
        <p:grpSpPr>
          <a:xfrm>
            <a:off x="355519" y="1393914"/>
            <a:ext cx="7869940" cy="5390085"/>
            <a:chOff x="382413" y="1380467"/>
            <a:chExt cx="7869940" cy="5390085"/>
          </a:xfrm>
        </p:grpSpPr>
        <p:grpSp>
          <p:nvGrpSpPr>
            <p:cNvPr id="355" name="Group 354"/>
            <p:cNvGrpSpPr/>
            <p:nvPr/>
          </p:nvGrpSpPr>
          <p:grpSpPr>
            <a:xfrm>
              <a:off x="382413" y="1380467"/>
              <a:ext cx="7869940" cy="5390085"/>
              <a:chOff x="546188" y="943738"/>
              <a:chExt cx="7869940" cy="5390085"/>
            </a:xfrm>
          </p:grpSpPr>
          <p:sp>
            <p:nvSpPr>
              <p:cNvPr id="358" name="TextBox 357"/>
              <p:cNvSpPr txBox="1"/>
              <p:nvPr/>
            </p:nvSpPr>
            <p:spPr>
              <a:xfrm>
                <a:off x="1439755" y="5116650"/>
                <a:ext cx="3412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0</a:t>
                </a:r>
                <a:endParaRPr lang="en-US" dirty="0" smtClean="0"/>
              </a:p>
            </p:txBody>
          </p:sp>
          <p:sp>
            <p:nvSpPr>
              <p:cNvPr id="359" name="TextBox 358"/>
              <p:cNvSpPr txBox="1"/>
              <p:nvPr/>
            </p:nvSpPr>
            <p:spPr>
              <a:xfrm>
                <a:off x="1216749" y="4711250"/>
                <a:ext cx="6588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200</a:t>
                </a:r>
                <a:endParaRPr lang="en-US" dirty="0"/>
              </a:p>
            </p:txBody>
          </p:sp>
          <p:sp>
            <p:nvSpPr>
              <p:cNvPr id="360" name="TextBox 359"/>
              <p:cNvSpPr txBox="1"/>
              <p:nvPr/>
            </p:nvSpPr>
            <p:spPr>
              <a:xfrm>
                <a:off x="1226274" y="4319298"/>
                <a:ext cx="6588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400</a:t>
                </a:r>
                <a:endParaRPr lang="en-US" dirty="0"/>
              </a:p>
            </p:txBody>
          </p:sp>
          <p:sp>
            <p:nvSpPr>
              <p:cNvPr id="361" name="TextBox 360"/>
              <p:cNvSpPr txBox="1"/>
              <p:nvPr/>
            </p:nvSpPr>
            <p:spPr>
              <a:xfrm>
                <a:off x="1226274" y="3925459"/>
                <a:ext cx="6588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600</a:t>
                </a:r>
              </a:p>
            </p:txBody>
          </p:sp>
          <p:sp>
            <p:nvSpPr>
              <p:cNvPr id="362" name="TextBox 361"/>
              <p:cNvSpPr txBox="1"/>
              <p:nvPr/>
            </p:nvSpPr>
            <p:spPr>
              <a:xfrm>
                <a:off x="1233956" y="3532775"/>
                <a:ext cx="6588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800</a:t>
                </a:r>
              </a:p>
            </p:txBody>
          </p:sp>
          <p:sp>
            <p:nvSpPr>
              <p:cNvPr id="363" name="TextBox 362"/>
              <p:cNvSpPr txBox="1"/>
              <p:nvPr/>
            </p:nvSpPr>
            <p:spPr>
              <a:xfrm>
                <a:off x="1128699" y="3129769"/>
                <a:ext cx="7900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1000</a:t>
                </a:r>
              </a:p>
            </p:txBody>
          </p:sp>
          <p:sp>
            <p:nvSpPr>
              <p:cNvPr id="364" name="TextBox 363"/>
              <p:cNvSpPr txBox="1"/>
              <p:nvPr/>
            </p:nvSpPr>
            <p:spPr>
              <a:xfrm>
                <a:off x="1131358" y="2735137"/>
                <a:ext cx="7900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1200</a:t>
                </a:r>
              </a:p>
            </p:txBody>
          </p:sp>
          <p:sp>
            <p:nvSpPr>
              <p:cNvPr id="365" name="TextBox 364"/>
              <p:cNvSpPr txBox="1"/>
              <p:nvPr/>
            </p:nvSpPr>
            <p:spPr>
              <a:xfrm>
                <a:off x="1134017" y="2339199"/>
                <a:ext cx="7900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1400</a:t>
                </a:r>
              </a:p>
            </p:txBody>
          </p:sp>
          <p:sp>
            <p:nvSpPr>
              <p:cNvPr id="366" name="TextBox 365"/>
              <p:cNvSpPr txBox="1"/>
              <p:nvPr/>
            </p:nvSpPr>
            <p:spPr>
              <a:xfrm>
                <a:off x="1134016" y="1939937"/>
                <a:ext cx="7900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1600</a:t>
                </a:r>
              </a:p>
            </p:txBody>
          </p:sp>
          <p:sp>
            <p:nvSpPr>
              <p:cNvPr id="367" name="TextBox 366"/>
              <p:cNvSpPr txBox="1"/>
              <p:nvPr/>
            </p:nvSpPr>
            <p:spPr>
              <a:xfrm>
                <a:off x="1135801" y="1550590"/>
                <a:ext cx="6782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1800</a:t>
                </a:r>
              </a:p>
            </p:txBody>
          </p:sp>
          <p:sp>
            <p:nvSpPr>
              <p:cNvPr id="368" name="TextBox 367"/>
              <p:cNvSpPr txBox="1"/>
              <p:nvPr/>
            </p:nvSpPr>
            <p:spPr>
              <a:xfrm>
                <a:off x="1145326" y="1159195"/>
                <a:ext cx="6782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2000</a:t>
                </a:r>
              </a:p>
            </p:txBody>
          </p:sp>
          <p:sp>
            <p:nvSpPr>
              <p:cNvPr id="369" name="TextBox 368"/>
              <p:cNvSpPr txBox="1"/>
              <p:nvPr/>
            </p:nvSpPr>
            <p:spPr>
              <a:xfrm rot="16200000">
                <a:off x="-214334" y="3242642"/>
                <a:ext cx="1967320" cy="446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fa-IR" sz="2200" b="1" dirty="0" smtClean="0">
                    <a:latin typeface="IRANSans Medium" panose="02040503050201020203" pitchFamily="18" charset="-78"/>
                    <a:cs typeface="IRANSans Medium" panose="02040503050201020203" pitchFamily="18" charset="-78"/>
                  </a:rPr>
                  <a:t>میزان روشنایی</a:t>
                </a:r>
              </a:p>
            </p:txBody>
          </p:sp>
          <p:sp>
            <p:nvSpPr>
              <p:cNvPr id="370" name="TextBox 369"/>
              <p:cNvSpPr txBox="1"/>
              <p:nvPr/>
            </p:nvSpPr>
            <p:spPr>
              <a:xfrm>
                <a:off x="2162239" y="1113732"/>
                <a:ext cx="5265523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fa-IR" sz="2100" b="1" dirty="0" smtClean="0">
                    <a:latin typeface="IRANSans Medium" panose="02040503050201020203" pitchFamily="18" charset="-78"/>
                    <a:cs typeface="IRANSans Medium" panose="02040503050201020203" pitchFamily="18" charset="-78"/>
                  </a:rPr>
                  <a:t>یک سال پس از آن‌که برنده چالش مشخص شد.</a:t>
                </a:r>
                <a:endParaRPr lang="en-US" sz="2100" b="1" dirty="0">
                  <a:latin typeface="IRANSans Medium" panose="02040503050201020203" pitchFamily="18" charset="-78"/>
                  <a:cs typeface="IRANSans Medium" panose="02040503050201020203" pitchFamily="18" charset="-78"/>
                </a:endParaRPr>
              </a:p>
            </p:txBody>
          </p:sp>
          <p:sp>
            <p:nvSpPr>
              <p:cNvPr id="371" name="TextBox 370"/>
              <p:cNvSpPr txBox="1"/>
              <p:nvPr/>
            </p:nvSpPr>
            <p:spPr>
              <a:xfrm>
                <a:off x="3648603" y="5918325"/>
                <a:ext cx="2153597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fa-IR" sz="2100" b="1" dirty="0" smtClean="0">
                    <a:latin typeface="IRANSans Medium" panose="02040503050201020203" pitchFamily="18" charset="-78"/>
                    <a:cs typeface="IRANSans Medium" panose="02040503050201020203" pitchFamily="18" charset="-78"/>
                  </a:rPr>
                  <a:t>راندمان ( بازدهی )</a:t>
                </a:r>
              </a:p>
            </p:txBody>
          </p:sp>
          <p:cxnSp>
            <p:nvCxnSpPr>
              <p:cNvPr id="372" name="Straight Connector 371"/>
              <p:cNvCxnSpPr/>
              <p:nvPr/>
            </p:nvCxnSpPr>
            <p:spPr>
              <a:xfrm>
                <a:off x="1843361" y="4447305"/>
                <a:ext cx="5646747" cy="0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3" name="Straight Connector 372"/>
              <p:cNvCxnSpPr/>
              <p:nvPr/>
            </p:nvCxnSpPr>
            <p:spPr>
              <a:xfrm>
                <a:off x="1808891" y="3723405"/>
                <a:ext cx="5646747" cy="0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4" name="Straight Connector 373"/>
              <p:cNvCxnSpPr/>
              <p:nvPr/>
            </p:nvCxnSpPr>
            <p:spPr>
              <a:xfrm>
                <a:off x="1833836" y="3089912"/>
                <a:ext cx="5646747" cy="0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5" name="Straight Connector 374"/>
              <p:cNvCxnSpPr/>
              <p:nvPr/>
            </p:nvCxnSpPr>
            <p:spPr>
              <a:xfrm>
                <a:off x="1843361" y="2111593"/>
                <a:ext cx="5646747" cy="0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6" name="TextBox 375"/>
              <p:cNvSpPr txBox="1"/>
              <p:nvPr/>
            </p:nvSpPr>
            <p:spPr>
              <a:xfrm>
                <a:off x="7491841" y="4231152"/>
                <a:ext cx="846936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FF0000"/>
                    </a:solidFill>
                  </a:rPr>
                  <a:t>40 W</a:t>
                </a:r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77" name="TextBox 376"/>
              <p:cNvSpPr txBox="1"/>
              <p:nvPr/>
            </p:nvSpPr>
            <p:spPr>
              <a:xfrm>
                <a:off x="7491841" y="3517386"/>
                <a:ext cx="8469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FF0000"/>
                    </a:solidFill>
                  </a:rPr>
                  <a:t>60 W</a:t>
                </a:r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78" name="TextBox 377"/>
              <p:cNvSpPr txBox="1"/>
              <p:nvPr/>
            </p:nvSpPr>
            <p:spPr>
              <a:xfrm>
                <a:off x="7480583" y="2872144"/>
                <a:ext cx="8469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FF0000"/>
                    </a:solidFill>
                  </a:rPr>
                  <a:t>80 W</a:t>
                </a:r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79" name="TextBox 378"/>
              <p:cNvSpPr txBox="1"/>
              <p:nvPr/>
            </p:nvSpPr>
            <p:spPr>
              <a:xfrm>
                <a:off x="7482315" y="1893607"/>
                <a:ext cx="93381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FF0000"/>
                    </a:solidFill>
                  </a:rPr>
                  <a:t>100 W</a:t>
                </a:r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380" name="Straight Arrow Connector 379"/>
              <p:cNvCxnSpPr/>
              <p:nvPr/>
            </p:nvCxnSpPr>
            <p:spPr>
              <a:xfrm flipH="1" flipV="1">
                <a:off x="1812667" y="943738"/>
                <a:ext cx="29159" cy="4367286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1" name="Straight Arrow Connector 380"/>
              <p:cNvCxnSpPr/>
              <p:nvPr/>
            </p:nvCxnSpPr>
            <p:spPr>
              <a:xfrm flipV="1">
                <a:off x="1829530" y="5318976"/>
                <a:ext cx="5930943" cy="782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2" name="Straight Connector 381"/>
              <p:cNvCxnSpPr/>
              <p:nvPr/>
            </p:nvCxnSpPr>
            <p:spPr>
              <a:xfrm>
                <a:off x="2748116" y="5319390"/>
                <a:ext cx="0" cy="6456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3" name="Straight Connector 382"/>
              <p:cNvCxnSpPr/>
              <p:nvPr/>
            </p:nvCxnSpPr>
            <p:spPr>
              <a:xfrm>
                <a:off x="1845870" y="5311438"/>
                <a:ext cx="0" cy="6456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4" name="Straight Connector 383"/>
              <p:cNvCxnSpPr/>
              <p:nvPr/>
            </p:nvCxnSpPr>
            <p:spPr>
              <a:xfrm>
                <a:off x="3662516" y="5318976"/>
                <a:ext cx="0" cy="6456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5" name="Straight Connector 384"/>
              <p:cNvCxnSpPr/>
              <p:nvPr/>
            </p:nvCxnSpPr>
            <p:spPr>
              <a:xfrm>
                <a:off x="4574458" y="5322181"/>
                <a:ext cx="0" cy="6456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86" name="Picture 385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22890" y="1514562"/>
                <a:ext cx="4682087" cy="3900703"/>
              </a:xfrm>
              <a:prstGeom prst="rect">
                <a:avLst/>
              </a:prstGeom>
            </p:spPr>
          </p:pic>
          <p:cxnSp>
            <p:nvCxnSpPr>
              <p:cNvPr id="387" name="Straight Connector 386"/>
              <p:cNvCxnSpPr/>
              <p:nvPr/>
            </p:nvCxnSpPr>
            <p:spPr>
              <a:xfrm>
                <a:off x="5488858" y="5320305"/>
                <a:ext cx="0" cy="6456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8" name="Straight Connector 387"/>
              <p:cNvCxnSpPr/>
              <p:nvPr/>
            </p:nvCxnSpPr>
            <p:spPr>
              <a:xfrm>
                <a:off x="6406902" y="5321463"/>
                <a:ext cx="0" cy="6456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9" name="Straight Connector 388"/>
              <p:cNvCxnSpPr/>
              <p:nvPr/>
            </p:nvCxnSpPr>
            <p:spPr>
              <a:xfrm>
                <a:off x="7309023" y="5314752"/>
                <a:ext cx="0" cy="6456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0" name="TextBox 389"/>
              <p:cNvSpPr txBox="1"/>
              <p:nvPr/>
            </p:nvSpPr>
            <p:spPr>
              <a:xfrm>
                <a:off x="1690267" y="5428913"/>
                <a:ext cx="3412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0</a:t>
                </a:r>
                <a:endParaRPr lang="en-US" dirty="0" smtClean="0"/>
              </a:p>
            </p:txBody>
          </p:sp>
          <p:sp>
            <p:nvSpPr>
              <p:cNvPr id="391" name="TextBox 390"/>
              <p:cNvSpPr txBox="1"/>
              <p:nvPr/>
            </p:nvSpPr>
            <p:spPr>
              <a:xfrm>
                <a:off x="2527157" y="5453381"/>
                <a:ext cx="4419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20</a:t>
                </a:r>
              </a:p>
            </p:txBody>
          </p:sp>
          <p:sp>
            <p:nvSpPr>
              <p:cNvPr id="392" name="TextBox 391"/>
              <p:cNvSpPr txBox="1"/>
              <p:nvPr/>
            </p:nvSpPr>
            <p:spPr>
              <a:xfrm>
                <a:off x="3441557" y="5451807"/>
                <a:ext cx="4419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40</a:t>
                </a:r>
              </a:p>
            </p:txBody>
          </p:sp>
          <p:sp>
            <p:nvSpPr>
              <p:cNvPr id="393" name="TextBox 392"/>
              <p:cNvSpPr txBox="1"/>
              <p:nvPr/>
            </p:nvSpPr>
            <p:spPr>
              <a:xfrm>
                <a:off x="4355957" y="5451807"/>
                <a:ext cx="4419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60</a:t>
                </a:r>
              </a:p>
            </p:txBody>
          </p:sp>
          <p:sp>
            <p:nvSpPr>
              <p:cNvPr id="394" name="TextBox 393"/>
              <p:cNvSpPr txBox="1"/>
              <p:nvPr/>
            </p:nvSpPr>
            <p:spPr>
              <a:xfrm>
                <a:off x="5270357" y="5442451"/>
                <a:ext cx="4419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80</a:t>
                </a:r>
              </a:p>
            </p:txBody>
          </p:sp>
          <p:sp>
            <p:nvSpPr>
              <p:cNvPr id="395" name="TextBox 394"/>
              <p:cNvSpPr txBox="1"/>
              <p:nvPr/>
            </p:nvSpPr>
            <p:spPr>
              <a:xfrm>
                <a:off x="6125546" y="5442451"/>
                <a:ext cx="5627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100</a:t>
                </a:r>
              </a:p>
            </p:txBody>
          </p:sp>
          <p:sp>
            <p:nvSpPr>
              <p:cNvPr id="396" name="TextBox 395"/>
              <p:cNvSpPr txBox="1"/>
              <p:nvPr/>
            </p:nvSpPr>
            <p:spPr>
              <a:xfrm>
                <a:off x="7027667" y="5449753"/>
                <a:ext cx="5627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120</a:t>
                </a:r>
              </a:p>
            </p:txBody>
          </p:sp>
        </p:grpSp>
        <p:cxnSp>
          <p:nvCxnSpPr>
            <p:cNvPr id="356" name="Straight Arrow Connector 355"/>
            <p:cNvCxnSpPr/>
            <p:nvPr/>
          </p:nvCxnSpPr>
          <p:spPr>
            <a:xfrm flipH="1">
              <a:off x="6073254" y="3113623"/>
              <a:ext cx="642483" cy="707750"/>
            </a:xfrm>
            <a:prstGeom prst="straightConnector1">
              <a:avLst/>
            </a:prstGeom>
            <a:ln w="76200">
              <a:solidFill>
                <a:srgbClr val="8CB53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7" name="TextBox 356"/>
            <p:cNvSpPr txBox="1"/>
            <p:nvPr/>
          </p:nvSpPr>
          <p:spPr>
            <a:xfrm>
              <a:off x="5638426" y="2698125"/>
              <a:ext cx="1791876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2000" b="1" dirty="0" smtClean="0">
                  <a:solidFill>
                    <a:srgbClr val="638A26"/>
                  </a:solidFill>
                  <a:latin typeface="IRANSans Medium" panose="02040503050201020203" pitchFamily="18" charset="-78"/>
                  <a:cs typeface="IRANSans Medium" panose="02040503050201020203" pitchFamily="18" charset="-78"/>
                </a:rPr>
                <a:t>برنده مسابقه</a:t>
              </a:r>
              <a:endParaRPr lang="en-US" sz="2000" b="1" dirty="0">
                <a:solidFill>
                  <a:srgbClr val="638A26"/>
                </a:solidFill>
                <a:latin typeface="IRANSans Medium" panose="02040503050201020203" pitchFamily="18" charset="-78"/>
                <a:cs typeface="IRANSans Medium" panose="02040503050201020203" pitchFamily="18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6064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458075" y="452048"/>
            <a:ext cx="1900238" cy="1090315"/>
            <a:chOff x="7458075" y="452048"/>
            <a:chExt cx="1900238" cy="1090315"/>
          </a:xfrm>
        </p:grpSpPr>
        <p:sp>
          <p:nvSpPr>
            <p:cNvPr id="15" name="Rounded Rectangle 14"/>
            <p:cNvSpPr/>
            <p:nvPr/>
          </p:nvSpPr>
          <p:spPr>
            <a:xfrm>
              <a:off x="7458075" y="510242"/>
              <a:ext cx="1900238" cy="945460"/>
            </a:xfrm>
            <a:prstGeom prst="roundRect">
              <a:avLst/>
            </a:prstGeom>
            <a:solidFill>
              <a:srgbClr val="FFC107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4251" y="452048"/>
              <a:ext cx="1090315" cy="1090315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4921624" y="804871"/>
            <a:ext cx="2405955" cy="454675"/>
            <a:chOff x="4921624" y="804871"/>
            <a:chExt cx="2405955" cy="454675"/>
          </a:xfrm>
        </p:grpSpPr>
        <p:sp>
          <p:nvSpPr>
            <p:cNvPr id="18" name="TextBox 17"/>
            <p:cNvSpPr txBox="1"/>
            <p:nvPr/>
          </p:nvSpPr>
          <p:spPr>
            <a:xfrm>
              <a:off x="4921624" y="813270"/>
              <a:ext cx="2018392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2300" b="1" dirty="0" smtClean="0">
                  <a:latin typeface="IRANSans Medium" panose="02040503050201020203" pitchFamily="18" charset="-78"/>
                  <a:cs typeface="IRANSans Medium" panose="02040503050201020203" pitchFamily="18" charset="-78"/>
                </a:rPr>
                <a:t>تنوع موضوعات</a:t>
              </a:r>
              <a:endParaRPr lang="en-US" sz="2300" b="1" dirty="0">
                <a:latin typeface="IRANSans Medium" panose="02040503050201020203" pitchFamily="18" charset="-78"/>
                <a:cs typeface="IRANSans Medium" panose="02040503050201020203" pitchFamily="18" charset="-78"/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4583" y="804871"/>
              <a:ext cx="432996" cy="432996"/>
            </a:xfrm>
            <a:prstGeom prst="rect">
              <a:avLst/>
            </a:prstGeom>
          </p:spPr>
        </p:pic>
      </p:grpSp>
      <p:grpSp>
        <p:nvGrpSpPr>
          <p:cNvPr id="92" name="Group 91"/>
          <p:cNvGrpSpPr/>
          <p:nvPr/>
        </p:nvGrpSpPr>
        <p:grpSpPr>
          <a:xfrm>
            <a:off x="558051" y="1640898"/>
            <a:ext cx="8027895" cy="4975055"/>
            <a:chOff x="571498" y="1669213"/>
            <a:chExt cx="8027895" cy="4975055"/>
          </a:xfrm>
        </p:grpSpPr>
        <p:sp>
          <p:nvSpPr>
            <p:cNvPr id="93" name="Rounded Rectangle 92"/>
            <p:cNvSpPr/>
            <p:nvPr/>
          </p:nvSpPr>
          <p:spPr>
            <a:xfrm>
              <a:off x="571498" y="1669213"/>
              <a:ext cx="8027895" cy="4975055"/>
            </a:xfrm>
            <a:prstGeom prst="roundRect">
              <a:avLst>
                <a:gd name="adj" fmla="val 6777"/>
              </a:avLst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4" name="Group 93"/>
            <p:cNvGrpSpPr/>
            <p:nvPr/>
          </p:nvGrpSpPr>
          <p:grpSpPr>
            <a:xfrm>
              <a:off x="848801" y="1903457"/>
              <a:ext cx="3139131" cy="4506566"/>
              <a:chOff x="2785178" y="1389506"/>
              <a:chExt cx="3139131" cy="4506566"/>
            </a:xfrm>
          </p:grpSpPr>
          <p:sp>
            <p:nvSpPr>
              <p:cNvPr id="102" name="Rounded Rectangle 101"/>
              <p:cNvSpPr/>
              <p:nvPr/>
            </p:nvSpPr>
            <p:spPr>
              <a:xfrm>
                <a:off x="2785178" y="1389506"/>
                <a:ext cx="3074677" cy="4506566"/>
              </a:xfrm>
              <a:prstGeom prst="roundRect">
                <a:avLst>
                  <a:gd name="adj" fmla="val 8441"/>
                </a:avLst>
              </a:prstGeom>
              <a:solidFill>
                <a:schemeClr val="bg1"/>
              </a:solidFill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ounded Rectangle 102"/>
              <p:cNvSpPr/>
              <p:nvPr/>
            </p:nvSpPr>
            <p:spPr>
              <a:xfrm>
                <a:off x="2919367" y="3093861"/>
                <a:ext cx="2765539" cy="604404"/>
              </a:xfrm>
              <a:prstGeom prst="roundRect">
                <a:avLst/>
              </a:prstGeom>
              <a:solidFill>
                <a:srgbClr val="FF9B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3243590" y="3180619"/>
                <a:ext cx="264849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a-IR" sz="2100" dirty="0" smtClean="0"/>
                  <a:t>$</a:t>
                </a:r>
                <a:r>
                  <a:rPr lang="en-US" sz="2100" dirty="0"/>
                  <a:t> </a:t>
                </a:r>
                <a:r>
                  <a:rPr lang="en-US" sz="2100" dirty="0" smtClean="0"/>
                  <a:t>15,000 in prizes</a:t>
                </a:r>
                <a:endParaRPr lang="en-US" sz="2100" dirty="0"/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2945867" y="3751788"/>
                <a:ext cx="297844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Novel, Innovative Tools to Increase Public Awareness and Knowledge of Sickle Cell Disease </a:t>
                </a:r>
                <a:endParaRPr lang="en-US" sz="1657" dirty="0"/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2945867" y="4726444"/>
                <a:ext cx="1389501" cy="353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700" dirty="0" smtClean="0">
                    <a:solidFill>
                      <a:schemeClr val="bg1">
                        <a:lumMod val="50000"/>
                      </a:schemeClr>
                    </a:solidFill>
                  </a:rPr>
                  <a:t>Closed on</a:t>
                </a:r>
                <a:endParaRPr lang="en-US" sz="17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>
                <a:off x="4435088" y="4726443"/>
                <a:ext cx="132424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Mar </a:t>
                </a:r>
                <a:r>
                  <a:rPr lang="en-US" sz="1600" dirty="0"/>
                  <a:t>07, 2016</a:t>
                </a:r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3632669" y="5081853"/>
                <a:ext cx="1405398" cy="353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700" dirty="0" smtClean="0">
                    <a:solidFill>
                      <a:schemeClr val="bg2">
                        <a:lumMod val="50000"/>
                      </a:schemeClr>
                    </a:solidFill>
                  </a:rPr>
                  <a:t>Posted by</a:t>
                </a:r>
                <a:endParaRPr lang="en-US" sz="1700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9" name="TextBox 108"/>
              <p:cNvSpPr txBox="1"/>
              <p:nvPr/>
            </p:nvSpPr>
            <p:spPr>
              <a:xfrm>
                <a:off x="2972761" y="5432387"/>
                <a:ext cx="2813467" cy="353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700" b="1" dirty="0" smtClean="0">
                    <a:solidFill>
                      <a:srgbClr val="0070C0"/>
                    </a:solidFill>
                  </a:rPr>
                  <a:t>National institutes of health</a:t>
                </a:r>
                <a:endParaRPr lang="en-US" sz="1700" b="1" dirty="0">
                  <a:solidFill>
                    <a:srgbClr val="0070C0"/>
                  </a:solidFill>
                </a:endParaRPr>
              </a:p>
            </p:txBody>
          </p:sp>
          <p:pic>
            <p:nvPicPr>
              <p:cNvPr id="110" name="Picture 10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24817" y="1486893"/>
                <a:ext cx="1954637" cy="1468802"/>
              </a:xfrm>
              <a:prstGeom prst="rect">
                <a:avLst/>
              </a:prstGeom>
            </p:spPr>
          </p:pic>
        </p:grpSp>
        <p:sp>
          <p:nvSpPr>
            <p:cNvPr id="95" name="TextBox 94"/>
            <p:cNvSpPr txBox="1"/>
            <p:nvPr/>
          </p:nvSpPr>
          <p:spPr>
            <a:xfrm>
              <a:off x="4630211" y="3504985"/>
              <a:ext cx="3309682" cy="14080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sz="1950" dirty="0" smtClean="0">
                  <a:latin typeface="IRANSans Light" panose="02040503050201020203" pitchFamily="18" charset="-78"/>
                  <a:cs typeface="IRANSans Light" panose="02040503050201020203" pitchFamily="18" charset="-78"/>
                </a:rPr>
                <a:t>نوشتن رمان، ابزاری خلاقانه برای افزایش آگاهی عمومی در رابطه با بیماری سلول‌های خونی</a:t>
              </a:r>
              <a:endParaRPr lang="en-US" sz="1950" dirty="0">
                <a:latin typeface="IRANSans Light" panose="02040503050201020203" pitchFamily="18" charset="-78"/>
                <a:cs typeface="IRANSans Light" panose="02040503050201020203" pitchFamily="18" charset="-78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5581023" y="2098893"/>
              <a:ext cx="2064561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2600" b="1" dirty="0" smtClean="0">
                  <a:latin typeface="IRANSans Medium" panose="02040503050201020203" pitchFamily="18" charset="-78"/>
                  <a:cs typeface="IRANSans Medium" panose="02040503050201020203" pitchFamily="18" charset="-78"/>
                </a:rPr>
                <a:t>حوزه سلامت</a:t>
              </a:r>
              <a:endParaRPr lang="en-US" sz="2600" b="1" dirty="0">
                <a:latin typeface="IRANSans Medium" panose="02040503050201020203" pitchFamily="18" charset="-78"/>
                <a:cs typeface="IRANSans Medium" panose="02040503050201020203" pitchFamily="18" charset="-78"/>
              </a:endParaRPr>
            </a:p>
          </p:txBody>
        </p:sp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0370" y="2060461"/>
              <a:ext cx="442485" cy="442485"/>
            </a:xfrm>
            <a:prstGeom prst="rect">
              <a:avLst/>
            </a:prstGeom>
          </p:spPr>
        </p:pic>
        <p:sp>
          <p:nvSpPr>
            <p:cNvPr id="98" name="TextBox 97"/>
            <p:cNvSpPr txBox="1"/>
            <p:nvPr/>
          </p:nvSpPr>
          <p:spPr>
            <a:xfrm>
              <a:off x="5302494" y="5468481"/>
              <a:ext cx="2594723" cy="5049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sz="1950" dirty="0" smtClean="0">
                  <a:latin typeface="IRANSans Light" panose="02040503050201020203" pitchFamily="18" charset="-78"/>
                  <a:cs typeface="IRANSans Light" panose="02040503050201020203" pitchFamily="18" charset="-78"/>
                </a:rPr>
                <a:t>سازمان ملی بهداشت</a:t>
              </a:r>
              <a:endParaRPr lang="en-US" sz="1950" dirty="0">
                <a:latin typeface="IRANSans Light" panose="02040503050201020203" pitchFamily="18" charset="-78"/>
                <a:cs typeface="IRANSans Light" panose="02040503050201020203" pitchFamily="18" charset="-78"/>
              </a:endParaRPr>
            </a:p>
          </p:txBody>
        </p:sp>
        <p:sp>
          <p:nvSpPr>
            <p:cNvPr id="99" name="Rounded Rectangle 98"/>
            <p:cNvSpPr/>
            <p:nvPr/>
          </p:nvSpPr>
          <p:spPr>
            <a:xfrm>
              <a:off x="8055719" y="2881313"/>
              <a:ext cx="73152" cy="2057400"/>
            </a:xfrm>
            <a:prstGeom prst="roundRect">
              <a:avLst/>
            </a:prstGeom>
            <a:solidFill>
              <a:srgbClr val="FF9B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8075" y="2881313"/>
              <a:ext cx="462073" cy="462073"/>
            </a:xfrm>
            <a:prstGeom prst="rect">
              <a:avLst/>
            </a:prstGeom>
          </p:spPr>
        </p:pic>
        <p:sp>
          <p:nvSpPr>
            <p:cNvPr id="101" name="Rounded Rectangle 100"/>
            <p:cNvSpPr/>
            <p:nvPr/>
          </p:nvSpPr>
          <p:spPr>
            <a:xfrm>
              <a:off x="8055719" y="5276739"/>
              <a:ext cx="73152" cy="822960"/>
            </a:xfrm>
            <a:prstGeom prst="roundRect">
              <a:avLst/>
            </a:prstGeom>
            <a:solidFill>
              <a:srgbClr val="FF9B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584945" y="1628869"/>
            <a:ext cx="8027895" cy="4975055"/>
            <a:chOff x="571498" y="1669213"/>
            <a:chExt cx="8027895" cy="4975055"/>
          </a:xfrm>
        </p:grpSpPr>
        <p:sp>
          <p:nvSpPr>
            <p:cNvPr id="112" name="Rounded Rectangle 111"/>
            <p:cNvSpPr/>
            <p:nvPr/>
          </p:nvSpPr>
          <p:spPr>
            <a:xfrm>
              <a:off x="571498" y="1669213"/>
              <a:ext cx="8027895" cy="4975055"/>
            </a:xfrm>
            <a:prstGeom prst="roundRect">
              <a:avLst>
                <a:gd name="adj" fmla="val 6777"/>
              </a:avLst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4450976" y="3478091"/>
              <a:ext cx="3488917" cy="14427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sz="1950" dirty="0" smtClean="0">
                  <a:latin typeface="IRANSans Light" panose="02040503050201020203" pitchFamily="18" charset="-78"/>
                  <a:cs typeface="IRANSans Light" panose="02040503050201020203" pitchFamily="18" charset="-78"/>
                </a:rPr>
                <a:t>به ما نشان دهید که چگونه انبوهی از داده‌های کیفیت هوا را مدیریت کنیم؟ </a:t>
              </a:r>
              <a:endParaRPr lang="en-US" sz="1950" dirty="0">
                <a:latin typeface="IRANSans Light" panose="02040503050201020203" pitchFamily="18" charset="-78"/>
                <a:cs typeface="IRANSans Light" panose="02040503050201020203" pitchFamily="18" charset="-78"/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4908176" y="2098893"/>
              <a:ext cx="273740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2600" b="1" dirty="0" smtClean="0">
                  <a:latin typeface="IRANSans Medium" panose="02040503050201020203" pitchFamily="18" charset="-78"/>
                  <a:cs typeface="IRANSans Medium" panose="02040503050201020203" pitchFamily="18" charset="-78"/>
                </a:rPr>
                <a:t>حوزه محیط‌زیست</a:t>
              </a:r>
              <a:endParaRPr lang="en-US" sz="2600" b="1" dirty="0">
                <a:latin typeface="IRANSans Medium" panose="02040503050201020203" pitchFamily="18" charset="-78"/>
                <a:cs typeface="IRANSans Medium" panose="02040503050201020203" pitchFamily="18" charset="-78"/>
              </a:endParaRPr>
            </a:p>
          </p:txBody>
        </p:sp>
        <p:pic>
          <p:nvPicPr>
            <p:cNvPr id="115" name="Picture 1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0370" y="2060461"/>
              <a:ext cx="442485" cy="442485"/>
            </a:xfrm>
            <a:prstGeom prst="rect">
              <a:avLst/>
            </a:prstGeom>
          </p:spPr>
        </p:pic>
        <p:sp>
          <p:nvSpPr>
            <p:cNvPr id="116" name="TextBox 115"/>
            <p:cNvSpPr txBox="1"/>
            <p:nvPr/>
          </p:nvSpPr>
          <p:spPr>
            <a:xfrm>
              <a:off x="4758296" y="5468481"/>
              <a:ext cx="3138922" cy="542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sz="1950" dirty="0" smtClean="0">
                  <a:latin typeface="IRANSans Light" panose="02040503050201020203" pitchFamily="18" charset="-78"/>
                  <a:cs typeface="IRANSans Light" panose="02040503050201020203" pitchFamily="18" charset="-78"/>
                </a:rPr>
                <a:t>آژانس حفاظت از محیط‌زیست</a:t>
              </a:r>
              <a:endParaRPr lang="en-US" sz="1950" dirty="0">
                <a:latin typeface="IRANSans Light" panose="02040503050201020203" pitchFamily="18" charset="-78"/>
                <a:cs typeface="IRANSans Light" panose="02040503050201020203" pitchFamily="18" charset="-78"/>
              </a:endParaRPr>
            </a:p>
          </p:txBody>
        </p:sp>
        <p:sp>
          <p:nvSpPr>
            <p:cNvPr id="117" name="Rounded Rectangle 116"/>
            <p:cNvSpPr/>
            <p:nvPr/>
          </p:nvSpPr>
          <p:spPr>
            <a:xfrm>
              <a:off x="8055719" y="2881313"/>
              <a:ext cx="73152" cy="2057400"/>
            </a:xfrm>
            <a:prstGeom prst="roundRect">
              <a:avLst/>
            </a:prstGeom>
            <a:solidFill>
              <a:srgbClr val="FF9B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8" name="Picture 1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8075" y="2881313"/>
              <a:ext cx="462073" cy="462073"/>
            </a:xfrm>
            <a:prstGeom prst="rect">
              <a:avLst/>
            </a:prstGeom>
          </p:spPr>
        </p:pic>
        <p:sp>
          <p:nvSpPr>
            <p:cNvPr id="119" name="Rounded Rectangle 118"/>
            <p:cNvSpPr/>
            <p:nvPr/>
          </p:nvSpPr>
          <p:spPr>
            <a:xfrm>
              <a:off x="8055719" y="5276739"/>
              <a:ext cx="73152" cy="822960"/>
            </a:xfrm>
            <a:prstGeom prst="roundRect">
              <a:avLst/>
            </a:prstGeom>
            <a:solidFill>
              <a:srgbClr val="FF9B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0" name="Group 119"/>
            <p:cNvGrpSpPr/>
            <p:nvPr/>
          </p:nvGrpSpPr>
          <p:grpSpPr>
            <a:xfrm>
              <a:off x="836127" y="1912926"/>
              <a:ext cx="3330311" cy="4506566"/>
              <a:chOff x="2785178" y="1389506"/>
              <a:chExt cx="3330311" cy="4506566"/>
            </a:xfrm>
          </p:grpSpPr>
          <p:sp>
            <p:nvSpPr>
              <p:cNvPr id="121" name="Rounded Rectangle 120"/>
              <p:cNvSpPr/>
              <p:nvPr/>
            </p:nvSpPr>
            <p:spPr>
              <a:xfrm>
                <a:off x="2785178" y="1389506"/>
                <a:ext cx="3074677" cy="4506566"/>
              </a:xfrm>
              <a:prstGeom prst="roundRect">
                <a:avLst>
                  <a:gd name="adj" fmla="val 8441"/>
                </a:avLst>
              </a:prstGeom>
              <a:solidFill>
                <a:schemeClr val="bg1"/>
              </a:solidFill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ounded Rectangle 121"/>
              <p:cNvSpPr/>
              <p:nvPr/>
            </p:nvSpPr>
            <p:spPr>
              <a:xfrm>
                <a:off x="2919367" y="3093861"/>
                <a:ext cx="2765539" cy="604404"/>
              </a:xfrm>
              <a:prstGeom prst="roundRect">
                <a:avLst/>
              </a:prstGeom>
              <a:solidFill>
                <a:srgbClr val="FF9B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TextBox 122"/>
              <p:cNvSpPr txBox="1"/>
              <p:nvPr/>
            </p:nvSpPr>
            <p:spPr>
              <a:xfrm>
                <a:off x="3243590" y="3180619"/>
                <a:ext cx="264849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a-IR" sz="2100" dirty="0" smtClean="0"/>
                  <a:t>$</a:t>
                </a:r>
                <a:r>
                  <a:rPr lang="en-US" sz="2100" dirty="0"/>
                  <a:t> </a:t>
                </a:r>
                <a:r>
                  <a:rPr lang="en-US" sz="2100" dirty="0" smtClean="0"/>
                  <a:t>100,000 in prizes</a:t>
                </a:r>
                <a:endParaRPr lang="en-US" sz="2100" dirty="0"/>
              </a:p>
            </p:txBody>
          </p:sp>
          <p:sp>
            <p:nvSpPr>
              <p:cNvPr id="124" name="TextBox 123"/>
              <p:cNvSpPr txBox="1"/>
              <p:nvPr/>
            </p:nvSpPr>
            <p:spPr>
              <a:xfrm>
                <a:off x="2945867" y="3792129"/>
                <a:ext cx="297844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Communities, show us how you manage lots of air quality data.</a:t>
                </a:r>
                <a:endParaRPr lang="en-US" sz="1657" dirty="0"/>
              </a:p>
            </p:txBody>
          </p:sp>
          <p:sp>
            <p:nvSpPr>
              <p:cNvPr id="125" name="TextBox 124"/>
              <p:cNvSpPr txBox="1"/>
              <p:nvPr/>
            </p:nvSpPr>
            <p:spPr>
              <a:xfrm>
                <a:off x="4435088" y="4726443"/>
                <a:ext cx="132424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Oct 28, 2017</a:t>
                </a:r>
                <a:endParaRPr lang="en-US" sz="1600" dirty="0"/>
              </a:p>
            </p:txBody>
          </p:sp>
          <p:sp>
            <p:nvSpPr>
              <p:cNvPr id="126" name="TextBox 125"/>
              <p:cNvSpPr txBox="1"/>
              <p:nvPr/>
            </p:nvSpPr>
            <p:spPr>
              <a:xfrm>
                <a:off x="3632669" y="5081853"/>
                <a:ext cx="1405398" cy="353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700" dirty="0" smtClean="0">
                    <a:solidFill>
                      <a:schemeClr val="bg2">
                        <a:lumMod val="50000"/>
                      </a:schemeClr>
                    </a:solidFill>
                  </a:rPr>
                  <a:t>Posted by</a:t>
                </a:r>
                <a:endParaRPr lang="en-US" sz="1700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27" name="TextBox 126"/>
              <p:cNvSpPr txBox="1"/>
              <p:nvPr/>
            </p:nvSpPr>
            <p:spPr>
              <a:xfrm>
                <a:off x="2835368" y="5419171"/>
                <a:ext cx="328012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0070C0"/>
                    </a:solidFill>
                  </a:rPr>
                  <a:t>Environmental Protection Agency</a:t>
                </a:r>
                <a:endParaRPr lang="en-US" sz="1600" b="1" dirty="0">
                  <a:solidFill>
                    <a:srgbClr val="0070C0"/>
                  </a:solidFill>
                </a:endParaRPr>
              </a:p>
            </p:txBody>
          </p:sp>
          <p:pic>
            <p:nvPicPr>
              <p:cNvPr id="128" name="Picture 127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16781" y="1519518"/>
                <a:ext cx="1464601" cy="1464601"/>
              </a:xfrm>
              <a:prstGeom prst="rect">
                <a:avLst/>
              </a:prstGeom>
            </p:spPr>
          </p:pic>
          <p:sp>
            <p:nvSpPr>
              <p:cNvPr id="129" name="TextBox 128"/>
              <p:cNvSpPr txBox="1"/>
              <p:nvPr/>
            </p:nvSpPr>
            <p:spPr>
              <a:xfrm>
                <a:off x="2989993" y="4726206"/>
                <a:ext cx="1389501" cy="353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700" dirty="0" smtClean="0">
                    <a:solidFill>
                      <a:srgbClr val="FF0000"/>
                    </a:solidFill>
                  </a:rPr>
                  <a:t>Open until</a:t>
                </a:r>
                <a:endParaRPr lang="en-US" sz="1700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84" name="Group 83"/>
          <p:cNvGrpSpPr/>
          <p:nvPr/>
        </p:nvGrpSpPr>
        <p:grpSpPr>
          <a:xfrm>
            <a:off x="584945" y="1615423"/>
            <a:ext cx="8027895" cy="4975055"/>
            <a:chOff x="571498" y="1669213"/>
            <a:chExt cx="8027895" cy="4975055"/>
          </a:xfrm>
        </p:grpSpPr>
        <p:sp>
          <p:nvSpPr>
            <p:cNvPr id="85" name="Rounded Rectangle 84"/>
            <p:cNvSpPr/>
            <p:nvPr/>
          </p:nvSpPr>
          <p:spPr>
            <a:xfrm>
              <a:off x="571498" y="1669213"/>
              <a:ext cx="8027895" cy="4975055"/>
            </a:xfrm>
            <a:prstGeom prst="roundRect">
              <a:avLst>
                <a:gd name="adj" fmla="val 6777"/>
              </a:avLst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4459594" y="3653618"/>
              <a:ext cx="3488917" cy="992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sz="1950" dirty="0" smtClean="0">
                  <a:latin typeface="IRANSans Light" panose="02040503050201020203" pitchFamily="18" charset="-78"/>
                  <a:cs typeface="IRANSans Light" panose="02040503050201020203" pitchFamily="18" charset="-78"/>
                </a:rPr>
                <a:t>کنترل‌کننده شخصی خود را برای اینترنت اشیا پیشنهاد دهید.</a:t>
              </a:r>
              <a:endParaRPr lang="en-US" sz="1950" dirty="0">
                <a:latin typeface="IRANSans Light" panose="02040503050201020203" pitchFamily="18" charset="-78"/>
                <a:cs typeface="IRANSans Light" panose="02040503050201020203" pitchFamily="18" charset="-78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4908176" y="2098893"/>
              <a:ext cx="273740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2600" b="1" dirty="0" smtClean="0">
                  <a:latin typeface="IRANSans Medium" panose="02040503050201020203" pitchFamily="18" charset="-78"/>
                  <a:cs typeface="IRANSans Medium" panose="02040503050201020203" pitchFamily="18" charset="-78"/>
                </a:rPr>
                <a:t>حوزه انرژی</a:t>
              </a:r>
              <a:endParaRPr lang="en-US" sz="2600" b="1" dirty="0">
                <a:latin typeface="IRANSans Medium" panose="02040503050201020203" pitchFamily="18" charset="-78"/>
                <a:cs typeface="IRANSans Medium" panose="02040503050201020203" pitchFamily="18" charset="-78"/>
              </a:endParaRPr>
            </a:p>
          </p:txBody>
        </p:sp>
        <p:pic>
          <p:nvPicPr>
            <p:cNvPr id="88" name="Picture 8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0370" y="2060461"/>
              <a:ext cx="442485" cy="442485"/>
            </a:xfrm>
            <a:prstGeom prst="rect">
              <a:avLst/>
            </a:prstGeom>
          </p:spPr>
        </p:pic>
        <p:sp>
          <p:nvSpPr>
            <p:cNvPr id="89" name="TextBox 88"/>
            <p:cNvSpPr txBox="1"/>
            <p:nvPr/>
          </p:nvSpPr>
          <p:spPr>
            <a:xfrm>
              <a:off x="4758296" y="5468481"/>
              <a:ext cx="3138922" cy="542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sz="1950" dirty="0" smtClean="0">
                  <a:latin typeface="IRANSans Light" panose="02040503050201020203" pitchFamily="18" charset="-78"/>
                  <a:cs typeface="IRANSans Light" panose="02040503050201020203" pitchFamily="18" charset="-78"/>
                </a:rPr>
                <a:t>وزارت انرژی</a:t>
              </a:r>
              <a:endParaRPr lang="en-US" sz="1950" dirty="0">
                <a:latin typeface="IRANSans Light" panose="02040503050201020203" pitchFamily="18" charset="-78"/>
                <a:cs typeface="IRANSans Light" panose="02040503050201020203" pitchFamily="18" charset="-78"/>
              </a:endParaRPr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8055719" y="2881313"/>
              <a:ext cx="73152" cy="2057400"/>
            </a:xfrm>
            <a:prstGeom prst="roundRect">
              <a:avLst/>
            </a:prstGeom>
            <a:solidFill>
              <a:srgbClr val="FF9B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8075" y="2881313"/>
              <a:ext cx="462073" cy="462073"/>
            </a:xfrm>
            <a:prstGeom prst="rect">
              <a:avLst/>
            </a:prstGeom>
          </p:spPr>
        </p:pic>
        <p:sp>
          <p:nvSpPr>
            <p:cNvPr id="130" name="Rounded Rectangle 129"/>
            <p:cNvSpPr/>
            <p:nvPr/>
          </p:nvSpPr>
          <p:spPr>
            <a:xfrm>
              <a:off x="8055719" y="5276739"/>
              <a:ext cx="73152" cy="822960"/>
            </a:xfrm>
            <a:prstGeom prst="roundRect">
              <a:avLst/>
            </a:prstGeom>
            <a:solidFill>
              <a:srgbClr val="FF9B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1" name="Group 130"/>
            <p:cNvGrpSpPr/>
            <p:nvPr/>
          </p:nvGrpSpPr>
          <p:grpSpPr>
            <a:xfrm>
              <a:off x="834191" y="1905818"/>
              <a:ext cx="3244639" cy="4506566"/>
              <a:chOff x="2865861" y="1255036"/>
              <a:chExt cx="3244639" cy="4506566"/>
            </a:xfrm>
          </p:grpSpPr>
          <p:sp>
            <p:nvSpPr>
              <p:cNvPr id="132" name="Rounded Rectangle 131"/>
              <p:cNvSpPr/>
              <p:nvPr/>
            </p:nvSpPr>
            <p:spPr>
              <a:xfrm>
                <a:off x="2865861" y="1255036"/>
                <a:ext cx="3074677" cy="4506566"/>
              </a:xfrm>
              <a:prstGeom prst="roundRect">
                <a:avLst>
                  <a:gd name="adj" fmla="val 8441"/>
                </a:avLst>
              </a:prstGeom>
              <a:solidFill>
                <a:schemeClr val="bg1"/>
              </a:solidFill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ounded Rectangle 132"/>
              <p:cNvSpPr/>
              <p:nvPr/>
            </p:nvSpPr>
            <p:spPr>
              <a:xfrm>
                <a:off x="3000050" y="2959391"/>
                <a:ext cx="2765539" cy="604404"/>
              </a:xfrm>
              <a:prstGeom prst="roundRect">
                <a:avLst/>
              </a:prstGeom>
              <a:solidFill>
                <a:srgbClr val="FF9B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TextBox 133"/>
              <p:cNvSpPr txBox="1"/>
              <p:nvPr/>
            </p:nvSpPr>
            <p:spPr>
              <a:xfrm>
                <a:off x="3379521" y="3046149"/>
                <a:ext cx="264849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a-IR" sz="2100" dirty="0" smtClean="0"/>
                  <a:t>$</a:t>
                </a:r>
                <a:r>
                  <a:rPr lang="en-US" sz="2100" dirty="0"/>
                  <a:t> </a:t>
                </a:r>
                <a:r>
                  <a:rPr lang="en-US" sz="2100" dirty="0" smtClean="0"/>
                  <a:t>5,000 in prizes</a:t>
                </a:r>
                <a:endParaRPr lang="en-US" sz="2100" dirty="0"/>
              </a:p>
            </p:txBody>
          </p:sp>
          <p:sp>
            <p:nvSpPr>
              <p:cNvPr id="135" name="TextBox 134"/>
              <p:cNvSpPr txBox="1"/>
              <p:nvPr/>
            </p:nvSpPr>
            <p:spPr>
              <a:xfrm>
                <a:off x="2986209" y="3644212"/>
                <a:ext cx="297844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Bring your own controller for the Internet of Things</a:t>
                </a:r>
                <a:endParaRPr lang="en-US" sz="1657" dirty="0"/>
              </a:p>
            </p:txBody>
          </p:sp>
          <p:sp>
            <p:nvSpPr>
              <p:cNvPr id="136" name="TextBox 135"/>
              <p:cNvSpPr txBox="1"/>
              <p:nvPr/>
            </p:nvSpPr>
            <p:spPr>
              <a:xfrm>
                <a:off x="4515771" y="4591973"/>
                <a:ext cx="132424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Sep 11, </a:t>
                </a:r>
                <a:r>
                  <a:rPr lang="en-US" sz="1600" dirty="0"/>
                  <a:t>2016</a:t>
                </a:r>
              </a:p>
            </p:txBody>
          </p:sp>
          <p:sp>
            <p:nvSpPr>
              <p:cNvPr id="137" name="TextBox 136"/>
              <p:cNvSpPr txBox="1"/>
              <p:nvPr/>
            </p:nvSpPr>
            <p:spPr>
              <a:xfrm>
                <a:off x="3713352" y="4947383"/>
                <a:ext cx="1405398" cy="353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700" dirty="0" smtClean="0">
                    <a:solidFill>
                      <a:schemeClr val="bg2">
                        <a:lumMod val="50000"/>
                      </a:schemeClr>
                    </a:solidFill>
                  </a:rPr>
                  <a:t>Posted by</a:t>
                </a:r>
                <a:endParaRPr lang="en-US" sz="1700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38" name="TextBox 137"/>
              <p:cNvSpPr txBox="1"/>
              <p:nvPr/>
            </p:nvSpPr>
            <p:spPr>
              <a:xfrm>
                <a:off x="3297033" y="5310132"/>
                <a:ext cx="2813467" cy="353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700" b="1" dirty="0" smtClean="0">
                    <a:solidFill>
                      <a:srgbClr val="0070C0"/>
                    </a:solidFill>
                  </a:rPr>
                  <a:t>Department of Energy</a:t>
                </a:r>
                <a:endParaRPr lang="en-US" sz="1700" b="1" dirty="0">
                  <a:solidFill>
                    <a:srgbClr val="0070C0"/>
                  </a:solidFill>
                </a:endParaRPr>
              </a:p>
            </p:txBody>
          </p:sp>
          <p:pic>
            <p:nvPicPr>
              <p:cNvPr id="139" name="Picture 138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12824" y="1471754"/>
                <a:ext cx="2606453" cy="1329879"/>
              </a:xfrm>
              <a:prstGeom prst="rect">
                <a:avLst/>
              </a:prstGeom>
            </p:spPr>
          </p:pic>
          <p:sp>
            <p:nvSpPr>
              <p:cNvPr id="140" name="TextBox 139"/>
              <p:cNvSpPr txBox="1"/>
              <p:nvPr/>
            </p:nvSpPr>
            <p:spPr>
              <a:xfrm>
                <a:off x="2999232" y="4595145"/>
                <a:ext cx="1389501" cy="353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700" dirty="0" smtClean="0">
                    <a:solidFill>
                      <a:srgbClr val="FF0000"/>
                    </a:solidFill>
                  </a:rPr>
                  <a:t>Open until</a:t>
                </a:r>
                <a:endParaRPr lang="en-US" sz="1700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141" name="Group 140"/>
          <p:cNvGrpSpPr/>
          <p:nvPr/>
        </p:nvGrpSpPr>
        <p:grpSpPr>
          <a:xfrm>
            <a:off x="571498" y="1607221"/>
            <a:ext cx="8027895" cy="4975055"/>
            <a:chOff x="571498" y="1669213"/>
            <a:chExt cx="8027895" cy="4975055"/>
          </a:xfrm>
        </p:grpSpPr>
        <p:sp>
          <p:nvSpPr>
            <p:cNvPr id="142" name="Rounded Rectangle 141"/>
            <p:cNvSpPr/>
            <p:nvPr/>
          </p:nvSpPr>
          <p:spPr>
            <a:xfrm>
              <a:off x="571498" y="1669213"/>
              <a:ext cx="8027895" cy="4975055"/>
            </a:xfrm>
            <a:prstGeom prst="roundRect">
              <a:avLst>
                <a:gd name="adj" fmla="val 6777"/>
              </a:avLst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4255407" y="3520425"/>
              <a:ext cx="3693104" cy="14427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1">
                <a:lnSpc>
                  <a:spcPct val="150000"/>
                </a:lnSpc>
              </a:pPr>
              <a:r>
                <a:rPr lang="fa-IR" sz="1950" dirty="0" smtClean="0">
                  <a:latin typeface="IRANSans Light" panose="02040503050201020203" pitchFamily="18" charset="-78"/>
                  <a:cs typeface="IRANSans Light" panose="02040503050201020203" pitchFamily="18" charset="-78"/>
                </a:rPr>
                <a:t>نرم‌افزاری را برای دانش‌آموزان طراحی کنید تا در مورد روند آموزشی و رشته‌تحصیلی آنها را راهنمایی کند.</a:t>
              </a:r>
              <a:endParaRPr lang="en-US" sz="1950" dirty="0">
                <a:latin typeface="IRANSans Light" panose="02040503050201020203" pitchFamily="18" charset="-78"/>
                <a:cs typeface="IRANSans Light" panose="02040503050201020203" pitchFamily="18" charset="-78"/>
              </a:endParaRP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4908176" y="2098893"/>
              <a:ext cx="273740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2600" b="1" dirty="0" smtClean="0">
                  <a:latin typeface="IRANSans Medium" panose="02040503050201020203" pitchFamily="18" charset="-78"/>
                  <a:cs typeface="IRANSans Medium" panose="02040503050201020203" pitchFamily="18" charset="-78"/>
                </a:rPr>
                <a:t>حوزه آموزش</a:t>
              </a:r>
              <a:endParaRPr lang="en-US" sz="2600" b="1" dirty="0">
                <a:latin typeface="IRANSans Medium" panose="02040503050201020203" pitchFamily="18" charset="-78"/>
                <a:cs typeface="IRANSans Medium" panose="02040503050201020203" pitchFamily="18" charset="-78"/>
              </a:endParaRPr>
            </a:p>
          </p:txBody>
        </p:sp>
        <p:pic>
          <p:nvPicPr>
            <p:cNvPr id="145" name="Picture 14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0370" y="2060461"/>
              <a:ext cx="442485" cy="442485"/>
            </a:xfrm>
            <a:prstGeom prst="rect">
              <a:avLst/>
            </a:prstGeom>
          </p:spPr>
        </p:pic>
        <p:sp>
          <p:nvSpPr>
            <p:cNvPr id="146" name="TextBox 145"/>
            <p:cNvSpPr txBox="1"/>
            <p:nvPr/>
          </p:nvSpPr>
          <p:spPr>
            <a:xfrm>
              <a:off x="4758296" y="5468481"/>
              <a:ext cx="3138922" cy="5049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sz="1950" dirty="0" smtClean="0">
                  <a:latin typeface="IRANSans Light" panose="02040503050201020203" pitchFamily="18" charset="-78"/>
                  <a:cs typeface="IRANSans Light" panose="02040503050201020203" pitchFamily="18" charset="-78"/>
                </a:rPr>
                <a:t>وزارت آموزش و پرورش</a:t>
              </a:r>
              <a:endParaRPr lang="en-US" sz="1950" dirty="0">
                <a:latin typeface="IRANSans Light" panose="02040503050201020203" pitchFamily="18" charset="-78"/>
                <a:cs typeface="IRANSans Light" panose="02040503050201020203" pitchFamily="18" charset="-78"/>
              </a:endParaRPr>
            </a:p>
          </p:txBody>
        </p:sp>
        <p:sp>
          <p:nvSpPr>
            <p:cNvPr id="147" name="Rounded Rectangle 146"/>
            <p:cNvSpPr/>
            <p:nvPr/>
          </p:nvSpPr>
          <p:spPr>
            <a:xfrm>
              <a:off x="8055719" y="2881313"/>
              <a:ext cx="73152" cy="2057400"/>
            </a:xfrm>
            <a:prstGeom prst="roundRect">
              <a:avLst/>
            </a:prstGeom>
            <a:solidFill>
              <a:srgbClr val="FF9B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8" name="Picture 14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8075" y="2881313"/>
              <a:ext cx="462073" cy="462073"/>
            </a:xfrm>
            <a:prstGeom prst="rect">
              <a:avLst/>
            </a:prstGeom>
          </p:spPr>
        </p:pic>
        <p:sp>
          <p:nvSpPr>
            <p:cNvPr id="187" name="Rounded Rectangle 186"/>
            <p:cNvSpPr/>
            <p:nvPr/>
          </p:nvSpPr>
          <p:spPr>
            <a:xfrm>
              <a:off x="8055719" y="5276739"/>
              <a:ext cx="73152" cy="822960"/>
            </a:xfrm>
            <a:prstGeom prst="roundRect">
              <a:avLst/>
            </a:prstGeom>
            <a:solidFill>
              <a:srgbClr val="FF9B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8" name="Group 187"/>
            <p:cNvGrpSpPr/>
            <p:nvPr/>
          </p:nvGrpSpPr>
          <p:grpSpPr>
            <a:xfrm>
              <a:off x="830318" y="1914184"/>
              <a:ext cx="3125684" cy="4506566"/>
              <a:chOff x="2865861" y="1255036"/>
              <a:chExt cx="3125684" cy="4506566"/>
            </a:xfrm>
          </p:grpSpPr>
          <p:sp>
            <p:nvSpPr>
              <p:cNvPr id="189" name="Rounded Rectangle 188"/>
              <p:cNvSpPr/>
              <p:nvPr/>
            </p:nvSpPr>
            <p:spPr>
              <a:xfrm>
                <a:off x="2865861" y="1255036"/>
                <a:ext cx="3074677" cy="4506566"/>
              </a:xfrm>
              <a:prstGeom prst="roundRect">
                <a:avLst>
                  <a:gd name="adj" fmla="val 8441"/>
                </a:avLst>
              </a:prstGeom>
              <a:solidFill>
                <a:schemeClr val="bg1"/>
              </a:solidFill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Rounded Rectangle 189"/>
              <p:cNvSpPr/>
              <p:nvPr/>
            </p:nvSpPr>
            <p:spPr>
              <a:xfrm>
                <a:off x="3000050" y="2959391"/>
                <a:ext cx="2765539" cy="604404"/>
              </a:xfrm>
              <a:prstGeom prst="roundRect">
                <a:avLst/>
              </a:prstGeom>
              <a:solidFill>
                <a:srgbClr val="FF9B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TextBox 190"/>
              <p:cNvSpPr txBox="1"/>
              <p:nvPr/>
            </p:nvSpPr>
            <p:spPr>
              <a:xfrm>
                <a:off x="3282313" y="3046149"/>
                <a:ext cx="264849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a-IR" sz="2100" dirty="0" smtClean="0"/>
                  <a:t>$</a:t>
                </a:r>
                <a:r>
                  <a:rPr lang="en-US" sz="2100" dirty="0"/>
                  <a:t> </a:t>
                </a:r>
                <a:r>
                  <a:rPr lang="en-US" sz="2100" dirty="0" smtClean="0"/>
                  <a:t>225,000 in prizes</a:t>
                </a:r>
                <a:endParaRPr lang="en-US" sz="2100" dirty="0"/>
              </a:p>
            </p:txBody>
          </p:sp>
          <p:sp>
            <p:nvSpPr>
              <p:cNvPr id="192" name="TextBox 191"/>
              <p:cNvSpPr txBox="1"/>
              <p:nvPr/>
            </p:nvSpPr>
            <p:spPr>
              <a:xfrm>
                <a:off x="3013103" y="3630765"/>
                <a:ext cx="297844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Design apps to help students navigate education and career options </a:t>
                </a:r>
                <a:endParaRPr lang="en-US" sz="1657" dirty="0"/>
              </a:p>
            </p:txBody>
          </p:sp>
          <p:sp>
            <p:nvSpPr>
              <p:cNvPr id="193" name="TextBox 192"/>
              <p:cNvSpPr txBox="1"/>
              <p:nvPr/>
            </p:nvSpPr>
            <p:spPr>
              <a:xfrm>
                <a:off x="4515771" y="4591973"/>
                <a:ext cx="132424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Dec 07, 2015</a:t>
                </a:r>
                <a:endParaRPr lang="en-US" sz="1600" dirty="0"/>
              </a:p>
            </p:txBody>
          </p:sp>
          <p:sp>
            <p:nvSpPr>
              <p:cNvPr id="194" name="TextBox 193"/>
              <p:cNvSpPr txBox="1"/>
              <p:nvPr/>
            </p:nvSpPr>
            <p:spPr>
              <a:xfrm>
                <a:off x="3713352" y="4947383"/>
                <a:ext cx="1405398" cy="353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700" dirty="0" smtClean="0">
                    <a:solidFill>
                      <a:schemeClr val="bg2">
                        <a:lumMod val="50000"/>
                      </a:schemeClr>
                    </a:solidFill>
                  </a:rPr>
                  <a:t>Posted by</a:t>
                </a:r>
                <a:endParaRPr lang="en-US" sz="1700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95" name="TextBox 194"/>
              <p:cNvSpPr txBox="1"/>
              <p:nvPr/>
            </p:nvSpPr>
            <p:spPr>
              <a:xfrm>
                <a:off x="3178078" y="5282765"/>
                <a:ext cx="2813467" cy="353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700" b="1" dirty="0" smtClean="0">
                    <a:solidFill>
                      <a:srgbClr val="0070C0"/>
                    </a:solidFill>
                  </a:rPr>
                  <a:t>Department of Education</a:t>
                </a:r>
                <a:endParaRPr lang="en-US" sz="1700" b="1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196" name="TextBox 195"/>
              <p:cNvSpPr txBox="1"/>
              <p:nvPr/>
            </p:nvSpPr>
            <p:spPr>
              <a:xfrm>
                <a:off x="2999232" y="4595145"/>
                <a:ext cx="1389501" cy="353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700" dirty="0" smtClean="0">
                    <a:solidFill>
                      <a:srgbClr val="FF0000"/>
                    </a:solidFill>
                  </a:rPr>
                  <a:t>Open until</a:t>
                </a:r>
                <a:endParaRPr lang="en-US" sz="1700" dirty="0">
                  <a:solidFill>
                    <a:srgbClr val="FF0000"/>
                  </a:solidFill>
                </a:endParaRPr>
              </a:p>
            </p:txBody>
          </p:sp>
          <p:pic>
            <p:nvPicPr>
              <p:cNvPr id="197" name="Picture 196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65266" y="1255036"/>
                <a:ext cx="2612379" cy="181056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975253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2759</TotalTime>
  <Words>1072</Words>
  <Application>Microsoft Office PowerPoint</Application>
  <PresentationFormat>On-screen Show (4:3)</PresentationFormat>
  <Paragraphs>241</Paragraphs>
  <Slides>24</Slides>
  <Notes>0</Notes>
  <HiddenSlides>6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IRANSans Light</vt:lpstr>
      <vt:lpstr>IRANSans Medium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برای برگزاری یک چالش، از کجا باید آغاز کرد؟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mohammadhosein-pc</dc:creator>
  <cp:lastModifiedBy>Mahdi Sanaei</cp:lastModifiedBy>
  <cp:revision>264</cp:revision>
  <dcterms:created xsi:type="dcterms:W3CDTF">2016-09-04T12:29:48Z</dcterms:created>
  <dcterms:modified xsi:type="dcterms:W3CDTF">2017-03-01T13:27:10Z</dcterms:modified>
</cp:coreProperties>
</file>