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1"/>
  </p:notesMasterIdLst>
  <p:sldIdLst>
    <p:sldId id="320" r:id="rId2"/>
    <p:sldId id="327" r:id="rId3"/>
    <p:sldId id="316" r:id="rId4"/>
    <p:sldId id="317" r:id="rId5"/>
    <p:sldId id="306" r:id="rId6"/>
    <p:sldId id="307" r:id="rId7"/>
    <p:sldId id="297" r:id="rId8"/>
    <p:sldId id="318" r:id="rId9"/>
    <p:sldId id="321" r:id="rId10"/>
    <p:sldId id="294" r:id="rId11"/>
    <p:sldId id="295" r:id="rId12"/>
    <p:sldId id="296" r:id="rId13"/>
    <p:sldId id="298" r:id="rId14"/>
    <p:sldId id="299" r:id="rId15"/>
    <p:sldId id="322" r:id="rId16"/>
    <p:sldId id="300" r:id="rId17"/>
    <p:sldId id="301" r:id="rId18"/>
    <p:sldId id="302" r:id="rId19"/>
    <p:sldId id="303" r:id="rId20"/>
    <p:sldId id="305" r:id="rId21"/>
    <p:sldId id="308" r:id="rId22"/>
    <p:sldId id="257" r:id="rId23"/>
    <p:sldId id="313" r:id="rId24"/>
    <p:sldId id="258" r:id="rId25"/>
    <p:sldId id="259" r:id="rId26"/>
    <p:sldId id="260" r:id="rId27"/>
    <p:sldId id="261" r:id="rId28"/>
    <p:sldId id="263" r:id="rId29"/>
    <p:sldId id="262" r:id="rId30"/>
    <p:sldId id="264" r:id="rId31"/>
    <p:sldId id="265" r:id="rId32"/>
    <p:sldId id="266" r:id="rId33"/>
    <p:sldId id="267" r:id="rId34"/>
    <p:sldId id="268" r:id="rId35"/>
    <p:sldId id="269" r:id="rId36"/>
    <p:sldId id="323" r:id="rId37"/>
    <p:sldId id="311" r:id="rId38"/>
    <p:sldId id="309" r:id="rId39"/>
    <p:sldId id="310" r:id="rId40"/>
    <p:sldId id="275" r:id="rId41"/>
    <p:sldId id="276" r:id="rId42"/>
    <p:sldId id="277" r:id="rId43"/>
    <p:sldId id="286" r:id="rId44"/>
    <p:sldId id="287" r:id="rId45"/>
    <p:sldId id="312" r:id="rId46"/>
    <p:sldId id="324" r:id="rId47"/>
    <p:sldId id="319" r:id="rId48"/>
    <p:sldId id="325" r:id="rId49"/>
    <p:sldId id="326" r:id="rId50"/>
  </p:sldIdLst>
  <p:sldSz cx="9144000" cy="6858000" type="screen4x3"/>
  <p:notesSz cx="6858000" cy="9144000"/>
  <p:embeddedFontLst>
    <p:embeddedFont>
      <p:font typeface="B Lotus" panose="00000400000000000000" pitchFamily="2" charset="-78"/>
      <p:regular r:id="rId52"/>
      <p:bold r:id="rId53"/>
    </p:embeddedFont>
    <p:embeddedFont>
      <p:font typeface="IRANSans Light" panose="02040503050201020203" pitchFamily="18" charset="-78"/>
      <p:regular r:id="rId54"/>
    </p:embeddedFont>
    <p:embeddedFont>
      <p:font typeface="A EntezareZohoor 2 **" panose="00000700000000000000" pitchFamily="2" charset="-78"/>
      <p:bold r:id="rId55"/>
    </p:embeddedFont>
    <p:embeddedFont>
      <p:font typeface="AThuluth2" pitchFamily="2" charset="-78"/>
      <p:regular r:id="rId56"/>
    </p:embeddedFont>
    <p:embeddedFont>
      <p:font typeface="B Nazanin" panose="00000400000000000000" pitchFamily="2" charset="-78"/>
      <p:regular r:id="rId57"/>
      <p:bold r:id="rId58"/>
    </p:embeddedFont>
    <p:embeddedFont>
      <p:font typeface="A EntezareZohoor 1 **" panose="00000700000000000000" pitchFamily="2" charset="-78"/>
      <p:bold r:id="rId59"/>
    </p:embeddedFont>
    <p:embeddedFont>
      <p:font typeface="A EntezareZohoor B4" panose="00000700000000000000" pitchFamily="2" charset="-78"/>
      <p:bold r:id="rId60"/>
    </p:embeddedFont>
    <p:embeddedFont>
      <p:font typeface="Calibri" panose="020F0502020204030204" pitchFamily="34" charset="0"/>
      <p:regular r:id="rId61"/>
      <p:bold r:id="rId62"/>
      <p:italic r:id="rId63"/>
      <p:boldItalic r:id="rId64"/>
    </p:embeddedFont>
    <p:embeddedFont>
      <p:font typeface="B Koodak" panose="00000700000000000000" pitchFamily="2" charset="-78"/>
      <p:bold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39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s>
</file>

<file path=ppt/charts/_rels/chart1.xml.rels><?xml version="1.0" encoding="UTF-8" standalone="yes"?>
<Relationships xmlns="http://schemas.openxmlformats.org/package/2006/relationships"><Relationship Id="rId1" Type="http://schemas.openxmlformats.org/officeDocument/2006/relationships/oleObject" Target="file:///G:\&#1711;&#1586;&#1575;&#1585;&#1588;%20&#1576;&#1585;&#1606;&#1575;&#1605;&#1607;%20&#1688;&#1606;&#1580;&#1605;\Annual%20Accounts(1370-139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a:cs typeface="B Nazanin" panose="00000400000000000000" pitchFamily="2" charset="-78"/>
              </a:rPr>
              <a:t>نرخ</a:t>
            </a:r>
            <a:r>
              <a:rPr lang="fa-IR" baseline="0">
                <a:cs typeface="B Nazanin" panose="00000400000000000000" pitchFamily="2" charset="-78"/>
              </a:rPr>
              <a:t> رشد اقتصادی ایران</a:t>
            </a:r>
            <a:endParaRPr lang="en-US">
              <a:cs typeface="B Nazanin" panose="00000400000000000000" pitchFamily="2" charset="-78"/>
            </a:endParaRPr>
          </a:p>
        </c:rich>
      </c:tx>
      <c:layout>
        <c:manualLayout>
          <c:xMode val="edge"/>
          <c:yMode val="edge"/>
          <c:x val="0.39642745829233517"/>
          <c:y val="4.0115890349899708E-2"/>
        </c:manualLayout>
      </c:layout>
      <c:overlay val="0"/>
      <c:spPr>
        <a:noFill/>
        <a:ln>
          <a:noFill/>
        </a:ln>
        <a:effectLst/>
      </c:spPr>
    </c:title>
    <c:autoTitleDeleted val="0"/>
    <c:plotArea>
      <c:layout/>
      <c:lineChart>
        <c:grouping val="stacked"/>
        <c:varyColors val="0"/>
        <c:ser>
          <c:idx val="0"/>
          <c:order val="0"/>
          <c:spPr>
            <a:ln w="28575" cap="rnd">
              <a:solidFill>
                <a:schemeClr val="accent1"/>
              </a:solidFill>
              <a:miter lim="800000"/>
            </a:ln>
            <a:effectLst/>
          </c:spPr>
          <c:marker>
            <c:symbol val="circle"/>
            <c:size val="5"/>
            <c:spPr>
              <a:solidFill>
                <a:schemeClr val="accent1"/>
              </a:solidFill>
              <a:ln w="9525">
                <a:solidFill>
                  <a:schemeClr val="accent1"/>
                </a:solidFill>
              </a:ln>
              <a:effectLst/>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'7'!$D$128:$Y$128</c:f>
              <c:strCache>
                <c:ptCount val="22"/>
                <c:pt idx="0">
                  <c:v>1371</c:v>
                </c:pt>
                <c:pt idx="1">
                  <c:v>1372</c:v>
                </c:pt>
                <c:pt idx="2">
                  <c:v>1373</c:v>
                </c:pt>
                <c:pt idx="3">
                  <c:v>1374</c:v>
                </c:pt>
                <c:pt idx="4">
                  <c:v>1375</c:v>
                </c:pt>
                <c:pt idx="5">
                  <c:v>1376</c:v>
                </c:pt>
                <c:pt idx="6">
                  <c:v>1377</c:v>
                </c:pt>
                <c:pt idx="7">
                  <c:v>1378</c:v>
                </c:pt>
                <c:pt idx="8">
                  <c:v>1379</c:v>
                </c:pt>
                <c:pt idx="9">
                  <c:v>1380</c:v>
                </c:pt>
                <c:pt idx="10">
                  <c:v>1381</c:v>
                </c:pt>
                <c:pt idx="11">
                  <c:v>1382</c:v>
                </c:pt>
                <c:pt idx="12">
                  <c:v>1383</c:v>
                </c:pt>
                <c:pt idx="13">
                  <c:v>1384</c:v>
                </c:pt>
                <c:pt idx="14">
                  <c:v>1385</c:v>
                </c:pt>
                <c:pt idx="15">
                  <c:v>1386</c:v>
                </c:pt>
                <c:pt idx="16">
                  <c:v>1387</c:v>
                </c:pt>
                <c:pt idx="17">
                  <c:v>1388</c:v>
                </c:pt>
                <c:pt idx="18">
                  <c:v>1389</c:v>
                </c:pt>
                <c:pt idx="19">
                  <c:v>1390</c:v>
                </c:pt>
                <c:pt idx="20">
                  <c:v>1391</c:v>
                </c:pt>
                <c:pt idx="21">
                  <c:v>1392</c:v>
                </c:pt>
              </c:strCache>
            </c:strRef>
          </c:cat>
          <c:val>
            <c:numRef>
              <c:f>'7'!$D$129:$Y$129</c:f>
              <c:numCache>
                <c:formatCode>0.00</c:formatCode>
                <c:ptCount val="22"/>
                <c:pt idx="0">
                  <c:v>4.7900006222729274</c:v>
                </c:pt>
                <c:pt idx="1">
                  <c:v>4.9417340161121075</c:v>
                </c:pt>
                <c:pt idx="2">
                  <c:v>2.4971280469425068</c:v>
                </c:pt>
                <c:pt idx="3">
                  <c:v>1.8605035570757451</c:v>
                </c:pt>
                <c:pt idx="4">
                  <c:v>7.6844795186599839</c:v>
                </c:pt>
                <c:pt idx="5">
                  <c:v>-0.16302301804120134</c:v>
                </c:pt>
                <c:pt idx="6">
                  <c:v>4.3025980811090818</c:v>
                </c:pt>
                <c:pt idx="7">
                  <c:v>2.0322204855920347</c:v>
                </c:pt>
                <c:pt idx="8">
                  <c:v>7.4309319367870614</c:v>
                </c:pt>
                <c:pt idx="9">
                  <c:v>5.4796049516331777</c:v>
                </c:pt>
                <c:pt idx="10">
                  <c:v>8.7455116181145911</c:v>
                </c:pt>
                <c:pt idx="11">
                  <c:v>7.9179405199193411</c:v>
                </c:pt>
                <c:pt idx="12">
                  <c:v>6.9565008760516349</c:v>
                </c:pt>
                <c:pt idx="13">
                  <c:v>6.1878094468251703</c:v>
                </c:pt>
                <c:pt idx="14">
                  <c:v>7.3246034272842877</c:v>
                </c:pt>
                <c:pt idx="15">
                  <c:v>7.8403066161272079</c:v>
                </c:pt>
                <c:pt idx="16">
                  <c:v>0.82581279401851759</c:v>
                </c:pt>
                <c:pt idx="17">
                  <c:v>3.156068531883264</c:v>
                </c:pt>
                <c:pt idx="18">
                  <c:v>6.5716348818442469</c:v>
                </c:pt>
                <c:pt idx="19">
                  <c:v>3.5449588476697045</c:v>
                </c:pt>
                <c:pt idx="20">
                  <c:v>-5.0231765531143111</c:v>
                </c:pt>
                <c:pt idx="21">
                  <c:v>-2.0077836751479765</c:v>
                </c:pt>
              </c:numCache>
            </c:numRef>
          </c:val>
          <c:smooth val="1"/>
          <c:extLst>
            <c:ext xmlns:c16="http://schemas.microsoft.com/office/drawing/2014/chart" uri="{C3380CC4-5D6E-409C-BE32-E72D297353CC}">
              <c16:uniqueId val="{00000000-BDC0-46C6-BCE2-13037F5C598D}"/>
            </c:ext>
          </c:extLst>
        </c:ser>
        <c:dLbls>
          <c:showLegendKey val="0"/>
          <c:showVal val="0"/>
          <c:showCatName val="0"/>
          <c:showSerName val="0"/>
          <c:showPercent val="0"/>
          <c:showBubbleSize val="0"/>
        </c:dLbls>
        <c:marker val="1"/>
        <c:smooth val="0"/>
        <c:axId val="255296616"/>
        <c:axId val="255294656"/>
      </c:lineChart>
      <c:catAx>
        <c:axId val="25529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5294656"/>
        <c:crosses val="autoZero"/>
        <c:auto val="1"/>
        <c:lblAlgn val="ctr"/>
        <c:lblOffset val="100"/>
        <c:noMultiLvlLbl val="0"/>
      </c:catAx>
      <c:valAx>
        <c:axId val="255294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a-IR"/>
                  <a:t>درصد </a:t>
                </a:r>
                <a:endParaRPr lang="en-US"/>
              </a:p>
            </c:rich>
          </c:tx>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52966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a-IR"/>
              <a:t> </a:t>
            </a:r>
            <a:r>
              <a:rPr lang="fa-IR" sz="1400">
                <a:solidFill>
                  <a:schemeClr val="bg1">
                    <a:lumMod val="50000"/>
                  </a:schemeClr>
                </a:solidFill>
                <a:cs typeface="B Lotus" panose="00000400000000000000" pitchFamily="2" charset="-78"/>
              </a:rPr>
              <a:t>نرخ</a:t>
            </a:r>
            <a:r>
              <a:rPr lang="fa-IR" sz="1400" baseline="0">
                <a:solidFill>
                  <a:schemeClr val="bg1">
                    <a:lumMod val="50000"/>
                  </a:schemeClr>
                </a:solidFill>
                <a:cs typeface="B Lotus" panose="00000400000000000000" pitchFamily="2" charset="-78"/>
              </a:rPr>
              <a:t> بیکاری در ایران</a:t>
            </a:r>
            <a:endParaRPr lang="en-US" sz="1400">
              <a:solidFill>
                <a:schemeClr val="bg1">
                  <a:lumMod val="50000"/>
                </a:schemeClr>
              </a:solidFill>
              <a:cs typeface="B Lotus" panose="00000400000000000000" pitchFamily="2" charset="-78"/>
            </a:endParaRPr>
          </a:p>
        </c:rich>
      </c:tx>
      <c:layout>
        <c:manualLayout>
          <c:xMode val="edge"/>
          <c:yMode val="edge"/>
          <c:x val="0.41792933990286174"/>
          <c:y val="1.9647490947484254E-2"/>
        </c:manualLayout>
      </c:layout>
      <c:overlay val="0"/>
    </c:title>
    <c:autoTitleDeleted val="0"/>
    <c:plotArea>
      <c:layout/>
      <c:lineChart>
        <c:grouping val="stacked"/>
        <c:varyColors val="0"/>
        <c:ser>
          <c:idx val="0"/>
          <c:order val="0"/>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'نرخ بیکاری'!$B$2:$B$20</c:f>
              <c:numCache>
                <c:formatCode>General</c:formatCode>
                <c:ptCount val="19"/>
                <c:pt idx="0">
                  <c:v>1375</c:v>
                </c:pt>
                <c:pt idx="1">
                  <c:v>1376</c:v>
                </c:pt>
                <c:pt idx="2">
                  <c:v>1377</c:v>
                </c:pt>
                <c:pt idx="3">
                  <c:v>1378</c:v>
                </c:pt>
                <c:pt idx="4">
                  <c:v>1379</c:v>
                </c:pt>
                <c:pt idx="5">
                  <c:v>1380</c:v>
                </c:pt>
                <c:pt idx="6">
                  <c:v>1381</c:v>
                </c:pt>
                <c:pt idx="7">
                  <c:v>1382</c:v>
                </c:pt>
                <c:pt idx="8">
                  <c:v>1383</c:v>
                </c:pt>
                <c:pt idx="9">
                  <c:v>1384</c:v>
                </c:pt>
                <c:pt idx="10">
                  <c:v>1385</c:v>
                </c:pt>
                <c:pt idx="11">
                  <c:v>1386</c:v>
                </c:pt>
                <c:pt idx="12">
                  <c:v>1387</c:v>
                </c:pt>
                <c:pt idx="13">
                  <c:v>1388</c:v>
                </c:pt>
                <c:pt idx="14">
                  <c:v>1389</c:v>
                </c:pt>
                <c:pt idx="15">
                  <c:v>1390</c:v>
                </c:pt>
                <c:pt idx="16">
                  <c:v>1391</c:v>
                </c:pt>
                <c:pt idx="17">
                  <c:v>1392</c:v>
                </c:pt>
                <c:pt idx="18">
                  <c:v>1392</c:v>
                </c:pt>
              </c:numCache>
            </c:numRef>
          </c:cat>
          <c:val>
            <c:numRef>
              <c:f>'نرخ بیکاری'!$C$2:$C$20</c:f>
              <c:numCache>
                <c:formatCode>General</c:formatCode>
                <c:ptCount val="19"/>
                <c:pt idx="0">
                  <c:v>9.1</c:v>
                </c:pt>
                <c:pt idx="1">
                  <c:v>13.1</c:v>
                </c:pt>
                <c:pt idx="2">
                  <c:v>12.5</c:v>
                </c:pt>
                <c:pt idx="3">
                  <c:v>13.5</c:v>
                </c:pt>
                <c:pt idx="4">
                  <c:v>14.3</c:v>
                </c:pt>
                <c:pt idx="5">
                  <c:v>14.2</c:v>
                </c:pt>
                <c:pt idx="6">
                  <c:v>12.8</c:v>
                </c:pt>
                <c:pt idx="7">
                  <c:v>11.8</c:v>
                </c:pt>
                <c:pt idx="8">
                  <c:v>10.3</c:v>
                </c:pt>
                <c:pt idx="9">
                  <c:v>11.5</c:v>
                </c:pt>
                <c:pt idx="10">
                  <c:v>11.3</c:v>
                </c:pt>
                <c:pt idx="11">
                  <c:v>10.5</c:v>
                </c:pt>
                <c:pt idx="12">
                  <c:v>10.4</c:v>
                </c:pt>
                <c:pt idx="13">
                  <c:v>11.9</c:v>
                </c:pt>
                <c:pt idx="14">
                  <c:v>13.5</c:v>
                </c:pt>
                <c:pt idx="15">
                  <c:v>12.3</c:v>
                </c:pt>
                <c:pt idx="16">
                  <c:v>12.1</c:v>
                </c:pt>
                <c:pt idx="17">
                  <c:v>10.4</c:v>
                </c:pt>
                <c:pt idx="18">
                  <c:v>10.6</c:v>
                </c:pt>
              </c:numCache>
            </c:numRef>
          </c:val>
          <c:smooth val="0"/>
          <c:extLst>
            <c:ext xmlns:c16="http://schemas.microsoft.com/office/drawing/2014/chart" uri="{C3380CC4-5D6E-409C-BE32-E72D297353CC}">
              <c16:uniqueId val="{00000000-71DA-47D8-AE4F-830E65FE0113}"/>
            </c:ext>
          </c:extLst>
        </c:ser>
        <c:dLbls>
          <c:showLegendKey val="0"/>
          <c:showVal val="0"/>
          <c:showCatName val="0"/>
          <c:showSerName val="0"/>
          <c:showPercent val="0"/>
          <c:showBubbleSize val="0"/>
        </c:dLbls>
        <c:smooth val="0"/>
        <c:axId val="255299360"/>
        <c:axId val="255301320"/>
      </c:lineChart>
      <c:catAx>
        <c:axId val="255299360"/>
        <c:scaling>
          <c:orientation val="minMax"/>
        </c:scaling>
        <c:delete val="0"/>
        <c:axPos val="b"/>
        <c:numFmt formatCode="General" sourceLinked="1"/>
        <c:majorTickMark val="none"/>
        <c:minorTickMark val="none"/>
        <c:tickLblPos val="nextTo"/>
        <c:crossAx val="255301320"/>
        <c:crosses val="autoZero"/>
        <c:auto val="1"/>
        <c:lblAlgn val="ctr"/>
        <c:lblOffset val="100"/>
        <c:noMultiLvlLbl val="0"/>
      </c:catAx>
      <c:valAx>
        <c:axId val="255301320"/>
        <c:scaling>
          <c:orientation val="minMax"/>
        </c:scaling>
        <c:delete val="0"/>
        <c:axPos val="l"/>
        <c:majorGridlines/>
        <c:title>
          <c:tx>
            <c:rich>
              <a:bodyPr/>
              <a:lstStyle/>
              <a:p>
                <a:pPr>
                  <a:defRPr/>
                </a:pPr>
                <a:r>
                  <a:rPr lang="fa-IR"/>
                  <a:t>درصد</a:t>
                </a:r>
                <a:r>
                  <a:rPr lang="fa-IR" baseline="0"/>
                  <a:t> </a:t>
                </a:r>
                <a:endParaRPr lang="en-US"/>
              </a:p>
            </c:rich>
          </c:tx>
          <c:overlay val="0"/>
        </c:title>
        <c:numFmt formatCode="General" sourceLinked="1"/>
        <c:majorTickMark val="none"/>
        <c:minorTickMark val="none"/>
        <c:tickLblPos val="nextTo"/>
        <c:crossAx val="255299360"/>
        <c:crosses val="autoZero"/>
        <c:crossBetween val="between"/>
      </c:valAx>
      <c:dTable>
        <c:showHorzBorder val="1"/>
        <c:showVertBorder val="1"/>
        <c:showOutline val="1"/>
        <c:showKeys val="1"/>
      </c:dTable>
    </c:plotArea>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AE72B-D61F-4F53-B07F-E961EEC2C706}" type="datetimeFigureOut">
              <a:rPr lang="en-US" smtClean="0"/>
              <a:t>8/3/2017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A60A8-E5D7-4152-B0FB-C4A805718C48}" type="slidenum">
              <a:rPr lang="en-US" smtClean="0"/>
              <a:t>‹#›</a:t>
            </a:fld>
            <a:endParaRPr lang="en-US"/>
          </a:p>
        </p:txBody>
      </p:sp>
    </p:spTree>
    <p:extLst>
      <p:ext uri="{BB962C8B-B14F-4D97-AF65-F5344CB8AC3E}">
        <p14:creationId xmlns:p14="http://schemas.microsoft.com/office/powerpoint/2010/main" val="94072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0A60A8-E5D7-4152-B0FB-C4A805718C48}" type="slidenum">
              <a:rPr lang="en-US" smtClean="0"/>
              <a:t>22</a:t>
            </a:fld>
            <a:endParaRPr lang="en-US"/>
          </a:p>
        </p:txBody>
      </p:sp>
    </p:spTree>
    <p:extLst>
      <p:ext uri="{BB962C8B-B14F-4D97-AF65-F5344CB8AC3E}">
        <p14:creationId xmlns:p14="http://schemas.microsoft.com/office/powerpoint/2010/main" val="230606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0A60A8-E5D7-4152-B0FB-C4A805718C48}" type="slidenum">
              <a:rPr lang="en-US" smtClean="0"/>
              <a:t>33</a:t>
            </a:fld>
            <a:endParaRPr lang="en-US"/>
          </a:p>
        </p:txBody>
      </p:sp>
    </p:spTree>
    <p:extLst>
      <p:ext uri="{BB962C8B-B14F-4D97-AF65-F5344CB8AC3E}">
        <p14:creationId xmlns:p14="http://schemas.microsoft.com/office/powerpoint/2010/main" val="2824876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475168-0281-4AF9-9876-FC16D9DE8BCD}"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CA7A-2C9E-4E4E-8482-89D486378C07}" type="slidenum">
              <a:rPr lang="en-US" smtClean="0"/>
              <a:t>‹#›</a:t>
            </a:fld>
            <a:endParaRPr lang="en-US"/>
          </a:p>
        </p:txBody>
      </p:sp>
    </p:spTree>
    <p:extLst>
      <p:ext uri="{BB962C8B-B14F-4D97-AF65-F5344CB8AC3E}">
        <p14:creationId xmlns:p14="http://schemas.microsoft.com/office/powerpoint/2010/main" val="24996842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475168-0281-4AF9-9876-FC16D9DE8BCD}"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CA7A-2C9E-4E4E-8482-89D486378C07}" type="slidenum">
              <a:rPr lang="en-US" smtClean="0"/>
              <a:t>‹#›</a:t>
            </a:fld>
            <a:endParaRPr lang="en-US"/>
          </a:p>
        </p:txBody>
      </p:sp>
    </p:spTree>
    <p:extLst>
      <p:ext uri="{BB962C8B-B14F-4D97-AF65-F5344CB8AC3E}">
        <p14:creationId xmlns:p14="http://schemas.microsoft.com/office/powerpoint/2010/main" val="311015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475168-0281-4AF9-9876-FC16D9DE8BCD}"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CA7A-2C9E-4E4E-8482-89D486378C07}" type="slidenum">
              <a:rPr lang="en-US" smtClean="0"/>
              <a:t>‹#›</a:t>
            </a:fld>
            <a:endParaRPr lang="en-US"/>
          </a:p>
        </p:txBody>
      </p:sp>
    </p:spTree>
    <p:extLst>
      <p:ext uri="{BB962C8B-B14F-4D97-AF65-F5344CB8AC3E}">
        <p14:creationId xmlns:p14="http://schemas.microsoft.com/office/powerpoint/2010/main" val="241641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475168-0281-4AF9-9876-FC16D9DE8BCD}"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CA7A-2C9E-4E4E-8482-89D486378C07}" type="slidenum">
              <a:rPr lang="en-US" smtClean="0"/>
              <a:t>‹#›</a:t>
            </a:fld>
            <a:endParaRPr lang="en-US"/>
          </a:p>
        </p:txBody>
      </p:sp>
    </p:spTree>
    <p:extLst>
      <p:ext uri="{BB962C8B-B14F-4D97-AF65-F5344CB8AC3E}">
        <p14:creationId xmlns:p14="http://schemas.microsoft.com/office/powerpoint/2010/main" val="246971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475168-0281-4AF9-9876-FC16D9DE8BCD}"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CA7A-2C9E-4E4E-8482-89D486378C07}" type="slidenum">
              <a:rPr lang="en-US" smtClean="0"/>
              <a:t>‹#›</a:t>
            </a:fld>
            <a:endParaRPr lang="en-US"/>
          </a:p>
        </p:txBody>
      </p:sp>
    </p:spTree>
    <p:extLst>
      <p:ext uri="{BB962C8B-B14F-4D97-AF65-F5344CB8AC3E}">
        <p14:creationId xmlns:p14="http://schemas.microsoft.com/office/powerpoint/2010/main" val="163260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475168-0281-4AF9-9876-FC16D9DE8BCD}"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CA7A-2C9E-4E4E-8482-89D486378C07}" type="slidenum">
              <a:rPr lang="en-US" smtClean="0"/>
              <a:t>‹#›</a:t>
            </a:fld>
            <a:endParaRPr lang="en-US"/>
          </a:p>
        </p:txBody>
      </p:sp>
    </p:spTree>
    <p:extLst>
      <p:ext uri="{BB962C8B-B14F-4D97-AF65-F5344CB8AC3E}">
        <p14:creationId xmlns:p14="http://schemas.microsoft.com/office/powerpoint/2010/main" val="324500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475168-0281-4AF9-9876-FC16D9DE8BCD}" type="datetimeFigureOut">
              <a:rPr lang="en-US" smtClean="0"/>
              <a:t>8/3/2017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CA7A-2C9E-4E4E-8482-89D486378C07}" type="slidenum">
              <a:rPr lang="en-US" smtClean="0"/>
              <a:t>‹#›</a:t>
            </a:fld>
            <a:endParaRPr lang="en-US"/>
          </a:p>
        </p:txBody>
      </p:sp>
    </p:spTree>
    <p:extLst>
      <p:ext uri="{BB962C8B-B14F-4D97-AF65-F5344CB8AC3E}">
        <p14:creationId xmlns:p14="http://schemas.microsoft.com/office/powerpoint/2010/main" val="73455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475168-0281-4AF9-9876-FC16D9DE8BCD}" type="datetimeFigureOut">
              <a:rPr lang="en-US" smtClean="0"/>
              <a:t>8/3/2017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CA7A-2C9E-4E4E-8482-89D486378C07}" type="slidenum">
              <a:rPr lang="en-US" smtClean="0"/>
              <a:t>‹#›</a:t>
            </a:fld>
            <a:endParaRPr lang="en-US"/>
          </a:p>
        </p:txBody>
      </p:sp>
    </p:spTree>
    <p:extLst>
      <p:ext uri="{BB962C8B-B14F-4D97-AF65-F5344CB8AC3E}">
        <p14:creationId xmlns:p14="http://schemas.microsoft.com/office/powerpoint/2010/main" val="223878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75168-0281-4AF9-9876-FC16D9DE8BCD}" type="datetimeFigureOut">
              <a:rPr lang="en-US" smtClean="0"/>
              <a:t>8/3/2017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CA7A-2C9E-4E4E-8482-89D486378C07}" type="slidenum">
              <a:rPr lang="en-US" smtClean="0"/>
              <a:t>‹#›</a:t>
            </a:fld>
            <a:endParaRPr lang="en-US"/>
          </a:p>
        </p:txBody>
      </p:sp>
    </p:spTree>
    <p:extLst>
      <p:ext uri="{BB962C8B-B14F-4D97-AF65-F5344CB8AC3E}">
        <p14:creationId xmlns:p14="http://schemas.microsoft.com/office/powerpoint/2010/main" val="382139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75168-0281-4AF9-9876-FC16D9DE8BCD}"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CA7A-2C9E-4E4E-8482-89D486378C07}" type="slidenum">
              <a:rPr lang="en-US" smtClean="0"/>
              <a:t>‹#›</a:t>
            </a:fld>
            <a:endParaRPr lang="en-US"/>
          </a:p>
        </p:txBody>
      </p:sp>
    </p:spTree>
    <p:extLst>
      <p:ext uri="{BB962C8B-B14F-4D97-AF65-F5344CB8AC3E}">
        <p14:creationId xmlns:p14="http://schemas.microsoft.com/office/powerpoint/2010/main" val="264276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75168-0281-4AF9-9876-FC16D9DE8BCD}"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CA7A-2C9E-4E4E-8482-89D486378C07}" type="slidenum">
              <a:rPr lang="en-US" smtClean="0"/>
              <a:t>‹#›</a:t>
            </a:fld>
            <a:endParaRPr lang="en-US"/>
          </a:p>
        </p:txBody>
      </p:sp>
    </p:spTree>
    <p:extLst>
      <p:ext uri="{BB962C8B-B14F-4D97-AF65-F5344CB8AC3E}">
        <p14:creationId xmlns:p14="http://schemas.microsoft.com/office/powerpoint/2010/main" val="1538266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75168-0281-4AF9-9876-FC16D9DE8BCD}" type="datetimeFigureOut">
              <a:rPr lang="en-US" smtClean="0"/>
              <a:t>8/3/2017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CA7A-2C9E-4E4E-8482-89D486378C07}" type="slidenum">
              <a:rPr lang="en-US" smtClean="0"/>
              <a:t>‹#›</a:t>
            </a:fld>
            <a:endParaRPr lang="en-US"/>
          </a:p>
        </p:txBody>
      </p:sp>
    </p:spTree>
    <p:extLst>
      <p:ext uri="{BB962C8B-B14F-4D97-AF65-F5344CB8AC3E}">
        <p14:creationId xmlns:p14="http://schemas.microsoft.com/office/powerpoint/2010/main" val="373305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r" defTabSz="914400" rtl="1" eaLnBrk="1" latinLnBrk="0" hangingPunct="1">
        <a:lnSpc>
          <a:spcPct val="90000"/>
        </a:lnSpc>
        <a:spcBef>
          <a:spcPct val="0"/>
        </a:spcBef>
        <a:buNone/>
        <a:defRPr sz="4400" kern="1200">
          <a:solidFill>
            <a:schemeClr val="tx1"/>
          </a:solidFill>
          <a:latin typeface="IRANSans Light" panose="02040503050201020203" pitchFamily="18" charset="-78"/>
          <a:ea typeface="+mj-ea"/>
          <a:cs typeface="IRANSans Light" panose="02040503050201020203" pitchFamily="18" charset="-78"/>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IRANSans Light" panose="02040503050201020203" pitchFamily="18" charset="-78"/>
          <a:ea typeface="+mn-ea"/>
          <a:cs typeface="IRANSans Light" panose="02040503050201020203" pitchFamily="18"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IRANSans Light" panose="02040503050201020203" pitchFamily="18" charset="-78"/>
          <a:ea typeface="+mn-ea"/>
          <a:cs typeface="IRANSans Light" panose="02040503050201020203" pitchFamily="18"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IRANSans Light" panose="02040503050201020203" pitchFamily="18" charset="-78"/>
          <a:ea typeface="+mn-ea"/>
          <a:cs typeface="IRANSans Light" panose="02040503050201020203" pitchFamily="18"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IRANSans Light" panose="02040503050201020203" pitchFamily="18" charset="-78"/>
          <a:ea typeface="+mn-ea"/>
          <a:cs typeface="IRANSans Light" panose="02040503050201020203" pitchFamily="18"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IRANSans Light" panose="02040503050201020203" pitchFamily="18" charset="-78"/>
          <a:ea typeface="+mn-ea"/>
          <a:cs typeface="IRANSans Light" panose="02040503050201020203" pitchFamily="18"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82607" y="0"/>
            <a:ext cx="7978787" cy="1524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831" y="4175155"/>
            <a:ext cx="10987088" cy="250379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1396" y="5244733"/>
            <a:ext cx="1501448" cy="1501448"/>
          </a:xfrm>
          <a:prstGeom prst="rect">
            <a:avLst/>
          </a:prstGeom>
        </p:spPr>
      </p:pic>
      <p:sp>
        <p:nvSpPr>
          <p:cNvPr id="7" name="TextBox 6"/>
          <p:cNvSpPr txBox="1"/>
          <p:nvPr/>
        </p:nvSpPr>
        <p:spPr>
          <a:xfrm>
            <a:off x="973238" y="2870925"/>
            <a:ext cx="7168950" cy="830997"/>
          </a:xfrm>
          <a:prstGeom prst="rect">
            <a:avLst/>
          </a:prstGeom>
          <a:noFill/>
        </p:spPr>
        <p:txBody>
          <a:bodyPr wrap="none" rtlCol="0">
            <a:spAutoFit/>
          </a:bodyPr>
          <a:lstStyle/>
          <a:p>
            <a:pPr algn="ctr" rtl="1"/>
            <a:r>
              <a:rPr lang="fa-IR" sz="4800" dirty="0" smtClean="0">
                <a:cs typeface="A EntezareZohoor 1 **" panose="00000700000000000000" pitchFamily="2" charset="-78"/>
              </a:rPr>
              <a:t>عارضه‌یابی مواد «قانون برنامه پنجم توسعه»</a:t>
            </a:r>
          </a:p>
        </p:txBody>
      </p:sp>
    </p:spTree>
    <p:extLst>
      <p:ext uri="{BB962C8B-B14F-4D97-AF65-F5344CB8AC3E}">
        <p14:creationId xmlns:p14="http://schemas.microsoft.com/office/powerpoint/2010/main" val="133262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800"/>
                                        <p:tgtEl>
                                          <p:spTgt spid="5"/>
                                        </p:tgtEl>
                                      </p:cBhvr>
                                    </p:animEffect>
                                  </p:childTnLst>
                                </p:cTn>
                              </p:par>
                            </p:childTnLst>
                          </p:cTn>
                        </p:par>
                        <p:par>
                          <p:cTn id="8" fill="hold">
                            <p:stCondLst>
                              <p:cond delay="18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35428" y="6033872"/>
            <a:ext cx="246743" cy="844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8215729" y="6013458"/>
            <a:ext cx="246743" cy="844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576880" y="2172761"/>
            <a:ext cx="3878943" cy="1541689"/>
          </a:xfrm>
        </p:spPr>
        <p:txBody>
          <a:bodyPr>
            <a:normAutofit/>
          </a:bodyPr>
          <a:lstStyle/>
          <a:p>
            <a:pPr marL="0" indent="0" algn="ctr" rtl="1">
              <a:buNone/>
            </a:pPr>
            <a:r>
              <a:rPr lang="fa-IR" sz="3600" dirty="0">
                <a:cs typeface="A EntezareZohoor 1 **" panose="00000700000000000000" pitchFamily="2" charset="-78"/>
              </a:rPr>
              <a:t>استفاده از عباراتی که افاده معنای عام می نمایند</a:t>
            </a:r>
            <a:endParaRPr lang="en-US" sz="3600" dirty="0">
              <a:cs typeface="A EntezareZohoor 1 **" panose="00000700000000000000" pitchFamily="2" charset="-78"/>
            </a:endParaRPr>
          </a:p>
        </p:txBody>
      </p:sp>
      <p:sp>
        <p:nvSpPr>
          <p:cNvPr id="4" name="Notched Right Arrow 3"/>
          <p:cNvSpPr/>
          <p:nvPr/>
        </p:nvSpPr>
        <p:spPr>
          <a:xfrm rot="10800000">
            <a:off x="4047461" y="2438270"/>
            <a:ext cx="1743739"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9689" y="2092050"/>
            <a:ext cx="3293140" cy="1200329"/>
          </a:xfrm>
          <a:prstGeom prst="rect">
            <a:avLst/>
          </a:prstGeom>
          <a:noFill/>
        </p:spPr>
        <p:txBody>
          <a:bodyPr wrap="square" rtlCol="0">
            <a:spAutoFit/>
          </a:bodyPr>
          <a:lstStyle/>
          <a:p>
            <a:pPr algn="ctr" rtl="1"/>
            <a:r>
              <a:rPr lang="fa-IR" sz="3600" dirty="0">
                <a:cs typeface="A EntezareZohoor 1 **" panose="00000700000000000000" pitchFamily="2" charset="-78"/>
              </a:rPr>
              <a:t>قابلیت ارزیابی دقیق اجرای قانون</a:t>
            </a:r>
            <a:endParaRPr lang="en-US" sz="3600" dirty="0">
              <a:cs typeface="A EntezareZohoor 1 **" panose="00000700000000000000" pitchFamily="2" charset="-78"/>
            </a:endParaRPr>
          </a:p>
        </p:txBody>
      </p:sp>
      <p:sp>
        <p:nvSpPr>
          <p:cNvPr id="7" name="Multiply 6"/>
          <p:cNvSpPr/>
          <p:nvPr/>
        </p:nvSpPr>
        <p:spPr>
          <a:xfrm>
            <a:off x="-46291" y="1295891"/>
            <a:ext cx="4005099" cy="2757624"/>
          </a:xfrm>
          <a:prstGeom prst="mathMultiply">
            <a:avLst>
              <a:gd name="adj1" fmla="val 1562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ounded Rectangle 10"/>
          <p:cNvSpPr/>
          <p:nvPr/>
        </p:nvSpPr>
        <p:spPr>
          <a:xfrm>
            <a:off x="7083616" y="4402371"/>
            <a:ext cx="2510971" cy="16110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422488" y="4697506"/>
            <a:ext cx="1887012" cy="10208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7591081" y="4915526"/>
            <a:ext cx="1638590" cy="584775"/>
          </a:xfrm>
          <a:prstGeom prst="rect">
            <a:avLst/>
          </a:prstGeom>
        </p:spPr>
        <p:txBody>
          <a:bodyPr wrap="none">
            <a:spAutoFit/>
          </a:bodyPr>
          <a:lstStyle/>
          <a:p>
            <a:r>
              <a:rPr lang="fa-IR" sz="3200" dirty="0">
                <a:latin typeface="Times New Roman" panose="02020603050405020304" pitchFamily="18" charset="0"/>
                <a:ea typeface="Times New Roman" panose="02020603050405020304" pitchFamily="18" charset="0"/>
                <a:cs typeface="A EntezareZohoor 1 **" panose="00000700000000000000" pitchFamily="2" charset="-78"/>
              </a:rPr>
              <a:t>اقدامات موثر</a:t>
            </a:r>
            <a:endParaRPr lang="en-US" sz="3200" dirty="0">
              <a:cs typeface="A EntezareZohoor 1 **" panose="00000700000000000000" pitchFamily="2" charset="-78"/>
            </a:endParaRPr>
          </a:p>
        </p:txBody>
      </p:sp>
      <p:sp>
        <p:nvSpPr>
          <p:cNvPr id="14" name="Rounded Rectangle 13"/>
          <p:cNvSpPr/>
          <p:nvPr/>
        </p:nvSpPr>
        <p:spPr>
          <a:xfrm>
            <a:off x="-459219" y="4441221"/>
            <a:ext cx="2510971" cy="16110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063836" y="4422164"/>
            <a:ext cx="2510971" cy="16110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560919" y="4422164"/>
            <a:ext cx="2510971" cy="16110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47240" y="4758235"/>
            <a:ext cx="1887012" cy="10208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ounded Rectangle 17"/>
          <p:cNvSpPr/>
          <p:nvPr/>
        </p:nvSpPr>
        <p:spPr>
          <a:xfrm>
            <a:off x="2363224" y="4725772"/>
            <a:ext cx="1887012" cy="10208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4872897" y="4725772"/>
            <a:ext cx="1887012" cy="10208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p:cNvSpPr/>
          <p:nvPr/>
        </p:nvSpPr>
        <p:spPr>
          <a:xfrm>
            <a:off x="4949406" y="4954376"/>
            <a:ext cx="1979097" cy="523220"/>
          </a:xfrm>
          <a:prstGeom prst="rect">
            <a:avLst/>
          </a:prstGeom>
        </p:spPr>
        <p:txBody>
          <a:bodyPr wrap="square">
            <a:spAutoFit/>
          </a:bodyPr>
          <a:lstStyle/>
          <a:p>
            <a:r>
              <a:rPr lang="fa-IR" sz="2800" dirty="0">
                <a:latin typeface="Times New Roman" panose="02020603050405020304" pitchFamily="18" charset="0"/>
                <a:ea typeface="Times New Roman" panose="02020603050405020304" pitchFamily="18" charset="0"/>
                <a:cs typeface="A EntezareZohoor 1 **" panose="00000700000000000000" pitchFamily="2" charset="-78"/>
              </a:rPr>
              <a:t>حمایتهای</a:t>
            </a:r>
            <a:r>
              <a:rPr lang="fa-IR" sz="2800" dirty="0">
                <a:latin typeface="Times New Roman" panose="02020603050405020304" pitchFamily="18" charset="0"/>
                <a:ea typeface="Times New Roman" panose="02020603050405020304" pitchFamily="18" charset="0"/>
                <a:cs typeface="B Lotus" panose="00000400000000000000" pitchFamily="2" charset="-78"/>
              </a:rPr>
              <a:t> </a:t>
            </a:r>
            <a:r>
              <a:rPr lang="fa-IR" sz="2800" dirty="0">
                <a:latin typeface="Times New Roman" panose="02020603050405020304" pitchFamily="18" charset="0"/>
                <a:ea typeface="Times New Roman" panose="02020603050405020304" pitchFamily="18" charset="0"/>
                <a:cs typeface="A EntezareZohoor 1 **" panose="00000700000000000000" pitchFamily="2" charset="-78"/>
              </a:rPr>
              <a:t>لازم</a:t>
            </a:r>
            <a:endParaRPr lang="en-US" sz="2800" dirty="0">
              <a:latin typeface="Times New Roman" panose="02020603050405020304" pitchFamily="18" charset="0"/>
              <a:ea typeface="Times New Roman" panose="02020603050405020304" pitchFamily="18" charset="0"/>
              <a:cs typeface="A EntezareZohoor 1 **" panose="00000700000000000000" pitchFamily="2" charset="-78"/>
            </a:endParaRPr>
          </a:p>
        </p:txBody>
      </p:sp>
      <p:sp>
        <p:nvSpPr>
          <p:cNvPr id="21" name="Rectangle 20"/>
          <p:cNvSpPr/>
          <p:nvPr/>
        </p:nvSpPr>
        <p:spPr>
          <a:xfrm>
            <a:off x="-122615" y="4977080"/>
            <a:ext cx="2448887" cy="461665"/>
          </a:xfrm>
          <a:prstGeom prst="rect">
            <a:avLst/>
          </a:prstGeom>
        </p:spPr>
        <p:txBody>
          <a:bodyPr wrap="square">
            <a:spAutoFit/>
          </a:bodyPr>
          <a:lstStyle/>
          <a:p>
            <a:r>
              <a:rPr lang="fa-IR" sz="2400" dirty="0">
                <a:latin typeface="Times New Roman" panose="02020603050405020304" pitchFamily="18" charset="0"/>
                <a:ea typeface="Times New Roman" panose="02020603050405020304" pitchFamily="18" charset="0"/>
                <a:cs typeface="A EntezareZohoor 1 **" panose="00000700000000000000" pitchFamily="2" charset="-78"/>
              </a:rPr>
              <a:t>رفع مشکلات و موانع </a:t>
            </a:r>
            <a:endParaRPr lang="en-US" sz="2400" dirty="0">
              <a:cs typeface="A EntezareZohoor 1 **" panose="00000700000000000000" pitchFamily="2" charset="-78"/>
            </a:endParaRPr>
          </a:p>
        </p:txBody>
      </p:sp>
      <p:sp>
        <p:nvSpPr>
          <p:cNvPr id="22" name="Rectangle 21"/>
          <p:cNvSpPr/>
          <p:nvPr/>
        </p:nvSpPr>
        <p:spPr>
          <a:xfrm>
            <a:off x="2408448" y="4915524"/>
            <a:ext cx="1909497" cy="584775"/>
          </a:xfrm>
          <a:prstGeom prst="rect">
            <a:avLst/>
          </a:prstGeom>
        </p:spPr>
        <p:txBody>
          <a:bodyPr wrap="none">
            <a:spAutoFit/>
          </a:bodyPr>
          <a:lstStyle/>
          <a:p>
            <a:r>
              <a:rPr lang="fa-IR" sz="3200" dirty="0">
                <a:latin typeface="Times New Roman" panose="02020603050405020304" pitchFamily="18" charset="0"/>
                <a:ea typeface="Times New Roman" panose="02020603050405020304" pitchFamily="18" charset="0"/>
                <a:cs typeface="A EntezareZohoor 1 **" panose="00000700000000000000" pitchFamily="2" charset="-78"/>
              </a:rPr>
              <a:t>حسب ضرورت</a:t>
            </a:r>
            <a:endParaRPr lang="en-US" sz="3200" dirty="0">
              <a:cs typeface="A EntezareZohoor 1 **" panose="00000700000000000000" pitchFamily="2" charset="-78"/>
            </a:endParaRPr>
          </a:p>
        </p:txBody>
      </p:sp>
      <p:sp>
        <p:nvSpPr>
          <p:cNvPr id="25" name="Rectangle 24"/>
          <p:cNvSpPr/>
          <p:nvPr/>
        </p:nvSpPr>
        <p:spPr>
          <a:xfrm>
            <a:off x="3183496" y="6033250"/>
            <a:ext cx="246743" cy="844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p:cNvSpPr/>
          <p:nvPr/>
        </p:nvSpPr>
        <p:spPr>
          <a:xfrm>
            <a:off x="5693032" y="6033251"/>
            <a:ext cx="246743" cy="844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ounded Rectangle 28"/>
          <p:cNvSpPr/>
          <p:nvPr/>
        </p:nvSpPr>
        <p:spPr>
          <a:xfrm>
            <a:off x="0" y="250397"/>
            <a:ext cx="9144000" cy="1215785"/>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800" dirty="0" smtClean="0">
                <a:solidFill>
                  <a:schemeClr val="bg1"/>
                </a:solidFill>
                <a:cs typeface="A EntezareZohoor 2 **" panose="00000700000000000000" pitchFamily="2" charset="-78"/>
              </a:rPr>
              <a:t>عدم کلی گویی</a:t>
            </a:r>
            <a:endParaRPr lang="en-US" sz="4800" dirty="0">
              <a:solidFill>
                <a:schemeClr val="bg1"/>
              </a:solidFill>
              <a:cs typeface="A EntezareZohoor 2 **" panose="00000700000000000000" pitchFamily="2" charset="-78"/>
            </a:endParaRPr>
          </a:p>
        </p:txBody>
      </p:sp>
    </p:spTree>
    <p:extLst>
      <p:ext uri="{BB962C8B-B14F-4D97-AF65-F5344CB8AC3E}">
        <p14:creationId xmlns:p14="http://schemas.microsoft.com/office/powerpoint/2010/main" val="3791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ppt_x"/>
                                          </p:val>
                                        </p:tav>
                                        <p:tav tm="100000">
                                          <p:val>
                                            <p:strVal val="#ppt_x"/>
                                          </p:val>
                                        </p:tav>
                                      </p:tavLst>
                                    </p:anim>
                                    <p:anim calcmode="lin" valueType="num">
                                      <p:cBhvr additive="base">
                                        <p:cTn id="84" dur="500" fill="hold"/>
                                        <p:tgtEl>
                                          <p:spTgt spid="1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ppt_x"/>
                                          </p:val>
                                        </p:tav>
                                        <p:tav tm="100000">
                                          <p:val>
                                            <p:strVal val="#ppt_x"/>
                                          </p:val>
                                        </p:tav>
                                      </p:tavLst>
                                    </p:anim>
                                    <p:anim calcmode="lin" valueType="num">
                                      <p:cBhvr additive="base">
                                        <p:cTn id="9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3" grpId="0" build="p"/>
      <p:bldP spid="4" grpId="0" animBg="1"/>
      <p:bldP spid="5" grpId="0"/>
      <p:bldP spid="7" grpId="0" animBg="1"/>
      <p:bldP spid="11" grpId="0" animBg="1"/>
      <p:bldP spid="12" grpId="0" animBg="1"/>
      <p:bldP spid="13" grpId="0"/>
      <p:bldP spid="14" grpId="0" animBg="1"/>
      <p:bldP spid="15" grpId="0" animBg="1"/>
      <p:bldP spid="16" grpId="0" animBg="1"/>
      <p:bldP spid="17" grpId="0" animBg="1"/>
      <p:bldP spid="18" grpId="0" animBg="1"/>
      <p:bldP spid="19" grpId="0" animBg="1"/>
      <p:bldP spid="20" grpId="0"/>
      <p:bldP spid="21" grpId="0"/>
      <p:bldP spid="22" grpId="0"/>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259" y="1150685"/>
            <a:ext cx="8834717" cy="2547256"/>
          </a:xfrm>
        </p:spPr>
        <p:txBody>
          <a:bodyPr>
            <a:noAutofit/>
          </a:bodyPr>
          <a:lstStyle/>
          <a:p>
            <a:pPr algn="just" rtl="1">
              <a:lnSpc>
                <a:spcPct val="150000"/>
              </a:lnSpc>
            </a:pPr>
            <a:r>
              <a:rPr lang="ar-SA" sz="2000" b="1" dirty="0">
                <a:solidFill>
                  <a:srgbClr val="FF0000"/>
                </a:solidFill>
                <a:latin typeface="IRANSans Light" panose="02040503050201020203" pitchFamily="18" charset="-78"/>
                <a:cs typeface="IRANSans Light" panose="02040503050201020203" pitchFamily="18" charset="-78"/>
              </a:rPr>
              <a:t>ماده 80: </a:t>
            </a:r>
            <a:r>
              <a:rPr lang="ar-SA" sz="2000" b="1" dirty="0">
                <a:latin typeface="IRANSans Light" panose="02040503050201020203" pitchFamily="18" charset="-78"/>
                <a:cs typeface="IRANSans Light" panose="02040503050201020203" pitchFamily="18" charset="-78"/>
              </a:rPr>
              <a:t>"ب ـ رفع مشكلات و موانع رشد و توسعه </a:t>
            </a:r>
            <a:r>
              <a:rPr lang="ar-SA" sz="2000" b="1" dirty="0" smtClean="0">
                <a:latin typeface="IRANSans Light" panose="02040503050201020203" pitchFamily="18" charset="-78"/>
                <a:cs typeface="IRANSans Light" panose="02040503050201020203" pitchFamily="18" charset="-78"/>
              </a:rPr>
              <a:t>بنگاه</a:t>
            </a:r>
            <a:r>
              <a:rPr lang="fa-IR" sz="2000" b="1" dirty="0" smtClean="0">
                <a:latin typeface="IRANSans Light" panose="02040503050201020203" pitchFamily="18" charset="-78"/>
                <a:cs typeface="IRANSans Light" panose="02040503050201020203" pitchFamily="18" charset="-78"/>
              </a:rPr>
              <a:t>‌</a:t>
            </a:r>
            <a:r>
              <a:rPr lang="ar-SA" sz="2000" b="1" dirty="0" smtClean="0">
                <a:latin typeface="IRANSans Light" panose="02040503050201020203" pitchFamily="18" charset="-78"/>
                <a:cs typeface="IRANSans Light" panose="02040503050201020203" pitchFamily="18" charset="-78"/>
              </a:rPr>
              <a:t>ها</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كوچك و متوسط و كمك به بلوغ و تبديل آنها به </a:t>
            </a:r>
            <a:r>
              <a:rPr lang="ar-SA" sz="2000" b="1" dirty="0" smtClean="0">
                <a:latin typeface="IRANSans Light" panose="02040503050201020203" pitchFamily="18" charset="-78"/>
                <a:cs typeface="IRANSans Light" panose="02040503050201020203" pitchFamily="18" charset="-78"/>
              </a:rPr>
              <a:t>بنگاهها</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بزرگ و رقابت‌پذير</a:t>
            </a:r>
            <a:r>
              <a:rPr lang="ar-SA" sz="2000" b="1" dirty="0" smtClean="0">
                <a:latin typeface="IRANSans Light" panose="02040503050201020203" pitchFamily="18" charset="-78"/>
                <a:cs typeface="IRANSans Light" panose="02040503050201020203" pitchFamily="18" charset="-78"/>
              </a:rPr>
              <a:t>"</a:t>
            </a:r>
            <a:endParaRPr lang="en-US" sz="2000" b="1" dirty="0">
              <a:latin typeface="IRANSans Light" panose="02040503050201020203" pitchFamily="18" charset="-78"/>
              <a:cs typeface="IRANSans Light" panose="02040503050201020203" pitchFamily="18" charset="-78"/>
            </a:endParaRPr>
          </a:p>
          <a:p>
            <a:pPr algn="just" rtl="1">
              <a:lnSpc>
                <a:spcPct val="150000"/>
              </a:lnSpc>
            </a:pPr>
            <a:r>
              <a:rPr lang="ar-SA" sz="2000" b="1" dirty="0">
                <a:solidFill>
                  <a:srgbClr val="FF0000"/>
                </a:solidFill>
                <a:latin typeface="IRANSans Light" panose="02040503050201020203" pitchFamily="18" charset="-78"/>
                <a:cs typeface="IRANSans Light" panose="02040503050201020203" pitchFamily="18" charset="-78"/>
              </a:rPr>
              <a:t>ماده 81: </a:t>
            </a:r>
            <a:r>
              <a:rPr lang="ar-SA" sz="2000" b="1" dirty="0">
                <a:latin typeface="IRANSans Light" panose="02040503050201020203" pitchFamily="18" charset="-78"/>
                <a:cs typeface="IRANSans Light" panose="02040503050201020203" pitchFamily="18" charset="-78"/>
              </a:rPr>
              <a:t>" ج ـ نظام </a:t>
            </a:r>
            <a:r>
              <a:rPr lang="ar-SA" sz="2000" b="1" dirty="0" smtClean="0">
                <a:latin typeface="IRANSans Light" panose="02040503050201020203" pitchFamily="18" charset="-78"/>
                <a:cs typeface="IRANSans Light" panose="02040503050201020203" pitchFamily="18" charset="-78"/>
              </a:rPr>
              <a:t>ارز</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كشور، « شناور مديريت‌شده» است. نرخ ارز با توجه به حفظ دامنه </a:t>
            </a:r>
            <a:r>
              <a:rPr lang="ar-SA" sz="2000" b="1" dirty="0" smtClean="0">
                <a:latin typeface="IRANSans Light" panose="02040503050201020203" pitchFamily="18" charset="-78"/>
                <a:cs typeface="IRANSans Light" panose="02040503050201020203" pitchFamily="18" charset="-78"/>
              </a:rPr>
              <a:t>رقابت‌پذير</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در تجارت </a:t>
            </a:r>
            <a:r>
              <a:rPr lang="ar-SA" sz="2000" b="1" dirty="0" smtClean="0">
                <a:latin typeface="IRANSans Light" panose="02040503050201020203" pitchFamily="18" charset="-78"/>
                <a:cs typeface="IRANSans Light" panose="02040503050201020203" pitchFamily="18" charset="-78"/>
              </a:rPr>
              <a:t>خارج</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و با ملاحظه تورم </a:t>
            </a:r>
            <a:r>
              <a:rPr lang="ar-SA" sz="2000" b="1" dirty="0" smtClean="0">
                <a:latin typeface="IRANSans Light" panose="02040503050201020203" pitchFamily="18" charset="-78"/>
                <a:cs typeface="IRANSans Light" panose="02040503050201020203" pitchFamily="18" charset="-78"/>
              </a:rPr>
              <a:t>داخل</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و </a:t>
            </a:r>
            <a:r>
              <a:rPr lang="ar-SA" sz="2000" b="1" dirty="0" smtClean="0">
                <a:latin typeface="IRANSans Light" panose="02040503050201020203" pitchFamily="18" charset="-78"/>
                <a:cs typeface="IRANSans Light" panose="02040503050201020203" pitchFamily="18" charset="-78"/>
              </a:rPr>
              <a:t>جهان</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و همچنين شرايط اقتصاد كلان از جمله تعيين حد </a:t>
            </a:r>
            <a:r>
              <a:rPr lang="ar-SA" sz="2000" b="1" dirty="0" smtClean="0">
                <a:latin typeface="IRANSans Light" panose="02040503050201020203" pitchFamily="18" charset="-78"/>
                <a:cs typeface="IRANSans Light" panose="02040503050201020203" pitchFamily="18" charset="-78"/>
              </a:rPr>
              <a:t>مطلوب</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از ذخاير </a:t>
            </a:r>
            <a:r>
              <a:rPr lang="ar-SA" sz="2000" b="1" dirty="0" smtClean="0">
                <a:latin typeface="IRANSans Light" panose="02040503050201020203" pitchFamily="18" charset="-78"/>
                <a:cs typeface="IRANSans Light" panose="02040503050201020203" pitchFamily="18" charset="-78"/>
              </a:rPr>
              <a:t>خارج</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تعيين خواهد شد."</a:t>
            </a:r>
            <a:endParaRPr lang="en-US" sz="2000" b="1" dirty="0">
              <a:latin typeface="IRANSans Light" panose="02040503050201020203" pitchFamily="18" charset="-78"/>
              <a:cs typeface="IRANSans Light" panose="02040503050201020203" pitchFamily="18" charset="-78"/>
            </a:endParaRPr>
          </a:p>
        </p:txBody>
      </p:sp>
      <p:sp>
        <p:nvSpPr>
          <p:cNvPr id="5" name="Rectangle 4"/>
          <p:cNvSpPr/>
          <p:nvPr/>
        </p:nvSpPr>
        <p:spPr>
          <a:xfrm>
            <a:off x="188259" y="4076709"/>
            <a:ext cx="8834717" cy="2400657"/>
          </a:xfrm>
          <a:prstGeom prst="rect">
            <a:avLst/>
          </a:prstGeom>
        </p:spPr>
        <p:txBody>
          <a:bodyPr wrap="square">
            <a:spAutoFit/>
          </a:bodyPr>
          <a:lstStyle/>
          <a:p>
            <a:pPr algn="just" rtl="1">
              <a:lnSpc>
                <a:spcPct val="150000"/>
              </a:lnSpc>
            </a:pPr>
            <a:r>
              <a:rPr lang="ar-SA" sz="2000" b="1" dirty="0">
                <a:solidFill>
                  <a:srgbClr val="FF0000"/>
                </a:solidFill>
                <a:latin typeface="IRANSans Light" panose="02040503050201020203" pitchFamily="18" charset="-78"/>
                <a:cs typeface="IRANSans Light" panose="02040503050201020203" pitchFamily="18" charset="-78"/>
              </a:rPr>
              <a:t>ماده 97: </a:t>
            </a:r>
            <a:r>
              <a:rPr lang="ar-SA" sz="2000" b="1" dirty="0">
                <a:latin typeface="IRANSans Light" panose="02040503050201020203" pitchFamily="18" charset="-78"/>
                <a:cs typeface="IRANSans Light" panose="02040503050201020203" pitchFamily="18" charset="-78"/>
              </a:rPr>
              <a:t>" د ـ افزايش شفافيت و رقابت سالم در ارائه خدمات </a:t>
            </a:r>
            <a:r>
              <a:rPr lang="ar-SA" sz="2000" b="1" dirty="0" smtClean="0">
                <a:latin typeface="IRANSans Light" panose="02040503050201020203" pitchFamily="18" charset="-78"/>
                <a:cs typeface="IRANSans Light" panose="02040503050201020203" pitchFamily="18" charset="-78"/>
              </a:rPr>
              <a:t>بانك</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در جهت كاهش هزينه خدمات </a:t>
            </a:r>
            <a:r>
              <a:rPr lang="ar-SA" sz="2000" b="1" dirty="0" smtClean="0">
                <a:latin typeface="IRANSans Light" panose="02040503050201020203" pitchFamily="18" charset="-78"/>
                <a:cs typeface="IRANSans Light" panose="02040503050201020203" pitchFamily="18" charset="-78"/>
              </a:rPr>
              <a:t>بانك</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از طرق ذيل:  </a:t>
            </a:r>
            <a:endParaRPr lang="en-US" sz="2000" b="1" dirty="0">
              <a:latin typeface="IRANSans Light" panose="02040503050201020203" pitchFamily="18" charset="-78"/>
              <a:cs typeface="IRANSans Light" panose="02040503050201020203" pitchFamily="18" charset="-78"/>
            </a:endParaRPr>
          </a:p>
          <a:p>
            <a:pPr lvl="1" algn="just" rtl="1">
              <a:lnSpc>
                <a:spcPct val="150000"/>
              </a:lnSpc>
            </a:pPr>
            <a:r>
              <a:rPr lang="ar-SA" sz="2000" b="1" dirty="0">
                <a:latin typeface="IRANSans Light" panose="02040503050201020203" pitchFamily="18" charset="-78"/>
                <a:cs typeface="IRANSans Light" panose="02040503050201020203" pitchFamily="18" charset="-78"/>
              </a:rPr>
              <a:t>2ـ </a:t>
            </a:r>
            <a:r>
              <a:rPr lang="ar-SA" sz="2000" b="1" dirty="0" smtClean="0">
                <a:latin typeface="IRANSans Light" panose="02040503050201020203" pitchFamily="18" charset="-78"/>
                <a:cs typeface="IRANSans Light" panose="02040503050201020203" pitchFamily="18" charset="-78"/>
              </a:rPr>
              <a:t>راه‌انداز</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سامانه </a:t>
            </a:r>
            <a:r>
              <a:rPr lang="ar-SA" sz="2000" b="1" dirty="0" smtClean="0">
                <a:latin typeface="IRANSans Light" panose="02040503050201020203" pitchFamily="18" charset="-78"/>
                <a:cs typeface="IRANSans Light" panose="02040503050201020203" pitchFamily="18" charset="-78"/>
              </a:rPr>
              <a:t>نظارت</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قوي جهت </a:t>
            </a:r>
            <a:r>
              <a:rPr lang="ar-SA" sz="2000" b="1" dirty="0" smtClean="0">
                <a:latin typeface="IRANSans Light" panose="02040503050201020203" pitchFamily="18" charset="-78"/>
                <a:cs typeface="IRANSans Light" panose="02040503050201020203" pitchFamily="18" charset="-78"/>
              </a:rPr>
              <a:t>شناساي</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فعاليتها</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غيرمتعارف </a:t>
            </a:r>
            <a:r>
              <a:rPr lang="ar-SA" sz="2000" b="1" dirty="0" smtClean="0">
                <a:latin typeface="IRANSans Light" panose="02040503050201020203" pitchFamily="18" charset="-78"/>
                <a:cs typeface="IRANSans Light" panose="02040503050201020203" pitchFamily="18" charset="-78"/>
              </a:rPr>
              <a:t>بانك</a:t>
            </a:r>
            <a:r>
              <a:rPr lang="fa-IR" sz="2000" b="1" dirty="0" smtClean="0">
                <a:latin typeface="IRANSans Light" panose="02040503050201020203" pitchFamily="18" charset="-78"/>
                <a:cs typeface="IRANSans Light" panose="02040503050201020203" pitchFamily="18" charset="-78"/>
              </a:rPr>
              <a:t>‌</a:t>
            </a:r>
            <a:r>
              <a:rPr lang="ar-SA" sz="2000" b="1" dirty="0" smtClean="0">
                <a:latin typeface="IRANSans Light" panose="02040503050201020203" pitchFamily="18" charset="-78"/>
                <a:cs typeface="IRANSans Light" panose="02040503050201020203" pitchFamily="18" charset="-78"/>
              </a:rPr>
              <a:t>ها </a:t>
            </a:r>
            <a:r>
              <a:rPr lang="ar-SA" sz="2000" b="1" dirty="0">
                <a:latin typeface="IRANSans Light" panose="02040503050201020203" pitchFamily="18" charset="-78"/>
                <a:cs typeface="IRANSans Light" panose="02040503050201020203" pitchFamily="18" charset="-78"/>
              </a:rPr>
              <a:t>هنگام </a:t>
            </a:r>
            <a:r>
              <a:rPr lang="ar-SA" sz="2000" b="1" dirty="0" smtClean="0">
                <a:latin typeface="IRANSans Light" panose="02040503050201020203" pitchFamily="18" charset="-78"/>
                <a:cs typeface="IRANSans Light" panose="02040503050201020203" pitchFamily="18" charset="-78"/>
              </a:rPr>
              <a:t>دستكار</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نرخها</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سود</a:t>
            </a:r>
            <a:r>
              <a:rPr lang="fa-IR" sz="2000" b="1" dirty="0" smtClean="0">
                <a:latin typeface="IRANSans Light" panose="02040503050201020203" pitchFamily="18" charset="-78"/>
                <a:cs typeface="IRANSans Light" panose="02040503050201020203" pitchFamily="18" charset="-78"/>
              </a:rPr>
              <a:t> </a:t>
            </a:r>
            <a:r>
              <a:rPr lang="ar-SA" sz="2000" b="1" dirty="0" smtClean="0">
                <a:latin typeface="IRANSans Light" panose="02040503050201020203" pitchFamily="18" charset="-78"/>
                <a:cs typeface="IRANSans Light" panose="02040503050201020203" pitchFamily="18" charset="-78"/>
              </a:rPr>
              <a:t>سپرده‌ها و </a:t>
            </a:r>
            <a:r>
              <a:rPr lang="ar-SA" sz="2000" b="1" dirty="0">
                <a:latin typeface="IRANSans Light" panose="02040503050201020203" pitchFamily="18" charset="-78"/>
                <a:cs typeface="IRANSans Light" panose="02040503050201020203" pitchFamily="18" charset="-78"/>
              </a:rPr>
              <a:t>تسهيلات به </a:t>
            </a:r>
            <a:r>
              <a:rPr lang="ar-SA" sz="2000" b="1" dirty="0" smtClean="0">
                <a:latin typeface="IRANSans Light" panose="02040503050201020203" pitchFamily="18" charset="-78"/>
                <a:cs typeface="IRANSans Light" panose="02040503050201020203" pitchFamily="18" charset="-78"/>
              </a:rPr>
              <a:t>روشها</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خاص</a:t>
            </a:r>
            <a:endParaRPr lang="en-US" sz="2000" b="1" dirty="0">
              <a:latin typeface="IRANSans Light" panose="02040503050201020203" pitchFamily="18" charset="-78"/>
              <a:cs typeface="IRANSans Light" panose="02040503050201020203" pitchFamily="18" charset="-78"/>
            </a:endParaRPr>
          </a:p>
          <a:p>
            <a:pPr algn="just" rtl="1">
              <a:lnSpc>
                <a:spcPct val="150000"/>
              </a:lnSpc>
            </a:pPr>
            <a:r>
              <a:rPr lang="fa-IR" sz="2000" b="1" dirty="0" smtClean="0">
                <a:latin typeface="IRANSans Light" panose="02040503050201020203" pitchFamily="18" charset="-78"/>
                <a:cs typeface="IRANSans Light" panose="02040503050201020203" pitchFamily="18" charset="-78"/>
              </a:rPr>
              <a:t>	</a:t>
            </a:r>
            <a:r>
              <a:rPr lang="ar-SA" sz="2000" b="1" dirty="0" smtClean="0">
                <a:latin typeface="IRANSans Light" panose="02040503050201020203" pitchFamily="18" charset="-78"/>
                <a:cs typeface="IRANSans Light" panose="02040503050201020203" pitchFamily="18" charset="-78"/>
              </a:rPr>
              <a:t>هـ </a:t>
            </a:r>
            <a:r>
              <a:rPr lang="ar-SA" sz="2000" b="1" dirty="0">
                <a:latin typeface="IRANSans Light" panose="02040503050201020203" pitchFamily="18" charset="-78"/>
                <a:cs typeface="IRANSans Light" panose="02040503050201020203" pitchFamily="18" charset="-78"/>
              </a:rPr>
              <a:t>ـ تقويت </a:t>
            </a:r>
            <a:r>
              <a:rPr lang="ar-SA" sz="2000" b="1" dirty="0" smtClean="0">
                <a:latin typeface="IRANSans Light" panose="02040503050201020203" pitchFamily="18" charset="-78"/>
                <a:cs typeface="IRANSans Light" panose="02040503050201020203" pitchFamily="18" charset="-78"/>
              </a:rPr>
              <a:t>نظامها</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پرداخت"</a:t>
            </a:r>
            <a:endParaRPr lang="fa-IR" sz="2000" dirty="0">
              <a:latin typeface="IRANSans Light" panose="02040503050201020203" pitchFamily="18" charset="-78"/>
              <a:cs typeface="IRANSans Light" panose="02040503050201020203" pitchFamily="18" charset="-78"/>
            </a:endParaRPr>
          </a:p>
        </p:txBody>
      </p:sp>
      <p:sp>
        <p:nvSpPr>
          <p:cNvPr id="7" name="Rounded Rectangle 6"/>
          <p:cNvSpPr/>
          <p:nvPr/>
        </p:nvSpPr>
        <p:spPr>
          <a:xfrm>
            <a:off x="3012072" y="44955"/>
            <a:ext cx="311985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a:t>
            </a:r>
            <a:endParaRPr lang="en-US" dirty="0"/>
          </a:p>
        </p:txBody>
      </p:sp>
    </p:spTree>
    <p:extLst>
      <p:ext uri="{BB962C8B-B14F-4D97-AF65-F5344CB8AC3E}">
        <p14:creationId xmlns:p14="http://schemas.microsoft.com/office/powerpoint/2010/main" val="138538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103086"/>
            <a:ext cx="8767483" cy="5073878"/>
          </a:xfrm>
        </p:spPr>
        <p:txBody>
          <a:bodyPr>
            <a:normAutofit/>
          </a:bodyPr>
          <a:lstStyle/>
          <a:p>
            <a:pPr algn="r" rtl="1">
              <a:lnSpc>
                <a:spcPct val="150000"/>
              </a:lnSpc>
            </a:pPr>
            <a:r>
              <a:rPr lang="ar-SA" sz="2000" dirty="0" smtClean="0">
                <a:solidFill>
                  <a:srgbClr val="FF0000"/>
                </a:solidFill>
                <a:latin typeface="IRANSans Light" panose="02040503050201020203" pitchFamily="18" charset="-78"/>
                <a:cs typeface="IRANSans Light" panose="02040503050201020203" pitchFamily="18" charset="-78"/>
              </a:rPr>
              <a:t>ماده101</a:t>
            </a:r>
            <a:r>
              <a:rPr lang="ar-SA" sz="2000" dirty="0">
                <a:solidFill>
                  <a:srgbClr val="FF0000"/>
                </a:solidFill>
                <a:latin typeface="IRANSans Light" panose="02040503050201020203" pitchFamily="18" charset="-78"/>
                <a:cs typeface="IRANSans Light" panose="02040503050201020203" pitchFamily="18" charset="-78"/>
              </a:rPr>
              <a:t>: </a:t>
            </a:r>
            <a:r>
              <a:rPr lang="ar-SA" sz="2000" dirty="0">
                <a:latin typeface="IRANSans Light" panose="02040503050201020203" pitchFamily="18" charset="-78"/>
                <a:cs typeface="IRANSans Light" panose="02040503050201020203" pitchFamily="18" charset="-78"/>
              </a:rPr>
              <a:t>" به منظور تنظيم مناسب بازار، افزايش سطح رقابت، ارتقاء بهره‌وري شبكه توزيع و شفاف‌سازي فرآيند توزيع كالا و خدمات، دولت مي‌تواند:</a:t>
            </a:r>
            <a:endParaRPr lang="en-US" sz="2000" dirty="0">
              <a:latin typeface="IRANSans Light" panose="02040503050201020203" pitchFamily="18" charset="-78"/>
              <a:cs typeface="IRANSans Light" panose="02040503050201020203" pitchFamily="18" charset="-78"/>
            </a:endParaRPr>
          </a:p>
          <a:p>
            <a:pPr algn="r" rtl="1">
              <a:lnSpc>
                <a:spcPct val="150000"/>
              </a:lnSpc>
            </a:pPr>
            <a:r>
              <a:rPr lang="ar-SA" sz="2000" dirty="0">
                <a:latin typeface="IRANSans Light" panose="02040503050201020203" pitchFamily="18" charset="-78"/>
                <a:cs typeface="IRANSans Light" panose="02040503050201020203" pitchFamily="18" charset="-78"/>
              </a:rPr>
              <a:t>الف ـ نسبت به ارائه لايحه ساماندهي واحدهاي غيردولتي پخش كالا تا پايان سال دوم برنامه اقدام نمايد به نحوي كه استانداردهاي مورد نياز براي فعاليت پخش، ابزارهاي نظارتي و مديريتي دولت و نياز سياستهاي رقابتي </a:t>
            </a:r>
            <a:r>
              <a:rPr lang="ar-SA" sz="2000" u="sng" dirty="0">
                <a:latin typeface="IRANSans Light" panose="02040503050201020203" pitchFamily="18" charset="-78"/>
                <a:cs typeface="IRANSans Light" panose="02040503050201020203" pitchFamily="18" charset="-78"/>
              </a:rPr>
              <a:t>مورد توجه قرار گرفته </a:t>
            </a:r>
            <a:r>
              <a:rPr lang="ar-SA" sz="2000" dirty="0">
                <a:latin typeface="IRANSans Light" panose="02040503050201020203" pitchFamily="18" charset="-78"/>
                <a:cs typeface="IRANSans Light" panose="02040503050201020203" pitchFamily="18" charset="-78"/>
              </a:rPr>
              <a:t>و اختلاف قيمت توليد‌كننده و مصرف‌كننده كاهش يابد.</a:t>
            </a:r>
            <a:endParaRPr lang="en-US" sz="2000" dirty="0">
              <a:latin typeface="IRANSans Light" panose="02040503050201020203" pitchFamily="18" charset="-78"/>
              <a:cs typeface="IRANSans Light" panose="02040503050201020203" pitchFamily="18" charset="-78"/>
            </a:endParaRPr>
          </a:p>
          <a:p>
            <a:pPr algn="r" rtl="1">
              <a:lnSpc>
                <a:spcPct val="150000"/>
              </a:lnSpc>
            </a:pPr>
            <a:r>
              <a:rPr lang="ar-SA" sz="2000" dirty="0" smtClean="0">
                <a:latin typeface="IRANSans Light" panose="02040503050201020203" pitchFamily="18" charset="-78"/>
                <a:cs typeface="IRANSans Light" panose="02040503050201020203" pitchFamily="18" charset="-78"/>
              </a:rPr>
              <a:t>ماده </a:t>
            </a:r>
            <a:r>
              <a:rPr lang="ar-SA" sz="2000" dirty="0">
                <a:latin typeface="IRANSans Light" panose="02040503050201020203" pitchFamily="18" charset="-78"/>
                <a:cs typeface="IRANSans Light" panose="02040503050201020203" pitchFamily="18" charset="-78"/>
              </a:rPr>
              <a:t>102: "تبصره2ـ وزارت بازرگاني مجاز است حسب ضرورت از طريق اعطاء مجوز واردات بدون انتقال ارز، نسبت به جبران نيازهاي داخلي اقدام نمايد."</a:t>
            </a:r>
            <a:endParaRPr lang="en-US" sz="2000" dirty="0">
              <a:latin typeface="IRANSans Light" panose="02040503050201020203" pitchFamily="18" charset="-78"/>
              <a:cs typeface="IRANSans Light" panose="02040503050201020203" pitchFamily="18" charset="-78"/>
            </a:endParaRPr>
          </a:p>
          <a:p>
            <a:pPr marL="0" indent="0" algn="r" rtl="1">
              <a:lnSpc>
                <a:spcPct val="150000"/>
              </a:lnSpc>
              <a:buNone/>
            </a:pPr>
            <a:endParaRPr lang="en-US" sz="2000" dirty="0">
              <a:latin typeface="IRANSans Light" panose="02040503050201020203" pitchFamily="18" charset="-78"/>
              <a:cs typeface="IRANSans Light" panose="02040503050201020203" pitchFamily="18" charset="-78"/>
            </a:endParaRPr>
          </a:p>
          <a:p>
            <a:pPr algn="r" rtl="1">
              <a:lnSpc>
                <a:spcPct val="150000"/>
              </a:lnSpc>
            </a:pPr>
            <a:endParaRPr lang="en-US" sz="2000" dirty="0">
              <a:latin typeface="IRANSans Light" panose="02040503050201020203" pitchFamily="18" charset="-78"/>
              <a:cs typeface="IRANSans Light" panose="02040503050201020203" pitchFamily="18" charset="-78"/>
            </a:endParaRPr>
          </a:p>
        </p:txBody>
      </p:sp>
      <p:sp>
        <p:nvSpPr>
          <p:cNvPr id="5" name="AutoShape 6"/>
          <p:cNvSpPr>
            <a:spLocks noChangeArrowheads="1"/>
          </p:cNvSpPr>
          <p:nvPr/>
        </p:nvSpPr>
        <p:spPr bwMode="auto">
          <a:xfrm>
            <a:off x="0" y="5405718"/>
            <a:ext cx="9144000" cy="1102415"/>
          </a:xfrm>
          <a:prstGeom prst="bracePair">
            <a:avLst>
              <a:gd name="adj" fmla="val 8333"/>
            </a:avLst>
          </a:prstGeom>
          <a:gradFill rotWithShape="0">
            <a:gsLst>
              <a:gs pos="0">
                <a:schemeClr val="accent2">
                  <a:lumMod val="60000"/>
                  <a:lumOff val="40000"/>
                </a:schemeClr>
              </a:gs>
              <a:gs pos="50000">
                <a:schemeClr val="accent2">
                  <a:lumMod val="20000"/>
                  <a:lumOff val="80000"/>
                </a:schemeClr>
              </a:gs>
              <a:gs pos="100000">
                <a:schemeClr val="accent2">
                  <a:lumMod val="60000"/>
                  <a:lumOff val="40000"/>
                </a:schemeClr>
              </a:gs>
            </a:gsLst>
            <a:lin ang="18900000" scaled="1"/>
          </a:gradFill>
          <a:ln w="12700">
            <a:solidFill>
              <a:schemeClr val="accent6">
                <a:lumMod val="50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pPr algn="r" rtl="1"/>
            <a:r>
              <a:rPr lang="fa-IR" sz="2400" b="1" dirty="0">
                <a:cs typeface="B Koodak" panose="00000700000000000000" pitchFamily="2" charset="-78"/>
              </a:rPr>
              <a:t>در 30 تا 40 درصد از مواد بررسی شده قانون برنامه پنج‌‌ساله پنجم توسعه این این اصل رعایت نشده </a:t>
            </a:r>
            <a:r>
              <a:rPr lang="fa-IR" sz="2400" b="1" dirty="0" smtClean="0">
                <a:cs typeface="B Koodak" panose="00000700000000000000" pitchFamily="2" charset="-78"/>
              </a:rPr>
              <a:t>است.</a:t>
            </a:r>
            <a:endParaRPr lang="en-US" sz="2400" b="1" dirty="0">
              <a:cs typeface="B Koodak" panose="00000700000000000000" pitchFamily="2" charset="-78"/>
            </a:endParaRPr>
          </a:p>
        </p:txBody>
      </p:sp>
      <p:sp>
        <p:nvSpPr>
          <p:cNvPr id="7" name="Rounded Rectangle 6"/>
          <p:cNvSpPr/>
          <p:nvPr/>
        </p:nvSpPr>
        <p:spPr>
          <a:xfrm>
            <a:off x="3012072" y="44955"/>
            <a:ext cx="311985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a:t>
            </a:r>
            <a:endParaRPr lang="en-US" dirty="0"/>
          </a:p>
        </p:txBody>
      </p:sp>
    </p:spTree>
    <p:extLst>
      <p:ext uri="{BB962C8B-B14F-4D97-AF65-F5344CB8AC3E}">
        <p14:creationId xmlns:p14="http://schemas.microsoft.com/office/powerpoint/2010/main" val="371925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7226" y="2011081"/>
            <a:ext cx="2950028" cy="1556204"/>
          </a:xfrm>
        </p:spPr>
        <p:txBody>
          <a:bodyPr>
            <a:normAutofit/>
          </a:bodyPr>
          <a:lstStyle/>
          <a:p>
            <a:pPr marL="0" indent="0" algn="ctr" rtl="1">
              <a:buNone/>
            </a:pPr>
            <a:r>
              <a:rPr lang="fa-IR" sz="3600" dirty="0">
                <a:cs typeface="A EntezareZohoor 1 **" panose="00000700000000000000" pitchFamily="2" charset="-78"/>
              </a:rPr>
              <a:t>آوردن مواردی در قانون که نیازی به آنها نیست</a:t>
            </a:r>
            <a:endParaRPr lang="en-US" sz="3600" dirty="0">
              <a:cs typeface="A EntezareZohoor 1 **" panose="00000700000000000000" pitchFamily="2" charset="-78"/>
            </a:endParaRPr>
          </a:p>
        </p:txBody>
      </p:sp>
      <p:sp>
        <p:nvSpPr>
          <p:cNvPr id="5" name="TextBox 4"/>
          <p:cNvSpPr txBox="1"/>
          <p:nvPr/>
        </p:nvSpPr>
        <p:spPr>
          <a:xfrm>
            <a:off x="-231100" y="2011082"/>
            <a:ext cx="2583543" cy="1200329"/>
          </a:xfrm>
          <a:prstGeom prst="rect">
            <a:avLst/>
          </a:prstGeom>
          <a:noFill/>
        </p:spPr>
        <p:txBody>
          <a:bodyPr wrap="square" rtlCol="0">
            <a:spAutoFit/>
          </a:bodyPr>
          <a:lstStyle/>
          <a:p>
            <a:pPr algn="ctr"/>
            <a:r>
              <a:rPr lang="fa-IR" sz="3600" dirty="0">
                <a:cs typeface="A EntezareZohoor 1 **" panose="00000700000000000000" pitchFamily="2" charset="-78"/>
              </a:rPr>
              <a:t>افزایش بی دلیل حجم قانون</a:t>
            </a:r>
            <a:endParaRPr lang="en-US" sz="3600" dirty="0">
              <a:cs typeface="A EntezareZohoor 1 **" panose="00000700000000000000" pitchFamily="2" charset="-78"/>
            </a:endParaRPr>
          </a:p>
        </p:txBody>
      </p:sp>
      <p:sp>
        <p:nvSpPr>
          <p:cNvPr id="6" name="Notched Right Arrow 5"/>
          <p:cNvSpPr/>
          <p:nvPr/>
        </p:nvSpPr>
        <p:spPr>
          <a:xfrm rot="10800000">
            <a:off x="2352443" y="2317403"/>
            <a:ext cx="1743739"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95912" y="4038814"/>
            <a:ext cx="3120571" cy="1200329"/>
          </a:xfrm>
          <a:prstGeom prst="rect">
            <a:avLst/>
          </a:prstGeom>
          <a:noFill/>
        </p:spPr>
        <p:txBody>
          <a:bodyPr wrap="square" rtlCol="0">
            <a:spAutoFit/>
          </a:bodyPr>
          <a:lstStyle/>
          <a:p>
            <a:pPr algn="ctr"/>
            <a:r>
              <a:rPr lang="fa-IR" sz="3600" dirty="0">
                <a:cs typeface="A EntezareZohoor 1 **" panose="00000700000000000000" pitchFamily="2" charset="-78"/>
              </a:rPr>
              <a:t>اعطای جوازهایی که منع قانونی نداشته است</a:t>
            </a:r>
            <a:endParaRPr lang="en-US" sz="3600" dirty="0">
              <a:cs typeface="A EntezareZohoor 1 **" panose="00000700000000000000" pitchFamily="2" charset="-78"/>
            </a:endParaRPr>
          </a:p>
        </p:txBody>
      </p:sp>
      <p:sp>
        <p:nvSpPr>
          <p:cNvPr id="8" name="Plus 7"/>
          <p:cNvSpPr/>
          <p:nvPr/>
        </p:nvSpPr>
        <p:spPr>
          <a:xfrm>
            <a:off x="3180873" y="4218844"/>
            <a:ext cx="915308" cy="840266"/>
          </a:xfrm>
          <a:prstGeom prst="mathPlus">
            <a:avLst>
              <a:gd name="adj1" fmla="val 166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54349" y="4315812"/>
            <a:ext cx="2996187" cy="646331"/>
          </a:xfrm>
          <a:prstGeom prst="rect">
            <a:avLst/>
          </a:prstGeom>
          <a:noFill/>
        </p:spPr>
        <p:txBody>
          <a:bodyPr wrap="square" rtlCol="0">
            <a:spAutoFit/>
          </a:bodyPr>
          <a:lstStyle/>
          <a:p>
            <a:r>
              <a:rPr lang="fa-IR" sz="3600" dirty="0">
                <a:cs typeface="A EntezareZohoor 1 **" panose="00000700000000000000" pitchFamily="2" charset="-78"/>
              </a:rPr>
              <a:t>تکرار مکرّرات</a:t>
            </a:r>
            <a:endParaRPr lang="en-US" sz="3600" dirty="0">
              <a:cs typeface="A EntezareZohoor 1 **" panose="00000700000000000000" pitchFamily="2" charset="-78"/>
            </a:endParaRPr>
          </a:p>
        </p:txBody>
      </p:sp>
      <p:sp>
        <p:nvSpPr>
          <p:cNvPr id="10" name="Curved Left Arrow 9"/>
          <p:cNvSpPr/>
          <p:nvPr/>
        </p:nvSpPr>
        <p:spPr>
          <a:xfrm>
            <a:off x="7716483" y="2608820"/>
            <a:ext cx="1016001" cy="21847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7970673" y="3221287"/>
            <a:ext cx="1121038" cy="728658"/>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3200" dirty="0">
                <a:cs typeface="A EntezareZohoor 1 **" panose="00000700000000000000" pitchFamily="2" charset="-78"/>
              </a:rPr>
              <a:t>مثال</a:t>
            </a:r>
            <a:endParaRPr lang="en-US" sz="3200" dirty="0">
              <a:cs typeface="A EntezareZohoor 1 **" panose="00000700000000000000" pitchFamily="2" charset="-78"/>
            </a:endParaRPr>
          </a:p>
        </p:txBody>
      </p:sp>
      <p:sp>
        <p:nvSpPr>
          <p:cNvPr id="14" name="Rounded Rectangle 13"/>
          <p:cNvSpPr/>
          <p:nvPr/>
        </p:nvSpPr>
        <p:spPr>
          <a:xfrm>
            <a:off x="0" y="250397"/>
            <a:ext cx="9144000" cy="1215785"/>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bg1"/>
                </a:solidFill>
                <a:cs typeface="A EntezareZohoor 2 **" panose="00000700000000000000" pitchFamily="2" charset="-78"/>
              </a:rPr>
              <a:t>عدم مهمل گویی</a:t>
            </a:r>
            <a:endParaRPr lang="en-US" sz="4000" dirty="0">
              <a:solidFill>
                <a:schemeClr val="bg1"/>
              </a:solidFill>
              <a:cs typeface="A EntezareZohoor 2 **" panose="00000700000000000000" pitchFamily="2" charset="-78"/>
            </a:endParaRPr>
          </a:p>
        </p:txBody>
      </p:sp>
    </p:spTree>
    <p:extLst>
      <p:ext uri="{BB962C8B-B14F-4D97-AF65-F5344CB8AC3E}">
        <p14:creationId xmlns:p14="http://schemas.microsoft.com/office/powerpoint/2010/main" val="130371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1000"/>
                                        <p:tgtEl>
                                          <p:spTgt spid="9">
                                            <p:txEl>
                                              <p:pRg st="0" end="0"/>
                                            </p:txEl>
                                          </p:spTgt>
                                        </p:tgtEl>
                                      </p:cBhvr>
                                    </p:animEffect>
                                    <p:anim calcmode="lin" valueType="num">
                                      <p:cBhvr>
                                        <p:cTn id="4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494" y="866219"/>
            <a:ext cx="8780930" cy="5763182"/>
          </a:xfrm>
        </p:spPr>
        <p:txBody>
          <a:bodyPr>
            <a:noAutofit/>
          </a:bodyPr>
          <a:lstStyle/>
          <a:p>
            <a:pPr algn="just" rtl="1">
              <a:lnSpc>
                <a:spcPct val="150000"/>
              </a:lnSpc>
            </a:pPr>
            <a:r>
              <a:rPr lang="ar-SA" sz="2000" b="1" dirty="0">
                <a:solidFill>
                  <a:srgbClr val="FF0000"/>
                </a:solidFill>
                <a:latin typeface="IRANSans Light" panose="02040503050201020203" pitchFamily="18" charset="-78"/>
                <a:cs typeface="IRANSans Light" panose="02040503050201020203" pitchFamily="18" charset="-78"/>
              </a:rPr>
              <a:t>ماده95:</a:t>
            </a:r>
            <a:r>
              <a:rPr lang="ar-SA" sz="2000" b="1" dirty="0">
                <a:latin typeface="IRANSans Light" panose="02040503050201020203" pitchFamily="18" charset="-78"/>
                <a:cs typeface="IRANSans Light" panose="02040503050201020203" pitchFamily="18" charset="-78"/>
              </a:rPr>
              <a:t> " به منظور تضمين بازپرداخت وجوه متعلق به سپرده‌گذاران بانكها و ساير مؤسسات </a:t>
            </a:r>
            <a:r>
              <a:rPr lang="ar-SA" sz="2000" b="1" dirty="0" smtClean="0">
                <a:latin typeface="IRANSans Light" panose="02040503050201020203" pitchFamily="18" charset="-78"/>
                <a:cs typeface="IRANSans Light" panose="02040503050201020203" pitchFamily="18" charset="-78"/>
              </a:rPr>
              <a:t>اعتبار</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در صورت </a:t>
            </a:r>
            <a:r>
              <a:rPr lang="ar-SA" sz="2000" b="1" dirty="0" smtClean="0">
                <a:latin typeface="IRANSans Light" panose="02040503050201020203" pitchFamily="18" charset="-78"/>
                <a:cs typeface="IRANSans Light" panose="02040503050201020203" pitchFamily="18" charset="-78"/>
              </a:rPr>
              <a:t>ورشكستگ</a:t>
            </a:r>
            <a:r>
              <a:rPr lang="fa-IR" sz="2000" b="1" dirty="0" smtClean="0">
                <a:latin typeface="IRANSans Light" panose="02040503050201020203" pitchFamily="18" charset="-78"/>
                <a:cs typeface="IRANSans Light" panose="02040503050201020203" pitchFamily="18" charset="-78"/>
              </a:rPr>
              <a:t>ی</a:t>
            </a:r>
            <a:r>
              <a:rPr lang="ar-SA" sz="2000" b="1" dirty="0" smtClean="0">
                <a:latin typeface="IRANSans Light" panose="02040503050201020203" pitchFamily="18" charset="-78"/>
                <a:cs typeface="IRANSans Light" panose="02040503050201020203" pitchFamily="18" charset="-78"/>
              </a:rPr>
              <a:t>، </a:t>
            </a:r>
            <a:r>
              <a:rPr lang="ar-SA" sz="2000" b="1" u="sng" dirty="0">
                <a:latin typeface="IRANSans Light" panose="02040503050201020203" pitchFamily="18" charset="-78"/>
                <a:cs typeface="IRANSans Light" panose="02040503050201020203" pitchFamily="18" charset="-78"/>
              </a:rPr>
              <a:t>به بانك </a:t>
            </a:r>
            <a:r>
              <a:rPr lang="ar-SA" sz="2000" b="1" u="sng" dirty="0" smtClean="0">
                <a:latin typeface="IRANSans Light" panose="02040503050201020203" pitchFamily="18" charset="-78"/>
                <a:cs typeface="IRANSans Light" panose="02040503050201020203" pitchFamily="18" charset="-78"/>
              </a:rPr>
              <a:t>مركز</a:t>
            </a:r>
            <a:r>
              <a:rPr lang="fa-IR" sz="2000" b="1" u="sng" dirty="0" smtClean="0">
                <a:latin typeface="IRANSans Light" panose="02040503050201020203" pitchFamily="18" charset="-78"/>
                <a:cs typeface="IRANSans Light" panose="02040503050201020203" pitchFamily="18" charset="-78"/>
              </a:rPr>
              <a:t>ی</a:t>
            </a:r>
            <a:r>
              <a:rPr lang="ar-SA" sz="2000" b="1" u="sng" dirty="0" smtClean="0">
                <a:latin typeface="IRANSans Light" panose="02040503050201020203" pitchFamily="18" charset="-78"/>
                <a:cs typeface="IRANSans Light" panose="02040503050201020203" pitchFamily="18" charset="-78"/>
              </a:rPr>
              <a:t> جمهور</a:t>
            </a:r>
            <a:r>
              <a:rPr lang="fa-IR" sz="2000" b="1" u="sng" dirty="0" smtClean="0">
                <a:latin typeface="IRANSans Light" panose="02040503050201020203" pitchFamily="18" charset="-78"/>
                <a:cs typeface="IRANSans Light" panose="02040503050201020203" pitchFamily="18" charset="-78"/>
              </a:rPr>
              <a:t>ی</a:t>
            </a:r>
            <a:r>
              <a:rPr lang="ar-SA" sz="2000" b="1" u="sng" dirty="0" smtClean="0">
                <a:latin typeface="IRANSans Light" panose="02040503050201020203" pitchFamily="18" charset="-78"/>
                <a:cs typeface="IRANSans Light" panose="02040503050201020203" pitchFamily="18" charset="-78"/>
              </a:rPr>
              <a:t> اسلام</a:t>
            </a:r>
            <a:r>
              <a:rPr lang="fa-IR" sz="2000" b="1" u="sng" dirty="0" smtClean="0">
                <a:latin typeface="IRANSans Light" panose="02040503050201020203" pitchFamily="18" charset="-78"/>
                <a:cs typeface="IRANSans Light" panose="02040503050201020203" pitchFamily="18" charset="-78"/>
              </a:rPr>
              <a:t>ی</a:t>
            </a:r>
            <a:r>
              <a:rPr lang="ar-SA" sz="2000" b="1" u="sng" dirty="0" smtClean="0">
                <a:latin typeface="IRANSans Light" panose="02040503050201020203" pitchFamily="18" charset="-78"/>
                <a:cs typeface="IRANSans Light" panose="02040503050201020203" pitchFamily="18" charset="-78"/>
              </a:rPr>
              <a:t> </a:t>
            </a:r>
            <a:r>
              <a:rPr lang="ar-SA" sz="2000" b="1" u="sng" dirty="0">
                <a:latin typeface="IRANSans Light" panose="02040503050201020203" pitchFamily="18" charset="-78"/>
                <a:cs typeface="IRANSans Light" panose="02040503050201020203" pitchFamily="18" charset="-78"/>
              </a:rPr>
              <a:t>ايران اجازه داده </a:t>
            </a:r>
            <a:r>
              <a:rPr lang="ar-SA" sz="2000" b="1" u="sng" dirty="0" smtClean="0">
                <a:latin typeface="IRANSans Light" panose="02040503050201020203" pitchFamily="18" charset="-78"/>
                <a:cs typeface="IRANSans Light" panose="02040503050201020203" pitchFamily="18" charset="-78"/>
              </a:rPr>
              <a:t>م</a:t>
            </a:r>
            <a:r>
              <a:rPr lang="fa-IR" sz="2000" b="1" u="sng" dirty="0" smtClean="0">
                <a:latin typeface="IRANSans Light" panose="02040503050201020203" pitchFamily="18" charset="-78"/>
                <a:cs typeface="IRANSans Light" panose="02040503050201020203" pitchFamily="18" charset="-78"/>
              </a:rPr>
              <a:t>ی</a:t>
            </a:r>
            <a:r>
              <a:rPr lang="ar-SA" sz="2000" b="1" u="sng" dirty="0" smtClean="0">
                <a:latin typeface="IRANSans Light" panose="02040503050201020203" pitchFamily="18" charset="-78"/>
                <a:cs typeface="IRANSans Light" panose="02040503050201020203" pitchFamily="18" charset="-78"/>
              </a:rPr>
              <a:t>‌شود </a:t>
            </a:r>
            <a:r>
              <a:rPr lang="ar-SA" sz="2000" b="1" u="sng" dirty="0">
                <a:latin typeface="IRANSans Light" panose="02040503050201020203" pitchFamily="18" charset="-78"/>
                <a:cs typeface="IRANSans Light" panose="02040503050201020203" pitchFamily="18" charset="-78"/>
              </a:rPr>
              <a:t>حداكثر تا پايان سال اول برنامه، نسبت به ايجاد صندوق ضمانت سپرده‌ها با رعايت شرايط ذيل اقدام نمايد... </a:t>
            </a:r>
            <a:r>
              <a:rPr lang="ar-SA" sz="2000" b="1" dirty="0">
                <a:latin typeface="IRANSans Light" panose="02040503050201020203" pitchFamily="18" charset="-78"/>
                <a:cs typeface="IRANSans Light" panose="02040503050201020203" pitchFamily="18" charset="-78"/>
              </a:rPr>
              <a:t>"</a:t>
            </a:r>
            <a:endParaRPr lang="fa-IR" sz="2000" b="1" dirty="0">
              <a:latin typeface="IRANSans Light" panose="02040503050201020203" pitchFamily="18" charset="-78"/>
              <a:cs typeface="IRANSans Light" panose="02040503050201020203" pitchFamily="18" charset="-78"/>
            </a:endParaRPr>
          </a:p>
          <a:p>
            <a:pPr algn="just" rtl="1">
              <a:lnSpc>
                <a:spcPct val="150000"/>
              </a:lnSpc>
            </a:pPr>
            <a:r>
              <a:rPr lang="fa-IR" sz="1600" dirty="0">
                <a:latin typeface="IRANSans Light" panose="02040503050201020203" pitchFamily="18" charset="-78"/>
                <a:cs typeface="IRANSans Light" panose="02040503050201020203" pitchFamily="18" charset="-78"/>
              </a:rPr>
              <a:t>در ماده (95) به بانک مرکزی اجازه داده شده است که به ایجاد صندوق ضمانت سپرده‌ها اقدام کند. هرچند تأسیس نهاد جدیدی نظیر صندوق ضمانت سپرده‌ها نیازمند مجوز قانونگذار است، اما با توجه به مفهوم «اجازه»، تعیین سقف زمانی در این مواد کاری کاملاً مهمل و بیهوده </a:t>
            </a:r>
            <a:r>
              <a:rPr lang="fa-IR" sz="1600" dirty="0" smtClean="0">
                <a:latin typeface="IRANSans Light" panose="02040503050201020203" pitchFamily="18" charset="-78"/>
                <a:cs typeface="IRANSans Light" panose="02040503050201020203" pitchFamily="18" charset="-78"/>
              </a:rPr>
              <a:t>است.</a:t>
            </a:r>
          </a:p>
          <a:p>
            <a:pPr algn="just" rtl="1">
              <a:lnSpc>
                <a:spcPct val="150000"/>
              </a:lnSpc>
            </a:pPr>
            <a:endParaRPr lang="fa-IR" sz="1600" b="1" dirty="0">
              <a:latin typeface="IRANSans Light" panose="02040503050201020203" pitchFamily="18" charset="-78"/>
              <a:cs typeface="IRANSans Light" panose="02040503050201020203" pitchFamily="18" charset="-78"/>
            </a:endParaRPr>
          </a:p>
          <a:p>
            <a:pPr algn="just" rtl="1">
              <a:lnSpc>
                <a:spcPct val="150000"/>
              </a:lnSpc>
            </a:pPr>
            <a:r>
              <a:rPr lang="fa-IR" sz="1800" b="1" dirty="0">
                <a:latin typeface="IRANSans Light" panose="02040503050201020203" pitchFamily="18" charset="-78"/>
                <a:cs typeface="IRANSans Light" panose="02040503050201020203" pitchFamily="18" charset="-78"/>
              </a:rPr>
              <a:t>ماده (101): به منظور تنظيم مناسب بازار، افزايش سطح رقابت، ارتقاء </a:t>
            </a:r>
            <a:r>
              <a:rPr lang="fa-IR" sz="1800" b="1" dirty="0" smtClean="0">
                <a:latin typeface="IRANSans Light" panose="02040503050201020203" pitchFamily="18" charset="-78"/>
                <a:cs typeface="IRANSans Light" panose="02040503050201020203" pitchFamily="18" charset="-78"/>
              </a:rPr>
              <a:t>بهره‌وری </a:t>
            </a:r>
            <a:r>
              <a:rPr lang="fa-IR" sz="1800" b="1" dirty="0">
                <a:latin typeface="IRANSans Light" panose="02040503050201020203" pitchFamily="18" charset="-78"/>
                <a:cs typeface="IRANSans Light" panose="02040503050201020203" pitchFamily="18" charset="-78"/>
              </a:rPr>
              <a:t>شبكه توزيع </a:t>
            </a:r>
            <a:r>
              <a:rPr lang="fa-IR" sz="1800" b="1" dirty="0" smtClean="0">
                <a:latin typeface="IRANSans Light" panose="02040503050201020203" pitchFamily="18" charset="-78"/>
                <a:cs typeface="IRANSans Light" panose="02040503050201020203" pitchFamily="18" charset="-78"/>
              </a:rPr>
              <a:t>شفاف‌سازی </a:t>
            </a:r>
            <a:r>
              <a:rPr lang="fa-IR" sz="1800" b="1" dirty="0">
                <a:latin typeface="IRANSans Light" panose="02040503050201020203" pitchFamily="18" charset="-78"/>
                <a:cs typeface="IRANSans Light" panose="02040503050201020203" pitchFamily="18" charset="-78"/>
              </a:rPr>
              <a:t>فرآيند توزيع كالا و خدمات، </a:t>
            </a:r>
            <a:r>
              <a:rPr lang="fa-IR" sz="1800" b="1" u="sng" dirty="0">
                <a:latin typeface="IRANSans Light" panose="02040503050201020203" pitchFamily="18" charset="-78"/>
                <a:cs typeface="IRANSans Light" panose="02040503050201020203" pitchFamily="18" charset="-78"/>
              </a:rPr>
              <a:t>دولت </a:t>
            </a:r>
            <a:r>
              <a:rPr lang="fa-IR" sz="1800" b="1" u="sng" dirty="0" smtClean="0">
                <a:latin typeface="IRANSans Light" panose="02040503050201020203" pitchFamily="18" charset="-78"/>
                <a:cs typeface="IRANSans Light" panose="02040503050201020203" pitchFamily="18" charset="-78"/>
              </a:rPr>
              <a:t>می‌تواند</a:t>
            </a:r>
            <a:r>
              <a:rPr lang="fa-IR" sz="1800" b="1" dirty="0">
                <a:latin typeface="IRANSans Light" panose="02040503050201020203" pitchFamily="18" charset="-78"/>
                <a:cs typeface="IRANSans Light" panose="02040503050201020203" pitchFamily="18" charset="-78"/>
              </a:rPr>
              <a:t>:</a:t>
            </a:r>
          </a:p>
          <a:p>
            <a:pPr lvl="1" algn="just" rtl="1">
              <a:lnSpc>
                <a:spcPct val="150000"/>
              </a:lnSpc>
            </a:pPr>
            <a:r>
              <a:rPr lang="fa-IR" sz="1600" b="1" dirty="0" smtClean="0">
                <a:latin typeface="IRANSans Light" panose="02040503050201020203" pitchFamily="18" charset="-78"/>
                <a:cs typeface="IRANSans Light" panose="02040503050201020203" pitchFamily="18" charset="-78"/>
              </a:rPr>
              <a:t>الف</a:t>
            </a:r>
            <a:r>
              <a:rPr lang="fa-IR" sz="1600" b="1" dirty="0">
                <a:latin typeface="IRANSans Light" panose="02040503050201020203" pitchFamily="18" charset="-78"/>
                <a:cs typeface="IRANSans Light" panose="02040503050201020203" pitchFamily="18" charset="-78"/>
              </a:rPr>
              <a:t>) </a:t>
            </a:r>
            <a:r>
              <a:rPr lang="fa-IR" sz="1600" b="1" u="sng" dirty="0">
                <a:latin typeface="IRANSans Light" panose="02040503050201020203" pitchFamily="18" charset="-78"/>
                <a:cs typeface="IRANSans Light" panose="02040503050201020203" pitchFamily="18" charset="-78"/>
              </a:rPr>
              <a:t>نسبت به ارائه لايحه </a:t>
            </a:r>
            <a:r>
              <a:rPr lang="fa-IR" sz="1600" b="1" u="sng" dirty="0" smtClean="0">
                <a:latin typeface="IRANSans Light" panose="02040503050201020203" pitchFamily="18" charset="-78"/>
                <a:cs typeface="IRANSans Light" panose="02040503050201020203" pitchFamily="18" charset="-78"/>
              </a:rPr>
              <a:t>ساماندهی واحدهای غيردولتی </a:t>
            </a:r>
            <a:r>
              <a:rPr lang="fa-IR" sz="1600" b="1" u="sng" dirty="0">
                <a:latin typeface="IRANSans Light" panose="02040503050201020203" pitchFamily="18" charset="-78"/>
                <a:cs typeface="IRANSans Light" panose="02040503050201020203" pitchFamily="18" charset="-78"/>
              </a:rPr>
              <a:t>پخش كالا تا پايان سال دوم برنامه اقدام نمايد </a:t>
            </a:r>
            <a:r>
              <a:rPr lang="fa-IR" sz="1600" b="1" dirty="0">
                <a:latin typeface="IRANSans Light" panose="02040503050201020203" pitchFamily="18" charset="-78"/>
                <a:cs typeface="IRANSans Light" panose="02040503050201020203" pitchFamily="18" charset="-78"/>
              </a:rPr>
              <a:t>به </a:t>
            </a:r>
            <a:r>
              <a:rPr lang="fa-IR" sz="1600" b="1" dirty="0" smtClean="0">
                <a:latin typeface="IRANSans Light" panose="02040503050201020203" pitchFamily="18" charset="-78"/>
                <a:cs typeface="IRANSans Light" panose="02040503050201020203" pitchFamily="18" charset="-78"/>
              </a:rPr>
              <a:t>نحوی </a:t>
            </a:r>
            <a:r>
              <a:rPr lang="fa-IR" sz="1600" b="1" dirty="0">
                <a:latin typeface="IRANSans Light" panose="02040503050201020203" pitchFamily="18" charset="-78"/>
                <a:cs typeface="IRANSans Light" panose="02040503050201020203" pitchFamily="18" charset="-78"/>
              </a:rPr>
              <a:t>كه </a:t>
            </a:r>
            <a:r>
              <a:rPr lang="fa-IR" sz="1600" b="1" dirty="0" smtClean="0">
                <a:latin typeface="IRANSans Light" panose="02040503050201020203" pitchFamily="18" charset="-78"/>
                <a:cs typeface="IRANSans Light" panose="02040503050201020203" pitchFamily="18" charset="-78"/>
              </a:rPr>
              <a:t>استانداردهای </a:t>
            </a:r>
            <a:r>
              <a:rPr lang="fa-IR" sz="1600" b="1" dirty="0">
                <a:latin typeface="IRANSans Light" panose="02040503050201020203" pitchFamily="18" charset="-78"/>
                <a:cs typeface="IRANSans Light" panose="02040503050201020203" pitchFamily="18" charset="-78"/>
              </a:rPr>
              <a:t>مورد نياز </a:t>
            </a:r>
            <a:r>
              <a:rPr lang="fa-IR" sz="1600" b="1" dirty="0" smtClean="0">
                <a:latin typeface="IRANSans Light" panose="02040503050201020203" pitchFamily="18" charset="-78"/>
                <a:cs typeface="IRANSans Light" panose="02040503050201020203" pitchFamily="18" charset="-78"/>
              </a:rPr>
              <a:t>برای </a:t>
            </a:r>
            <a:r>
              <a:rPr lang="fa-IR" sz="1600" b="1" dirty="0">
                <a:latin typeface="IRANSans Light" panose="02040503050201020203" pitchFamily="18" charset="-78"/>
                <a:cs typeface="IRANSans Light" panose="02040503050201020203" pitchFamily="18" charset="-78"/>
              </a:rPr>
              <a:t>فعاليت پخش، </a:t>
            </a:r>
            <a:r>
              <a:rPr lang="fa-IR" sz="1600" b="1" dirty="0" smtClean="0">
                <a:latin typeface="IRANSans Light" panose="02040503050201020203" pitchFamily="18" charset="-78"/>
                <a:cs typeface="IRANSans Light" panose="02040503050201020203" pitchFamily="18" charset="-78"/>
              </a:rPr>
              <a:t>ابزارهای نظارتی </a:t>
            </a:r>
            <a:r>
              <a:rPr lang="fa-IR" sz="1600" b="1" dirty="0">
                <a:latin typeface="IRANSans Light" panose="02040503050201020203" pitchFamily="18" charset="-78"/>
                <a:cs typeface="IRANSans Light" panose="02040503050201020203" pitchFamily="18" charset="-78"/>
              </a:rPr>
              <a:t>و </a:t>
            </a:r>
            <a:r>
              <a:rPr lang="fa-IR" sz="1600" b="1" dirty="0" smtClean="0">
                <a:latin typeface="IRANSans Light" panose="02040503050201020203" pitchFamily="18" charset="-78"/>
                <a:cs typeface="IRANSans Light" panose="02040503050201020203" pitchFamily="18" charset="-78"/>
              </a:rPr>
              <a:t>مديريتی </a:t>
            </a:r>
            <a:r>
              <a:rPr lang="fa-IR" sz="1600" b="1" dirty="0">
                <a:latin typeface="IRANSans Light" panose="02040503050201020203" pitchFamily="18" charset="-78"/>
                <a:cs typeface="IRANSans Light" panose="02040503050201020203" pitchFamily="18" charset="-78"/>
              </a:rPr>
              <a:t>دولت و نياز </a:t>
            </a:r>
            <a:r>
              <a:rPr lang="fa-IR" sz="1600" b="1" dirty="0" smtClean="0">
                <a:latin typeface="IRANSans Light" panose="02040503050201020203" pitchFamily="18" charset="-78"/>
                <a:cs typeface="IRANSans Light" panose="02040503050201020203" pitchFamily="18" charset="-78"/>
              </a:rPr>
              <a:t>سياست‌های رقابتی </a:t>
            </a:r>
            <a:r>
              <a:rPr lang="fa-IR" sz="1600" b="1" dirty="0">
                <a:latin typeface="IRANSans Light" panose="02040503050201020203" pitchFamily="18" charset="-78"/>
                <a:cs typeface="IRANSans Light" panose="02040503050201020203" pitchFamily="18" charset="-78"/>
              </a:rPr>
              <a:t>مورد توجه قرار گرفته و اختلاف قيمت توليد‌كننده و مصرف‌كننده كاهش يابد</a:t>
            </a:r>
            <a:r>
              <a:rPr lang="fa-IR" sz="1600" b="1" dirty="0" smtClean="0">
                <a:latin typeface="IRANSans Light" panose="02040503050201020203" pitchFamily="18" charset="-78"/>
                <a:cs typeface="IRANSans Light" panose="02040503050201020203" pitchFamily="18" charset="-78"/>
              </a:rPr>
              <a:t>.</a:t>
            </a:r>
            <a:endParaRPr lang="fa-IR" sz="1800" b="1" dirty="0">
              <a:solidFill>
                <a:srgbClr val="FF0000"/>
              </a:solidFill>
              <a:latin typeface="IRANSans Light" panose="02040503050201020203" pitchFamily="18" charset="-78"/>
              <a:cs typeface="IRANSans Light" panose="02040503050201020203" pitchFamily="18" charset="-78"/>
            </a:endParaRPr>
          </a:p>
          <a:p>
            <a:pPr marL="0" indent="0" algn="just" rtl="1">
              <a:lnSpc>
                <a:spcPct val="150000"/>
              </a:lnSpc>
              <a:buNone/>
            </a:pPr>
            <a:endParaRPr lang="fa-IR" sz="2200" b="1" dirty="0">
              <a:solidFill>
                <a:srgbClr val="FF0000"/>
              </a:solidFill>
              <a:latin typeface="IRANSans Light" panose="02040503050201020203" pitchFamily="18" charset="-78"/>
              <a:cs typeface="IRANSans Light" panose="02040503050201020203" pitchFamily="18" charset="-78"/>
            </a:endParaRPr>
          </a:p>
          <a:p>
            <a:pPr marL="0" indent="0" algn="just" rtl="1">
              <a:lnSpc>
                <a:spcPct val="150000"/>
              </a:lnSpc>
              <a:buNone/>
            </a:pPr>
            <a:endParaRPr lang="en-US" sz="2200" b="1" dirty="0">
              <a:latin typeface="IRANSans Light" panose="02040503050201020203" pitchFamily="18" charset="-78"/>
              <a:cs typeface="IRANSans Light" panose="02040503050201020203" pitchFamily="18" charset="-78"/>
            </a:endParaRPr>
          </a:p>
        </p:txBody>
      </p:sp>
      <p:sp>
        <p:nvSpPr>
          <p:cNvPr id="7" name="Rounded Rectangle 6"/>
          <p:cNvSpPr/>
          <p:nvPr/>
        </p:nvSpPr>
        <p:spPr>
          <a:xfrm>
            <a:off x="3012072" y="44955"/>
            <a:ext cx="311985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a:t>
            </a:r>
            <a:endParaRPr lang="en-US" dirty="0"/>
          </a:p>
        </p:txBody>
      </p:sp>
    </p:spTree>
    <p:extLst>
      <p:ext uri="{BB962C8B-B14F-4D97-AF65-F5344CB8AC3E}">
        <p14:creationId xmlns:p14="http://schemas.microsoft.com/office/powerpoint/2010/main" val="326406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373" y="1506413"/>
            <a:ext cx="8390965" cy="2723823"/>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fa-IR" b="1" dirty="0">
                <a:solidFill>
                  <a:srgbClr val="FF0000"/>
                </a:solidFill>
                <a:latin typeface="IRANSans Light" panose="02040503050201020203" pitchFamily="18" charset="-78"/>
                <a:cs typeface="IRANSans Light" panose="02040503050201020203" pitchFamily="18" charset="-78"/>
              </a:rPr>
              <a:t>ماده (104): </a:t>
            </a:r>
            <a:r>
              <a:rPr lang="fa-IR" b="1" dirty="0">
                <a:latin typeface="IRANSans Light" panose="02040503050201020203" pitchFamily="18" charset="-78"/>
                <a:cs typeface="IRANSans Light" panose="02040503050201020203" pitchFamily="18" charset="-78"/>
              </a:rPr>
              <a:t>بند «ج» تبصره ـ </a:t>
            </a:r>
            <a:r>
              <a:rPr lang="fa-IR" b="1" u="sng" dirty="0">
                <a:latin typeface="IRANSans Light" panose="02040503050201020203" pitchFamily="18" charset="-78"/>
                <a:cs typeface="IRANSans Light" panose="02040503050201020203" pitchFamily="18" charset="-78"/>
              </a:rPr>
              <a:t>به دولت اجازه داده </a:t>
            </a:r>
            <a:r>
              <a:rPr lang="fa-IR" b="1" u="sng" dirty="0" smtClean="0">
                <a:latin typeface="IRANSans Light" panose="02040503050201020203" pitchFamily="18" charset="-78"/>
                <a:cs typeface="IRANSans Light" panose="02040503050201020203" pitchFamily="18" charset="-78"/>
              </a:rPr>
              <a:t>می‌شود </a:t>
            </a:r>
            <a:r>
              <a:rPr lang="fa-IR" b="1" u="sng" dirty="0">
                <a:latin typeface="IRANSans Light" panose="02040503050201020203" pitchFamily="18" charset="-78"/>
                <a:cs typeface="IRANSans Light" panose="02040503050201020203" pitchFamily="18" charset="-78"/>
              </a:rPr>
              <a:t>با لحاظ منافع </a:t>
            </a:r>
            <a:r>
              <a:rPr lang="fa-IR" b="1" u="sng" dirty="0" smtClean="0">
                <a:latin typeface="IRANSans Light" panose="02040503050201020203" pitchFamily="18" charset="-78"/>
                <a:cs typeface="IRANSans Light" panose="02040503050201020203" pitchFamily="18" charset="-78"/>
              </a:rPr>
              <a:t>ملی </a:t>
            </a:r>
            <a:r>
              <a:rPr lang="fa-IR" b="1" u="sng" dirty="0">
                <a:latin typeface="IRANSans Light" panose="02040503050201020203" pitchFamily="18" charset="-78"/>
                <a:cs typeface="IRANSans Light" panose="02040503050201020203" pitchFamily="18" charset="-78"/>
              </a:rPr>
              <a:t>تا پايان سال اول برنامه ترتيبات </a:t>
            </a:r>
            <a:r>
              <a:rPr lang="fa-IR" b="1" u="sng" dirty="0" smtClean="0">
                <a:latin typeface="IRANSans Light" panose="02040503050201020203" pitchFamily="18" charset="-78"/>
                <a:cs typeface="IRANSans Light" panose="02040503050201020203" pitchFamily="18" charset="-78"/>
              </a:rPr>
              <a:t>قانونی </a:t>
            </a:r>
            <a:r>
              <a:rPr lang="fa-IR" b="1" u="sng" dirty="0">
                <a:latin typeface="IRANSans Light" panose="02040503050201020203" pitchFamily="18" charset="-78"/>
                <a:cs typeface="IRANSans Light" panose="02040503050201020203" pitchFamily="18" charset="-78"/>
              </a:rPr>
              <a:t>لازم </a:t>
            </a:r>
            <a:r>
              <a:rPr lang="fa-IR" b="1" u="sng" dirty="0" smtClean="0">
                <a:latin typeface="IRANSans Light" panose="02040503050201020203" pitchFamily="18" charset="-78"/>
                <a:cs typeface="IRANSans Light" panose="02040503050201020203" pitchFamily="18" charset="-78"/>
              </a:rPr>
              <a:t>برای </a:t>
            </a:r>
            <a:r>
              <a:rPr lang="fa-IR" b="1" u="sng" dirty="0">
                <a:latin typeface="IRANSans Light" panose="02040503050201020203" pitchFamily="18" charset="-78"/>
                <a:cs typeface="IRANSans Light" panose="02040503050201020203" pitchFamily="18" charset="-78"/>
              </a:rPr>
              <a:t>اصلاح قانون</a:t>
            </a:r>
            <a:r>
              <a:rPr lang="fa-IR" b="1" dirty="0">
                <a:latin typeface="IRANSans Light" panose="02040503050201020203" pitchFamily="18" charset="-78"/>
                <a:cs typeface="IRANSans Light" panose="02040503050201020203" pitchFamily="18" charset="-78"/>
              </a:rPr>
              <a:t> مقررات صادرات و واردات شامل ارائه </a:t>
            </a:r>
            <a:r>
              <a:rPr lang="fa-IR" b="1" dirty="0" smtClean="0">
                <a:latin typeface="IRANSans Light" panose="02040503050201020203" pitchFamily="18" charset="-78"/>
                <a:cs typeface="IRANSans Light" panose="02040503050201020203" pitchFamily="18" charset="-78"/>
              </a:rPr>
              <a:t>مشوق‌های صادراتی </a:t>
            </a:r>
            <a:r>
              <a:rPr lang="fa-IR" b="1" dirty="0">
                <a:latin typeface="IRANSans Light" panose="02040503050201020203" pitchFamily="18" charset="-78"/>
                <a:cs typeface="IRANSans Light" panose="02040503050201020203" pitchFamily="18" charset="-78"/>
              </a:rPr>
              <a:t>مندرج در اين قانون و ديگر قوانين مربوطه كه </a:t>
            </a:r>
            <a:r>
              <a:rPr lang="fa-IR" b="1" dirty="0" smtClean="0">
                <a:latin typeface="IRANSans Light" panose="02040503050201020203" pitchFamily="18" charset="-78"/>
                <a:cs typeface="IRANSans Light" panose="02040503050201020203" pitchFamily="18" charset="-78"/>
              </a:rPr>
              <a:t>جنبه دائمی </a:t>
            </a:r>
            <a:r>
              <a:rPr lang="fa-IR" b="1" dirty="0">
                <a:latin typeface="IRANSans Light" panose="02040503050201020203" pitchFamily="18" charset="-78"/>
                <a:cs typeface="IRANSans Light" panose="02040503050201020203" pitchFamily="18" charset="-78"/>
              </a:rPr>
              <a:t>دارند را به‌عمل </a:t>
            </a:r>
            <a:r>
              <a:rPr lang="fa-IR" b="1" dirty="0" smtClean="0">
                <a:latin typeface="IRANSans Light" panose="02040503050201020203" pitchFamily="18" charset="-78"/>
                <a:cs typeface="IRANSans Light" panose="02040503050201020203" pitchFamily="18" charset="-78"/>
              </a:rPr>
              <a:t>آورد.»</a:t>
            </a:r>
            <a:endParaRPr lang="fa-IR" b="1" dirty="0">
              <a:latin typeface="IRANSans Light" panose="02040503050201020203" pitchFamily="18" charset="-78"/>
              <a:cs typeface="IRANSans Light" panose="02040503050201020203" pitchFamily="18" charset="-78"/>
            </a:endParaRPr>
          </a:p>
          <a:p>
            <a:pPr marL="285750" indent="-285750" algn="r" rtl="1">
              <a:lnSpc>
                <a:spcPct val="150000"/>
              </a:lnSpc>
              <a:buFont typeface="Arial" panose="020B0604020202020204" pitchFamily="34" charset="0"/>
              <a:buChar char="•"/>
            </a:pPr>
            <a:r>
              <a:rPr lang="fa-IR" sz="1400" dirty="0">
                <a:latin typeface="IRANSans Light" panose="02040503050201020203" pitchFamily="18" charset="-78"/>
                <a:cs typeface="IRANSans Light" panose="02040503050201020203" pitchFamily="18" charset="-78"/>
              </a:rPr>
              <a:t>استفاده از لفظ "انجام ترتیبات قانونی لازم برای اصلاح قانون" در این ماده بدین منظور استفاده شده است که بتوان علی رغم تفسیر شورای نگهبان از قانون اساسی دولت را مکلف به ارائه لایحه نمود. البته بازهم به جای تکلیف از لفظ اجازه استفاده شده است</a:t>
            </a:r>
          </a:p>
        </p:txBody>
      </p:sp>
      <p:sp>
        <p:nvSpPr>
          <p:cNvPr id="5" name="AutoShape 6"/>
          <p:cNvSpPr>
            <a:spLocks noChangeArrowheads="1"/>
          </p:cNvSpPr>
          <p:nvPr/>
        </p:nvSpPr>
        <p:spPr bwMode="auto">
          <a:xfrm>
            <a:off x="-1" y="4964732"/>
            <a:ext cx="9144001" cy="841375"/>
          </a:xfrm>
          <a:prstGeom prst="bracePair">
            <a:avLst>
              <a:gd name="adj" fmla="val 8333"/>
            </a:avLst>
          </a:prstGeom>
          <a:gradFill rotWithShape="0">
            <a:gsLst>
              <a:gs pos="0">
                <a:schemeClr val="accent2">
                  <a:lumMod val="60000"/>
                  <a:lumOff val="40000"/>
                </a:schemeClr>
              </a:gs>
              <a:gs pos="50000">
                <a:schemeClr val="accent2">
                  <a:lumMod val="20000"/>
                  <a:lumOff val="80000"/>
                </a:schemeClr>
              </a:gs>
              <a:gs pos="100000">
                <a:schemeClr val="accent2">
                  <a:lumMod val="60000"/>
                  <a:lumOff val="40000"/>
                </a:schemeClr>
              </a:gs>
            </a:gsLst>
            <a:lin ang="18900000" scaled="1"/>
          </a:gradFill>
          <a:ln w="12700">
            <a:solidFill>
              <a:schemeClr val="accent6">
                <a:lumMod val="50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pPr algn="r" rtl="1"/>
            <a:r>
              <a:rPr lang="fa-IR" sz="2000" dirty="0">
                <a:cs typeface="B Koodak" panose="00000700000000000000" pitchFamily="2" charset="-78"/>
              </a:rPr>
              <a:t>در 10 تا 20 درصد مواد بررسی شده دارای ماهیت اجازه، سقف زمانی نیز تعیین شده است. با توجه به توضیحات فوق تعیین سقف زمانی در این موارد کاری کاملاً مهمل </a:t>
            </a:r>
            <a:r>
              <a:rPr lang="fa-IR" sz="2000" dirty="0" smtClean="0">
                <a:cs typeface="B Koodak" panose="00000700000000000000" pitchFamily="2" charset="-78"/>
              </a:rPr>
              <a:t>است.</a:t>
            </a:r>
            <a:endParaRPr lang="en-US" sz="2000" dirty="0">
              <a:latin typeface="Times New Roman"/>
              <a:ea typeface="Times New Roman"/>
              <a:cs typeface="B Koodak" panose="00000700000000000000" pitchFamily="2" charset="-78"/>
            </a:endParaRPr>
          </a:p>
        </p:txBody>
      </p:sp>
      <p:sp>
        <p:nvSpPr>
          <p:cNvPr id="6" name="Rounded Rectangle 5"/>
          <p:cNvSpPr/>
          <p:nvPr/>
        </p:nvSpPr>
        <p:spPr>
          <a:xfrm>
            <a:off x="3012072" y="44955"/>
            <a:ext cx="311985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a:t>
            </a:r>
            <a:endParaRPr lang="en-US" dirty="0"/>
          </a:p>
        </p:txBody>
      </p:sp>
    </p:spTree>
    <p:extLst>
      <p:ext uri="{BB962C8B-B14F-4D97-AF65-F5344CB8AC3E}">
        <p14:creationId xmlns:p14="http://schemas.microsoft.com/office/powerpoint/2010/main" val="294395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8" y="1001484"/>
            <a:ext cx="8843962" cy="5013553"/>
          </a:xfrm>
        </p:spPr>
        <p:txBody>
          <a:bodyPr>
            <a:normAutofit fontScale="85000" lnSpcReduction="10000"/>
          </a:bodyPr>
          <a:lstStyle/>
          <a:p>
            <a:pPr algn="just" rtl="1">
              <a:lnSpc>
                <a:spcPts val="3000"/>
              </a:lnSpc>
            </a:pPr>
            <a:r>
              <a:rPr lang="ar-SA" sz="2000" b="1" dirty="0" smtClean="0">
                <a:latin typeface="IRANSans Light" panose="02040503050201020203" pitchFamily="18" charset="-78"/>
                <a:cs typeface="IRANSans Light" panose="02040503050201020203" pitchFamily="18" charset="-78"/>
              </a:rPr>
              <a:t>ماده96</a:t>
            </a:r>
            <a:r>
              <a:rPr lang="ar-SA" sz="2000" b="1" dirty="0">
                <a:latin typeface="IRANSans Light" panose="02040503050201020203" pitchFamily="18" charset="-78"/>
                <a:cs typeface="IRANSans Light" panose="02040503050201020203" pitchFamily="18" charset="-78"/>
              </a:rPr>
              <a:t>:" اداره امور بانك مركزي جمهوري اسلامي ايران بر اساس قانون پولي و بانكي و مصوبات شوراي پول و اعتبار است.</a:t>
            </a:r>
            <a:endParaRPr lang="en-US" sz="2000" b="1" dirty="0">
              <a:latin typeface="IRANSans Light" panose="02040503050201020203" pitchFamily="18" charset="-78"/>
              <a:cs typeface="IRANSans Light" panose="02040503050201020203" pitchFamily="18" charset="-78"/>
            </a:endParaRPr>
          </a:p>
          <a:p>
            <a:pPr marL="0" indent="0" algn="just" rtl="1">
              <a:lnSpc>
                <a:spcPts val="3000"/>
              </a:lnSpc>
              <a:buNone/>
            </a:pPr>
            <a:r>
              <a:rPr lang="ar-SA" sz="2000" b="1" dirty="0">
                <a:latin typeface="IRANSans Light" panose="02040503050201020203" pitchFamily="18" charset="-78"/>
                <a:cs typeface="IRANSans Light" panose="02040503050201020203" pitchFamily="18" charset="-78"/>
              </a:rPr>
              <a:t>تبصره1ـ ايجاد و ثبت نهادهاي پولي و اعتباري از قبيل بانكها، مؤسسات اعتباري، تعاونيهاي اعتبار، صندوقهاي قرض‌الحسنه، صرافيها و شركتهاي واسپاري (ليزينگها) و همچنين ثبت تغييرات نهادهاي مذكور فقط با أخذ مجوز از بانك مركزي جمهوري اسلامي ايران امكان‌‌پذير است.</a:t>
            </a:r>
            <a:endParaRPr lang="en-US" sz="2000" b="1" dirty="0">
              <a:latin typeface="IRANSans Light" panose="02040503050201020203" pitchFamily="18" charset="-78"/>
              <a:cs typeface="IRANSans Light" panose="02040503050201020203" pitchFamily="18" charset="-78"/>
            </a:endParaRPr>
          </a:p>
          <a:p>
            <a:pPr marL="0" indent="0" algn="just" rtl="1">
              <a:lnSpc>
                <a:spcPts val="3000"/>
              </a:lnSpc>
              <a:buNone/>
            </a:pPr>
            <a:r>
              <a:rPr lang="ar-SA" sz="2000" b="1" u="sng" dirty="0">
                <a:latin typeface="IRANSans Light" panose="02040503050201020203" pitchFamily="18" charset="-78"/>
                <a:cs typeface="IRANSans Light" panose="02040503050201020203" pitchFamily="18" charset="-78"/>
              </a:rPr>
              <a:t>تبصره2ـ كليه اشخاص حقيقي و حقوقي اعم از دولتي و غيردولتي از قبيل سازمان ثبت اسناد و املاك كشور، نيروي انتظامي جمهوري اسلامي ايران و وزارت تعاون مكلف به رعايت مفاد اين ماده هستند.</a:t>
            </a:r>
            <a:endParaRPr lang="fa-IR" sz="2000" b="1" u="sng" dirty="0">
              <a:latin typeface="IRANSans Light" panose="02040503050201020203" pitchFamily="18" charset="-78"/>
              <a:cs typeface="IRANSans Light" panose="02040503050201020203" pitchFamily="18" charset="-78"/>
            </a:endParaRPr>
          </a:p>
          <a:p>
            <a:pPr marL="0" indent="0" algn="just" rtl="1">
              <a:lnSpc>
                <a:spcPts val="3000"/>
              </a:lnSpc>
              <a:buNone/>
            </a:pPr>
            <a:endParaRPr lang="en-US" sz="2400" b="1" dirty="0">
              <a:latin typeface="IRANSans Light" panose="02040503050201020203" pitchFamily="18" charset="-78"/>
              <a:cs typeface="IRANSans Light" panose="02040503050201020203" pitchFamily="18" charset="-78"/>
            </a:endParaRPr>
          </a:p>
          <a:p>
            <a:pPr algn="just" rtl="1">
              <a:lnSpc>
                <a:spcPts val="3000"/>
              </a:lnSpc>
            </a:pPr>
            <a:r>
              <a:rPr lang="fa-IR" sz="2000" dirty="0">
                <a:latin typeface="IRANSans Light" panose="02040503050201020203" pitchFamily="18" charset="-78"/>
                <a:cs typeface="IRANSans Light" panose="02040503050201020203" pitchFamily="18" charset="-78"/>
              </a:rPr>
              <a:t>مواد قانون برنامه برای كليه اشخاص حقيقي و حقوقي اعم از دولتي و غيردولتي، از جمله وزارت‌خانه‌ها لازم الاجرا است و نیاز نیست که در تبصره دو این قانون تأکید شود که وزارت تعاون مکلف به رعایت مفاد این ماده </a:t>
            </a:r>
            <a:r>
              <a:rPr lang="fa-IR" sz="2000" dirty="0" smtClean="0">
                <a:latin typeface="IRANSans Light" panose="02040503050201020203" pitchFamily="18" charset="-78"/>
                <a:cs typeface="IRANSans Light" panose="02040503050201020203" pitchFamily="18" charset="-78"/>
              </a:rPr>
              <a:t>است.</a:t>
            </a:r>
            <a:endParaRPr lang="en-US" sz="2000" dirty="0">
              <a:latin typeface="IRANSans Light" panose="02040503050201020203" pitchFamily="18" charset="-78"/>
              <a:cs typeface="IRANSans Light" panose="02040503050201020203" pitchFamily="18" charset="-78"/>
            </a:endParaRPr>
          </a:p>
        </p:txBody>
      </p:sp>
      <p:sp>
        <p:nvSpPr>
          <p:cNvPr id="5" name="AutoShape 6"/>
          <p:cNvSpPr>
            <a:spLocks noChangeArrowheads="1"/>
          </p:cNvSpPr>
          <p:nvPr/>
        </p:nvSpPr>
        <p:spPr bwMode="auto">
          <a:xfrm>
            <a:off x="0" y="5823916"/>
            <a:ext cx="9144000" cy="841375"/>
          </a:xfrm>
          <a:prstGeom prst="bracePair">
            <a:avLst>
              <a:gd name="adj" fmla="val 8333"/>
            </a:avLst>
          </a:prstGeom>
          <a:gradFill rotWithShape="0">
            <a:gsLst>
              <a:gs pos="0">
                <a:schemeClr val="accent2">
                  <a:lumMod val="60000"/>
                  <a:lumOff val="40000"/>
                </a:schemeClr>
              </a:gs>
              <a:gs pos="50000">
                <a:schemeClr val="accent2">
                  <a:lumMod val="20000"/>
                  <a:lumOff val="80000"/>
                </a:schemeClr>
              </a:gs>
              <a:gs pos="100000">
                <a:schemeClr val="accent2">
                  <a:lumMod val="60000"/>
                  <a:lumOff val="40000"/>
                </a:schemeClr>
              </a:gs>
            </a:gsLst>
            <a:lin ang="18900000" scaled="1"/>
          </a:gradFill>
          <a:ln w="12700">
            <a:solidFill>
              <a:schemeClr val="accent6">
                <a:lumMod val="50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ctr" anchorCtr="0" upright="1">
            <a:noAutofit/>
          </a:bodyPr>
          <a:lstStyle/>
          <a:p>
            <a:pPr algn="r" rtl="1"/>
            <a:r>
              <a:rPr lang="fa-IR" sz="2200" dirty="0">
                <a:cs typeface="B Lotus" pitchFamily="2" charset="-78"/>
              </a:rPr>
              <a:t>در 10 تا 20 درصد از مواد بررسی شده قانون برنامه پنج‌‌ساله پنجم توسعه این اصل رعایت نشده </a:t>
            </a:r>
            <a:r>
              <a:rPr lang="fa-IR" sz="2200" dirty="0" smtClean="0">
                <a:cs typeface="B Lotus" pitchFamily="2" charset="-78"/>
              </a:rPr>
              <a:t>است</a:t>
            </a:r>
            <a:r>
              <a:rPr lang="en-US" sz="2200" dirty="0" smtClean="0">
                <a:cs typeface="B Lotus" pitchFamily="2" charset="-78"/>
              </a:rPr>
              <a:t>.</a:t>
            </a:r>
            <a:endParaRPr lang="en-US" sz="2200" dirty="0">
              <a:cs typeface="B Lotus" pitchFamily="2" charset="-78"/>
            </a:endParaRPr>
          </a:p>
        </p:txBody>
      </p:sp>
      <p:sp>
        <p:nvSpPr>
          <p:cNvPr id="6" name="Rounded Rectangle 5"/>
          <p:cNvSpPr/>
          <p:nvPr/>
        </p:nvSpPr>
        <p:spPr>
          <a:xfrm>
            <a:off x="3012072" y="44955"/>
            <a:ext cx="311985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a:t>
            </a:r>
            <a:endParaRPr lang="en-US" dirty="0"/>
          </a:p>
        </p:txBody>
      </p:sp>
    </p:spTree>
    <p:extLst>
      <p:ext uri="{BB962C8B-B14F-4D97-AF65-F5344CB8AC3E}">
        <p14:creationId xmlns:p14="http://schemas.microsoft.com/office/powerpoint/2010/main" val="230623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523198" y="3738530"/>
            <a:ext cx="2275569" cy="5376487"/>
            <a:chOff x="-523198" y="3738530"/>
            <a:chExt cx="2275569" cy="5376487"/>
          </a:xfrm>
        </p:grpSpPr>
        <p:sp>
          <p:nvSpPr>
            <p:cNvPr id="12" name="Rectangle 11"/>
            <p:cNvSpPr/>
            <p:nvPr/>
          </p:nvSpPr>
          <p:spPr>
            <a:xfrm>
              <a:off x="465662" y="5911017"/>
              <a:ext cx="222644" cy="320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Donut 5"/>
            <p:cNvSpPr/>
            <p:nvPr/>
          </p:nvSpPr>
          <p:spPr>
            <a:xfrm>
              <a:off x="-523198" y="3738530"/>
              <a:ext cx="2275569" cy="2172488"/>
            </a:xfrm>
            <a:prstGeom prst="donut">
              <a:avLst>
                <a:gd name="adj" fmla="val 137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a:solidFill>
                    <a:schemeClr val="tx1"/>
                  </a:solidFill>
                  <a:cs typeface="A EntezareZohoor 1 **" panose="00000700000000000000" pitchFamily="2" charset="-78"/>
                </a:rPr>
                <a:t>پیچیده نویسی</a:t>
              </a:r>
              <a:endParaRPr lang="en-US" sz="3600" dirty="0">
                <a:solidFill>
                  <a:schemeClr val="tx1"/>
                </a:solidFill>
                <a:cs typeface="A EntezareZohoor 1 **" panose="00000700000000000000" pitchFamily="2" charset="-78"/>
              </a:endParaRPr>
            </a:p>
          </p:txBody>
        </p:sp>
      </p:grpSp>
      <p:grpSp>
        <p:nvGrpSpPr>
          <p:cNvPr id="21" name="Group 20"/>
          <p:cNvGrpSpPr/>
          <p:nvPr/>
        </p:nvGrpSpPr>
        <p:grpSpPr>
          <a:xfrm>
            <a:off x="2252759" y="3518840"/>
            <a:ext cx="2275569" cy="5376488"/>
            <a:chOff x="2252759" y="3518840"/>
            <a:chExt cx="2275569" cy="5376488"/>
          </a:xfrm>
        </p:grpSpPr>
        <p:sp>
          <p:nvSpPr>
            <p:cNvPr id="14" name="Rectangle 13"/>
            <p:cNvSpPr/>
            <p:nvPr/>
          </p:nvSpPr>
          <p:spPr>
            <a:xfrm>
              <a:off x="3289276" y="5691328"/>
              <a:ext cx="202538" cy="320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Donut 6"/>
            <p:cNvSpPr/>
            <p:nvPr/>
          </p:nvSpPr>
          <p:spPr>
            <a:xfrm>
              <a:off x="2252759" y="3518840"/>
              <a:ext cx="2275569" cy="2172488"/>
            </a:xfrm>
            <a:prstGeom prst="donut">
              <a:avLst>
                <a:gd name="adj" fmla="val 137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a:solidFill>
                    <a:schemeClr val="tx1"/>
                  </a:solidFill>
                  <a:cs typeface="A EntezareZohoor 1 **" panose="00000700000000000000" pitchFamily="2" charset="-78"/>
                </a:rPr>
                <a:t>اصطلاح سازی</a:t>
              </a:r>
              <a:endParaRPr lang="en-US" sz="3600" dirty="0">
                <a:solidFill>
                  <a:schemeClr val="tx1"/>
                </a:solidFill>
                <a:cs typeface="A EntezareZohoor 1 **" panose="00000700000000000000" pitchFamily="2" charset="-78"/>
              </a:endParaRPr>
            </a:p>
          </p:txBody>
        </p:sp>
      </p:grpSp>
      <p:grpSp>
        <p:nvGrpSpPr>
          <p:cNvPr id="19" name="Group 18"/>
          <p:cNvGrpSpPr/>
          <p:nvPr/>
        </p:nvGrpSpPr>
        <p:grpSpPr>
          <a:xfrm>
            <a:off x="5465065" y="3738529"/>
            <a:ext cx="2275569" cy="5376488"/>
            <a:chOff x="5465065" y="3738529"/>
            <a:chExt cx="2275569" cy="5376488"/>
          </a:xfrm>
        </p:grpSpPr>
        <p:sp>
          <p:nvSpPr>
            <p:cNvPr id="16" name="Rectangle 15"/>
            <p:cNvSpPr/>
            <p:nvPr/>
          </p:nvSpPr>
          <p:spPr>
            <a:xfrm>
              <a:off x="6553706" y="5911017"/>
              <a:ext cx="202537" cy="320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Donut 7"/>
            <p:cNvSpPr/>
            <p:nvPr/>
          </p:nvSpPr>
          <p:spPr>
            <a:xfrm>
              <a:off x="5465065" y="3738529"/>
              <a:ext cx="2275569" cy="2172488"/>
            </a:xfrm>
            <a:prstGeom prst="donut">
              <a:avLst>
                <a:gd name="adj" fmla="val 137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a:solidFill>
                    <a:schemeClr val="tx1"/>
                  </a:solidFill>
                  <a:cs typeface="A EntezareZohoor 1 **" panose="00000700000000000000" pitchFamily="2" charset="-78"/>
                </a:rPr>
                <a:t>پراکندگی موضوعی</a:t>
              </a:r>
              <a:endParaRPr lang="en-US" sz="3600" dirty="0">
                <a:solidFill>
                  <a:schemeClr val="tx1"/>
                </a:solidFill>
                <a:cs typeface="A EntezareZohoor 1 **" panose="00000700000000000000" pitchFamily="2" charset="-78"/>
              </a:endParaRPr>
            </a:p>
          </p:txBody>
        </p:sp>
      </p:grpSp>
      <p:grpSp>
        <p:nvGrpSpPr>
          <p:cNvPr id="20" name="Group 19"/>
          <p:cNvGrpSpPr/>
          <p:nvPr/>
        </p:nvGrpSpPr>
        <p:grpSpPr>
          <a:xfrm>
            <a:off x="3960927" y="1901678"/>
            <a:ext cx="2275569" cy="5333771"/>
            <a:chOff x="3960927" y="1901678"/>
            <a:chExt cx="2275569" cy="5333771"/>
          </a:xfrm>
        </p:grpSpPr>
        <p:sp>
          <p:nvSpPr>
            <p:cNvPr id="15" name="Rectangle 14"/>
            <p:cNvSpPr/>
            <p:nvPr/>
          </p:nvSpPr>
          <p:spPr>
            <a:xfrm>
              <a:off x="5028717" y="4031449"/>
              <a:ext cx="198068" cy="320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Donut 9"/>
            <p:cNvSpPr/>
            <p:nvPr/>
          </p:nvSpPr>
          <p:spPr>
            <a:xfrm>
              <a:off x="3960927" y="1901678"/>
              <a:ext cx="2275569" cy="2172488"/>
            </a:xfrm>
            <a:prstGeom prst="donut">
              <a:avLst>
                <a:gd name="adj" fmla="val 137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a:solidFill>
                    <a:schemeClr val="tx1"/>
                  </a:solidFill>
                  <a:cs typeface="A EntezareZohoor 1 **" panose="00000700000000000000" pitchFamily="2" charset="-78"/>
                </a:rPr>
                <a:t>جمله بندی طولانی</a:t>
              </a:r>
              <a:endParaRPr lang="en-US" sz="3600" dirty="0">
                <a:solidFill>
                  <a:schemeClr val="tx1"/>
                </a:solidFill>
                <a:cs typeface="A EntezareZohoor 1 **" panose="00000700000000000000" pitchFamily="2" charset="-78"/>
              </a:endParaRPr>
            </a:p>
          </p:txBody>
        </p:sp>
      </p:grpSp>
      <p:grpSp>
        <p:nvGrpSpPr>
          <p:cNvPr id="22" name="Group 21"/>
          <p:cNvGrpSpPr/>
          <p:nvPr/>
        </p:nvGrpSpPr>
        <p:grpSpPr>
          <a:xfrm>
            <a:off x="731170" y="1858961"/>
            <a:ext cx="2275569" cy="5376488"/>
            <a:chOff x="731170" y="1858961"/>
            <a:chExt cx="2275569" cy="5376488"/>
          </a:xfrm>
        </p:grpSpPr>
        <p:sp>
          <p:nvSpPr>
            <p:cNvPr id="13" name="Rectangle 12"/>
            <p:cNvSpPr/>
            <p:nvPr/>
          </p:nvSpPr>
          <p:spPr>
            <a:xfrm>
              <a:off x="1795235" y="4031449"/>
              <a:ext cx="238280" cy="320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Donut 10"/>
            <p:cNvSpPr/>
            <p:nvPr/>
          </p:nvSpPr>
          <p:spPr>
            <a:xfrm>
              <a:off x="731170" y="1858961"/>
              <a:ext cx="2275569" cy="2172488"/>
            </a:xfrm>
            <a:prstGeom prst="donut">
              <a:avLst>
                <a:gd name="adj" fmla="val 137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a:solidFill>
                    <a:schemeClr val="tx1"/>
                  </a:solidFill>
                  <a:cs typeface="A EntezareZohoor 1 **" panose="00000700000000000000" pitchFamily="2" charset="-78"/>
                </a:rPr>
                <a:t>کلمات زائد</a:t>
              </a:r>
              <a:endParaRPr lang="en-US" sz="3600" dirty="0">
                <a:solidFill>
                  <a:schemeClr val="tx1"/>
                </a:solidFill>
                <a:cs typeface="A EntezareZohoor 1 **" panose="00000700000000000000" pitchFamily="2" charset="-78"/>
              </a:endParaRPr>
            </a:p>
          </p:txBody>
        </p:sp>
      </p:grpSp>
      <p:grpSp>
        <p:nvGrpSpPr>
          <p:cNvPr id="5" name="Group 4"/>
          <p:cNvGrpSpPr/>
          <p:nvPr/>
        </p:nvGrpSpPr>
        <p:grpSpPr>
          <a:xfrm>
            <a:off x="7173233" y="2188497"/>
            <a:ext cx="2275569" cy="5376487"/>
            <a:chOff x="7173233" y="2188497"/>
            <a:chExt cx="2275569" cy="5376487"/>
          </a:xfrm>
        </p:grpSpPr>
        <p:sp>
          <p:nvSpPr>
            <p:cNvPr id="9" name="Donut 8"/>
            <p:cNvSpPr/>
            <p:nvPr/>
          </p:nvSpPr>
          <p:spPr>
            <a:xfrm>
              <a:off x="7173233" y="2188497"/>
              <a:ext cx="2275569" cy="2172488"/>
            </a:xfrm>
            <a:prstGeom prst="donut">
              <a:avLst>
                <a:gd name="adj" fmla="val 137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a:solidFill>
                    <a:schemeClr val="tx1"/>
                  </a:solidFill>
                  <a:cs typeface="A EntezareZohoor 1 **" panose="00000700000000000000" pitchFamily="2" charset="-78"/>
                </a:rPr>
                <a:t>ذکر کلمات مبهم </a:t>
              </a:r>
              <a:endParaRPr lang="en-US" sz="3600" dirty="0">
                <a:solidFill>
                  <a:schemeClr val="tx1"/>
                </a:solidFill>
                <a:cs typeface="A EntezareZohoor 1 **" panose="00000700000000000000" pitchFamily="2" charset="-78"/>
              </a:endParaRPr>
            </a:p>
          </p:txBody>
        </p:sp>
        <p:sp>
          <p:nvSpPr>
            <p:cNvPr id="17" name="Rectangle 16"/>
            <p:cNvSpPr/>
            <p:nvPr/>
          </p:nvSpPr>
          <p:spPr>
            <a:xfrm>
              <a:off x="8209748" y="4360984"/>
              <a:ext cx="226366" cy="320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8" name="Rounded Rectangle 17"/>
          <p:cNvSpPr/>
          <p:nvPr/>
        </p:nvSpPr>
        <p:spPr>
          <a:xfrm>
            <a:off x="0" y="250397"/>
            <a:ext cx="9144000" cy="1215785"/>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solidFill>
                  <a:schemeClr val="bg1"/>
                </a:solidFill>
                <a:cs typeface="A EntezareZohoor 2 **" panose="00000700000000000000" pitchFamily="2" charset="-78"/>
              </a:rPr>
              <a:t>رعایت اصول نگارشی</a:t>
            </a:r>
          </a:p>
        </p:txBody>
      </p:sp>
    </p:spTree>
    <p:extLst>
      <p:ext uri="{BB962C8B-B14F-4D97-AF65-F5344CB8AC3E}">
        <p14:creationId xmlns:p14="http://schemas.microsoft.com/office/powerpoint/2010/main" val="291805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4" y="911223"/>
            <a:ext cx="8843963" cy="4807404"/>
          </a:xfrm>
        </p:spPr>
        <p:txBody>
          <a:bodyPr>
            <a:normAutofit/>
          </a:bodyPr>
          <a:lstStyle/>
          <a:p>
            <a:pPr marL="0" indent="0" algn="just" rtl="1">
              <a:lnSpc>
                <a:spcPct val="150000"/>
              </a:lnSpc>
              <a:buNone/>
            </a:pPr>
            <a:r>
              <a:rPr lang="fa-IR" sz="2000" b="1" dirty="0">
                <a:solidFill>
                  <a:srgbClr val="FF0000"/>
                </a:solidFill>
                <a:latin typeface="IRANSans Light" panose="02040503050201020203" pitchFamily="18" charset="-78"/>
                <a:cs typeface="IRANSans Light" panose="02040503050201020203" pitchFamily="18" charset="-78"/>
              </a:rPr>
              <a:t>ماده (74</a:t>
            </a:r>
            <a:r>
              <a:rPr lang="fa-IR" sz="2000" b="1" dirty="0" smtClean="0">
                <a:solidFill>
                  <a:srgbClr val="FF0000"/>
                </a:solidFill>
                <a:latin typeface="IRANSans Light" panose="02040503050201020203" pitchFamily="18" charset="-78"/>
                <a:cs typeface="IRANSans Light" panose="02040503050201020203" pitchFamily="18" charset="-78"/>
              </a:rPr>
              <a:t>):</a:t>
            </a:r>
            <a:r>
              <a:rPr lang="fa-IR" sz="2000" b="1" dirty="0" smtClean="0">
                <a:latin typeface="IRANSans Light" panose="02040503050201020203" pitchFamily="18" charset="-78"/>
                <a:cs typeface="IRANSans Light" panose="02040503050201020203" pitchFamily="18" charset="-78"/>
              </a:rPr>
              <a:t>در </a:t>
            </a:r>
            <a:r>
              <a:rPr lang="fa-IR" sz="2000" b="1" dirty="0">
                <a:latin typeface="IRANSans Light" panose="02040503050201020203" pitchFamily="18" charset="-78"/>
                <a:cs typeface="IRANSans Light" panose="02040503050201020203" pitchFamily="18" charset="-78"/>
              </a:rPr>
              <a:t>راستاي شكل‌گيري بازارهاي رقابتي و تحقق بند «ي» ماده (45) قانون اجراي سياست‌هاي كلي اصل چهل‌وچهارم (44) قانون اساسي، </a:t>
            </a:r>
            <a:r>
              <a:rPr lang="fa-IR" sz="2000" b="1" u="sng" dirty="0">
                <a:latin typeface="IRANSans Light" panose="02040503050201020203" pitchFamily="18" charset="-78"/>
                <a:cs typeface="IRANSans Light" panose="02040503050201020203" pitchFamily="18" charset="-78"/>
              </a:rPr>
              <a:t>چنانچه شركت مشمول واگذاري در حال واگذاري براي اجراي موضوع فعاليت يا تأمين عوامل توليد از جمله مواد اوليه يا فروش كالا و خدمات و يا محل و تركيب آنها و يا نرخ تأمين عوامل توليد شامل مواد اوليه يا فروش كالا و خدمات آن مشمول رعايت ضوابط خاصي از سوي دستگاه‌هاي دولتي، شركت‌ها و مؤسسات دولتي يا وابسته به دولت باشد، ضروري است قبل از واگذاري، كلية اطلاعات مربوط به تداوم و يا عدم تداوم و همچنين تغييرات احتمالي اين الزامات براساس ضوابط سازمان بورس و اوراق بهادار افشاء گردد..</a:t>
            </a:r>
          </a:p>
          <a:p>
            <a:pPr marL="0" indent="0" algn="just" rtl="1">
              <a:lnSpc>
                <a:spcPct val="150000"/>
              </a:lnSpc>
              <a:buNone/>
            </a:pPr>
            <a:r>
              <a:rPr lang="ar-SA" sz="1800" dirty="0">
                <a:latin typeface="IRANSans Light" panose="02040503050201020203" pitchFamily="18" charset="-78"/>
                <a:cs typeface="IRANSans Light" panose="02040503050201020203" pitchFamily="18" charset="-78"/>
              </a:rPr>
              <a:t>در مثال فوق مشکل پیچیده‌نویسی و جمله‌بندی طولانی </a:t>
            </a:r>
            <a:r>
              <a:rPr lang="ar-SA" sz="1800" dirty="0" smtClean="0">
                <a:latin typeface="IRANSans Light" panose="02040503050201020203" pitchFamily="18" charset="-78"/>
                <a:cs typeface="IRANSans Light" panose="02040503050201020203" pitchFamily="18" charset="-78"/>
              </a:rPr>
              <a:t>مشهود</a:t>
            </a:r>
            <a:r>
              <a:rPr lang="fa-IR" sz="1800" smtClean="0">
                <a:latin typeface="IRANSans Light" panose="02040503050201020203" pitchFamily="18" charset="-78"/>
                <a:cs typeface="IRANSans Light" panose="02040503050201020203" pitchFamily="18" charset="-78"/>
              </a:rPr>
              <a:t> است.</a:t>
            </a:r>
            <a:endParaRPr lang="en-US" sz="1800" dirty="0">
              <a:latin typeface="IRANSans Light" panose="02040503050201020203" pitchFamily="18" charset="-78"/>
              <a:cs typeface="IRANSans Light" panose="02040503050201020203" pitchFamily="18" charset="-78"/>
            </a:endParaRPr>
          </a:p>
          <a:p>
            <a:pPr marL="0" indent="0" algn="just" rtl="1">
              <a:buNone/>
            </a:pPr>
            <a:endParaRPr lang="en-US" sz="2400" b="1" dirty="0">
              <a:latin typeface="IRANSans Light" panose="02040503050201020203" pitchFamily="18" charset="-78"/>
              <a:cs typeface="IRANSans Light" panose="02040503050201020203" pitchFamily="18" charset="-78"/>
            </a:endParaRPr>
          </a:p>
        </p:txBody>
      </p:sp>
      <p:sp>
        <p:nvSpPr>
          <p:cNvPr id="5" name="AutoShape 6"/>
          <p:cNvSpPr>
            <a:spLocks noChangeArrowheads="1"/>
          </p:cNvSpPr>
          <p:nvPr/>
        </p:nvSpPr>
        <p:spPr bwMode="auto">
          <a:xfrm>
            <a:off x="0" y="5912209"/>
            <a:ext cx="8986837" cy="841375"/>
          </a:xfrm>
          <a:prstGeom prst="bracePair">
            <a:avLst>
              <a:gd name="adj" fmla="val 8333"/>
            </a:avLst>
          </a:prstGeom>
          <a:gradFill rotWithShape="0">
            <a:gsLst>
              <a:gs pos="0">
                <a:schemeClr val="accent2">
                  <a:lumMod val="60000"/>
                  <a:lumOff val="40000"/>
                </a:schemeClr>
              </a:gs>
              <a:gs pos="50000">
                <a:schemeClr val="accent2">
                  <a:lumMod val="20000"/>
                  <a:lumOff val="80000"/>
                </a:schemeClr>
              </a:gs>
              <a:gs pos="100000">
                <a:schemeClr val="accent2">
                  <a:lumMod val="60000"/>
                  <a:lumOff val="40000"/>
                </a:schemeClr>
              </a:gs>
            </a:gsLst>
            <a:lin ang="18900000" scaled="1"/>
          </a:gradFill>
          <a:ln w="12700">
            <a:solidFill>
              <a:schemeClr val="accent6">
                <a:lumMod val="50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ctr" anchorCtr="0" upright="1">
            <a:noAutofit/>
          </a:bodyPr>
          <a:lstStyle/>
          <a:p>
            <a:pPr algn="r" rtl="1"/>
            <a:r>
              <a:rPr lang="fa-IR" sz="2200" dirty="0">
                <a:cs typeface="B Lotus" pitchFamily="2" charset="-78"/>
              </a:rPr>
              <a:t>در 20 تا 30 درصد از مواد بررسی شده قانون برنامه پنج‌‌ساله پنجم توسعه این </a:t>
            </a:r>
            <a:r>
              <a:rPr lang="ar-SA" sz="2200" dirty="0">
                <a:cs typeface="B Lotus" pitchFamily="2" charset="-78"/>
              </a:rPr>
              <a:t>اصل رعایت نشده است</a:t>
            </a:r>
            <a:r>
              <a:rPr lang="ar-SA" sz="2200" dirty="0" smtClean="0">
                <a:cs typeface="B Lotus" pitchFamily="2" charset="-78"/>
              </a:rPr>
              <a:t>.</a:t>
            </a:r>
            <a:endParaRPr lang="en-US" sz="2200" dirty="0">
              <a:cs typeface="B Lotus" pitchFamily="2" charset="-78"/>
            </a:endParaRPr>
          </a:p>
        </p:txBody>
      </p:sp>
      <p:sp>
        <p:nvSpPr>
          <p:cNvPr id="6" name="Rounded Rectangle 5"/>
          <p:cNvSpPr/>
          <p:nvPr/>
        </p:nvSpPr>
        <p:spPr>
          <a:xfrm>
            <a:off x="3012072" y="44955"/>
            <a:ext cx="311985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a:t>
            </a:r>
            <a:endParaRPr lang="en-US" dirty="0"/>
          </a:p>
        </p:txBody>
      </p:sp>
    </p:spTree>
    <p:extLst>
      <p:ext uri="{BB962C8B-B14F-4D97-AF65-F5344CB8AC3E}">
        <p14:creationId xmlns:p14="http://schemas.microsoft.com/office/powerpoint/2010/main" val="367586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3836" y="2032086"/>
            <a:ext cx="3196770" cy="1498146"/>
          </a:xfrm>
        </p:spPr>
        <p:txBody>
          <a:bodyPr>
            <a:noAutofit/>
          </a:bodyPr>
          <a:lstStyle/>
          <a:p>
            <a:pPr marL="0" indent="0" algn="ctr" rtl="1">
              <a:buNone/>
            </a:pPr>
            <a:r>
              <a:rPr lang="fa-IR" sz="3600" dirty="0">
                <a:cs typeface="A EntezareZohoor 1 **" panose="00000700000000000000" pitchFamily="2" charset="-78"/>
              </a:rPr>
              <a:t>عدم لحاظ تمامی جوانب درنگارش قانون</a:t>
            </a:r>
            <a:endParaRPr lang="en-US" sz="3600" dirty="0">
              <a:cs typeface="A EntezareZohoor 1 **" panose="00000700000000000000" pitchFamily="2" charset="-78"/>
            </a:endParaRPr>
          </a:p>
        </p:txBody>
      </p:sp>
      <p:sp>
        <p:nvSpPr>
          <p:cNvPr id="5" name="TextBox 4"/>
          <p:cNvSpPr txBox="1"/>
          <p:nvPr/>
        </p:nvSpPr>
        <p:spPr>
          <a:xfrm>
            <a:off x="-43542" y="1775906"/>
            <a:ext cx="3802742" cy="1754326"/>
          </a:xfrm>
          <a:prstGeom prst="rect">
            <a:avLst/>
          </a:prstGeom>
          <a:noFill/>
        </p:spPr>
        <p:txBody>
          <a:bodyPr wrap="square" rtlCol="0">
            <a:spAutoFit/>
          </a:bodyPr>
          <a:lstStyle/>
          <a:p>
            <a:pPr algn="ctr" rtl="1"/>
            <a:r>
              <a:rPr lang="fa-IR" sz="3600" dirty="0">
                <a:cs typeface="A EntezareZohoor 1 **" panose="00000700000000000000" pitchFamily="2" charset="-78"/>
              </a:rPr>
              <a:t>امکان ایجاد زمینه سوء استفاده در موضوعاتی غیر از موضوع مورد نظر قانون</a:t>
            </a:r>
            <a:endParaRPr lang="en-US" sz="3600" dirty="0">
              <a:cs typeface="A EntezareZohoor 1 **" panose="00000700000000000000" pitchFamily="2" charset="-78"/>
            </a:endParaRPr>
          </a:p>
        </p:txBody>
      </p:sp>
      <p:sp>
        <p:nvSpPr>
          <p:cNvPr id="6" name="Notched Right Arrow 5"/>
          <p:cNvSpPr/>
          <p:nvPr/>
        </p:nvSpPr>
        <p:spPr>
          <a:xfrm rot="10800000">
            <a:off x="3953213" y="2359227"/>
            <a:ext cx="1743739"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7772" y="4027281"/>
            <a:ext cx="1300454" cy="1769567"/>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0025" y="4199714"/>
            <a:ext cx="1300454" cy="1769567"/>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606" y="4372147"/>
            <a:ext cx="1300454" cy="1769567"/>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9204" y="4199714"/>
            <a:ext cx="1300454" cy="1769567"/>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7872" y="4318000"/>
            <a:ext cx="1300454" cy="1769567"/>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8727" y="4285931"/>
            <a:ext cx="1300454" cy="1769567"/>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3126" y="4372148"/>
            <a:ext cx="1300454" cy="1769567"/>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656" y="4568780"/>
            <a:ext cx="1300454" cy="1769567"/>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3360" y="4869195"/>
            <a:ext cx="1300454" cy="1769567"/>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086" y="4322909"/>
            <a:ext cx="1300454" cy="1769567"/>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2754" y="4770208"/>
            <a:ext cx="1300454" cy="1769567"/>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171" y="4765778"/>
            <a:ext cx="1300454" cy="1769567"/>
          </a:xfrm>
          <a:prstGeom prst="rect">
            <a:avLst/>
          </a:prstGeom>
        </p:spPr>
      </p:pic>
      <p:sp>
        <p:nvSpPr>
          <p:cNvPr id="19" name="Rounded Rectangle 18"/>
          <p:cNvSpPr/>
          <p:nvPr/>
        </p:nvSpPr>
        <p:spPr>
          <a:xfrm>
            <a:off x="0" y="250397"/>
            <a:ext cx="9144000" cy="1215785"/>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solidFill>
                  <a:schemeClr val="bg1"/>
                </a:solidFill>
                <a:cs typeface="A EntezareZohoor 2 **" panose="00000700000000000000" pitchFamily="2" charset="-78"/>
              </a:rPr>
              <a:t>ایجاد زمینه سوء استفاده</a:t>
            </a:r>
          </a:p>
        </p:txBody>
      </p:sp>
    </p:spTree>
    <p:extLst>
      <p:ext uri="{BB962C8B-B14F-4D97-AF65-F5344CB8AC3E}">
        <p14:creationId xmlns:p14="http://schemas.microsoft.com/office/powerpoint/2010/main" val="125397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80">
                                          <p:stCondLst>
                                            <p:cond delay="0"/>
                                          </p:stCondLst>
                                        </p:cTn>
                                        <p:tgtEl>
                                          <p:spTgt spid="9"/>
                                        </p:tgtEl>
                                      </p:cBhvr>
                                    </p:animEffect>
                                    <p:anim calcmode="lin" valueType="num">
                                      <p:cBhvr>
                                        <p:cTn id="5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3" dur="26">
                                          <p:stCondLst>
                                            <p:cond delay="650"/>
                                          </p:stCondLst>
                                        </p:cTn>
                                        <p:tgtEl>
                                          <p:spTgt spid="9"/>
                                        </p:tgtEl>
                                      </p:cBhvr>
                                      <p:to x="100000" y="60000"/>
                                    </p:animScale>
                                    <p:animScale>
                                      <p:cBhvr>
                                        <p:cTn id="64" dur="166" decel="50000">
                                          <p:stCondLst>
                                            <p:cond delay="67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80">
                                          <p:stCondLst>
                                            <p:cond delay="0"/>
                                          </p:stCondLst>
                                        </p:cTn>
                                        <p:tgtEl>
                                          <p:spTgt spid="10"/>
                                        </p:tgtEl>
                                      </p:cBhvr>
                                    </p:animEffect>
                                    <p:anim calcmode="lin" valueType="num">
                                      <p:cBhvr>
                                        <p:cTn id="7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9" dur="26">
                                          <p:stCondLst>
                                            <p:cond delay="650"/>
                                          </p:stCondLst>
                                        </p:cTn>
                                        <p:tgtEl>
                                          <p:spTgt spid="10"/>
                                        </p:tgtEl>
                                      </p:cBhvr>
                                      <p:to x="100000" y="60000"/>
                                    </p:animScale>
                                    <p:animScale>
                                      <p:cBhvr>
                                        <p:cTn id="80" dur="166" decel="50000">
                                          <p:stCondLst>
                                            <p:cond delay="676"/>
                                          </p:stCondLst>
                                        </p:cTn>
                                        <p:tgtEl>
                                          <p:spTgt spid="10"/>
                                        </p:tgtEl>
                                      </p:cBhvr>
                                      <p:to x="100000" y="100000"/>
                                    </p:animScale>
                                    <p:animScale>
                                      <p:cBhvr>
                                        <p:cTn id="81" dur="26">
                                          <p:stCondLst>
                                            <p:cond delay="1312"/>
                                          </p:stCondLst>
                                        </p:cTn>
                                        <p:tgtEl>
                                          <p:spTgt spid="10"/>
                                        </p:tgtEl>
                                      </p:cBhvr>
                                      <p:to x="100000" y="80000"/>
                                    </p:animScale>
                                    <p:animScale>
                                      <p:cBhvr>
                                        <p:cTn id="82" dur="166" decel="50000">
                                          <p:stCondLst>
                                            <p:cond delay="1338"/>
                                          </p:stCondLst>
                                        </p:cTn>
                                        <p:tgtEl>
                                          <p:spTgt spid="10"/>
                                        </p:tgtEl>
                                      </p:cBhvr>
                                      <p:to x="100000" y="100000"/>
                                    </p:animScale>
                                    <p:animScale>
                                      <p:cBhvr>
                                        <p:cTn id="83" dur="26">
                                          <p:stCondLst>
                                            <p:cond delay="1642"/>
                                          </p:stCondLst>
                                        </p:cTn>
                                        <p:tgtEl>
                                          <p:spTgt spid="10"/>
                                        </p:tgtEl>
                                      </p:cBhvr>
                                      <p:to x="100000" y="90000"/>
                                    </p:animScale>
                                    <p:animScale>
                                      <p:cBhvr>
                                        <p:cTn id="84" dur="166" decel="50000">
                                          <p:stCondLst>
                                            <p:cond delay="1668"/>
                                          </p:stCondLst>
                                        </p:cTn>
                                        <p:tgtEl>
                                          <p:spTgt spid="10"/>
                                        </p:tgtEl>
                                      </p:cBhvr>
                                      <p:to x="100000" y="100000"/>
                                    </p:animScale>
                                    <p:animScale>
                                      <p:cBhvr>
                                        <p:cTn id="85" dur="26">
                                          <p:stCondLst>
                                            <p:cond delay="1808"/>
                                          </p:stCondLst>
                                        </p:cTn>
                                        <p:tgtEl>
                                          <p:spTgt spid="10"/>
                                        </p:tgtEl>
                                      </p:cBhvr>
                                      <p:to x="100000" y="95000"/>
                                    </p:animScale>
                                    <p:animScale>
                                      <p:cBhvr>
                                        <p:cTn id="86" dur="166" decel="50000">
                                          <p:stCondLst>
                                            <p:cond delay="1834"/>
                                          </p:stCondLst>
                                        </p:cTn>
                                        <p:tgtEl>
                                          <p:spTgt spid="10"/>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down)">
                                      <p:cBhvr>
                                        <p:cTn id="89" dur="580">
                                          <p:stCondLst>
                                            <p:cond delay="0"/>
                                          </p:stCondLst>
                                        </p:cTn>
                                        <p:tgtEl>
                                          <p:spTgt spid="11"/>
                                        </p:tgtEl>
                                      </p:cBhvr>
                                    </p:animEffect>
                                    <p:anim calcmode="lin" valueType="num">
                                      <p:cBhvr>
                                        <p:cTn id="9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5" dur="26">
                                          <p:stCondLst>
                                            <p:cond delay="650"/>
                                          </p:stCondLst>
                                        </p:cTn>
                                        <p:tgtEl>
                                          <p:spTgt spid="11"/>
                                        </p:tgtEl>
                                      </p:cBhvr>
                                      <p:to x="100000" y="60000"/>
                                    </p:animScale>
                                    <p:animScale>
                                      <p:cBhvr>
                                        <p:cTn id="96" dur="166" decel="50000">
                                          <p:stCondLst>
                                            <p:cond delay="676"/>
                                          </p:stCondLst>
                                        </p:cTn>
                                        <p:tgtEl>
                                          <p:spTgt spid="11"/>
                                        </p:tgtEl>
                                      </p:cBhvr>
                                      <p:to x="100000" y="100000"/>
                                    </p:animScale>
                                    <p:animScale>
                                      <p:cBhvr>
                                        <p:cTn id="97" dur="26">
                                          <p:stCondLst>
                                            <p:cond delay="1312"/>
                                          </p:stCondLst>
                                        </p:cTn>
                                        <p:tgtEl>
                                          <p:spTgt spid="11"/>
                                        </p:tgtEl>
                                      </p:cBhvr>
                                      <p:to x="100000" y="80000"/>
                                    </p:animScale>
                                    <p:animScale>
                                      <p:cBhvr>
                                        <p:cTn id="98" dur="166" decel="50000">
                                          <p:stCondLst>
                                            <p:cond delay="1338"/>
                                          </p:stCondLst>
                                        </p:cTn>
                                        <p:tgtEl>
                                          <p:spTgt spid="11"/>
                                        </p:tgtEl>
                                      </p:cBhvr>
                                      <p:to x="100000" y="100000"/>
                                    </p:animScale>
                                    <p:animScale>
                                      <p:cBhvr>
                                        <p:cTn id="99" dur="26">
                                          <p:stCondLst>
                                            <p:cond delay="1642"/>
                                          </p:stCondLst>
                                        </p:cTn>
                                        <p:tgtEl>
                                          <p:spTgt spid="11"/>
                                        </p:tgtEl>
                                      </p:cBhvr>
                                      <p:to x="100000" y="90000"/>
                                    </p:animScale>
                                    <p:animScale>
                                      <p:cBhvr>
                                        <p:cTn id="100" dur="166" decel="50000">
                                          <p:stCondLst>
                                            <p:cond delay="1668"/>
                                          </p:stCondLst>
                                        </p:cTn>
                                        <p:tgtEl>
                                          <p:spTgt spid="11"/>
                                        </p:tgtEl>
                                      </p:cBhvr>
                                      <p:to x="100000" y="100000"/>
                                    </p:animScale>
                                    <p:animScale>
                                      <p:cBhvr>
                                        <p:cTn id="101" dur="26">
                                          <p:stCondLst>
                                            <p:cond delay="1808"/>
                                          </p:stCondLst>
                                        </p:cTn>
                                        <p:tgtEl>
                                          <p:spTgt spid="11"/>
                                        </p:tgtEl>
                                      </p:cBhvr>
                                      <p:to x="100000" y="95000"/>
                                    </p:animScale>
                                    <p:animScale>
                                      <p:cBhvr>
                                        <p:cTn id="102" dur="166" decel="50000">
                                          <p:stCondLst>
                                            <p:cond delay="1834"/>
                                          </p:stCondLst>
                                        </p:cTn>
                                        <p:tgtEl>
                                          <p:spTgt spid="11"/>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wipe(down)">
                                      <p:cBhvr>
                                        <p:cTn id="105" dur="580">
                                          <p:stCondLst>
                                            <p:cond delay="0"/>
                                          </p:stCondLst>
                                        </p:cTn>
                                        <p:tgtEl>
                                          <p:spTgt spid="12"/>
                                        </p:tgtEl>
                                      </p:cBhvr>
                                    </p:animEffect>
                                    <p:anim calcmode="lin" valueType="num">
                                      <p:cBhvr>
                                        <p:cTn id="10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1" dur="26">
                                          <p:stCondLst>
                                            <p:cond delay="650"/>
                                          </p:stCondLst>
                                        </p:cTn>
                                        <p:tgtEl>
                                          <p:spTgt spid="12"/>
                                        </p:tgtEl>
                                      </p:cBhvr>
                                      <p:to x="100000" y="60000"/>
                                    </p:animScale>
                                    <p:animScale>
                                      <p:cBhvr>
                                        <p:cTn id="112" dur="166" decel="50000">
                                          <p:stCondLst>
                                            <p:cond delay="676"/>
                                          </p:stCondLst>
                                        </p:cTn>
                                        <p:tgtEl>
                                          <p:spTgt spid="12"/>
                                        </p:tgtEl>
                                      </p:cBhvr>
                                      <p:to x="100000" y="100000"/>
                                    </p:animScale>
                                    <p:animScale>
                                      <p:cBhvr>
                                        <p:cTn id="113" dur="26">
                                          <p:stCondLst>
                                            <p:cond delay="1312"/>
                                          </p:stCondLst>
                                        </p:cTn>
                                        <p:tgtEl>
                                          <p:spTgt spid="12"/>
                                        </p:tgtEl>
                                      </p:cBhvr>
                                      <p:to x="100000" y="80000"/>
                                    </p:animScale>
                                    <p:animScale>
                                      <p:cBhvr>
                                        <p:cTn id="114" dur="166" decel="50000">
                                          <p:stCondLst>
                                            <p:cond delay="1338"/>
                                          </p:stCondLst>
                                        </p:cTn>
                                        <p:tgtEl>
                                          <p:spTgt spid="12"/>
                                        </p:tgtEl>
                                      </p:cBhvr>
                                      <p:to x="100000" y="100000"/>
                                    </p:animScale>
                                    <p:animScale>
                                      <p:cBhvr>
                                        <p:cTn id="115" dur="26">
                                          <p:stCondLst>
                                            <p:cond delay="1642"/>
                                          </p:stCondLst>
                                        </p:cTn>
                                        <p:tgtEl>
                                          <p:spTgt spid="12"/>
                                        </p:tgtEl>
                                      </p:cBhvr>
                                      <p:to x="100000" y="90000"/>
                                    </p:animScale>
                                    <p:animScale>
                                      <p:cBhvr>
                                        <p:cTn id="116" dur="166" decel="50000">
                                          <p:stCondLst>
                                            <p:cond delay="1668"/>
                                          </p:stCondLst>
                                        </p:cTn>
                                        <p:tgtEl>
                                          <p:spTgt spid="12"/>
                                        </p:tgtEl>
                                      </p:cBhvr>
                                      <p:to x="100000" y="100000"/>
                                    </p:animScale>
                                    <p:animScale>
                                      <p:cBhvr>
                                        <p:cTn id="117" dur="26">
                                          <p:stCondLst>
                                            <p:cond delay="1808"/>
                                          </p:stCondLst>
                                        </p:cTn>
                                        <p:tgtEl>
                                          <p:spTgt spid="12"/>
                                        </p:tgtEl>
                                      </p:cBhvr>
                                      <p:to x="100000" y="95000"/>
                                    </p:animScale>
                                    <p:animScale>
                                      <p:cBhvr>
                                        <p:cTn id="118" dur="166" decel="50000">
                                          <p:stCondLst>
                                            <p:cond delay="1834"/>
                                          </p:stCondLst>
                                        </p:cTn>
                                        <p:tgtEl>
                                          <p:spTgt spid="12"/>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13"/>
                                        </p:tgtEl>
                                        <p:attrNameLst>
                                          <p:attrName>style.visibility</p:attrName>
                                        </p:attrNameLst>
                                      </p:cBhvr>
                                      <p:to>
                                        <p:strVal val="visible"/>
                                      </p:to>
                                    </p:set>
                                    <p:animEffect transition="in" filter="wipe(down)">
                                      <p:cBhvr>
                                        <p:cTn id="121" dur="580">
                                          <p:stCondLst>
                                            <p:cond delay="0"/>
                                          </p:stCondLst>
                                        </p:cTn>
                                        <p:tgtEl>
                                          <p:spTgt spid="13"/>
                                        </p:tgtEl>
                                      </p:cBhvr>
                                    </p:animEffect>
                                    <p:anim calcmode="lin" valueType="num">
                                      <p:cBhvr>
                                        <p:cTn id="12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27" dur="26">
                                          <p:stCondLst>
                                            <p:cond delay="650"/>
                                          </p:stCondLst>
                                        </p:cTn>
                                        <p:tgtEl>
                                          <p:spTgt spid="13"/>
                                        </p:tgtEl>
                                      </p:cBhvr>
                                      <p:to x="100000" y="60000"/>
                                    </p:animScale>
                                    <p:animScale>
                                      <p:cBhvr>
                                        <p:cTn id="128" dur="166" decel="50000">
                                          <p:stCondLst>
                                            <p:cond delay="676"/>
                                          </p:stCondLst>
                                        </p:cTn>
                                        <p:tgtEl>
                                          <p:spTgt spid="13"/>
                                        </p:tgtEl>
                                      </p:cBhvr>
                                      <p:to x="100000" y="100000"/>
                                    </p:animScale>
                                    <p:animScale>
                                      <p:cBhvr>
                                        <p:cTn id="129" dur="26">
                                          <p:stCondLst>
                                            <p:cond delay="1312"/>
                                          </p:stCondLst>
                                        </p:cTn>
                                        <p:tgtEl>
                                          <p:spTgt spid="13"/>
                                        </p:tgtEl>
                                      </p:cBhvr>
                                      <p:to x="100000" y="80000"/>
                                    </p:animScale>
                                    <p:animScale>
                                      <p:cBhvr>
                                        <p:cTn id="130" dur="166" decel="50000">
                                          <p:stCondLst>
                                            <p:cond delay="1338"/>
                                          </p:stCondLst>
                                        </p:cTn>
                                        <p:tgtEl>
                                          <p:spTgt spid="13"/>
                                        </p:tgtEl>
                                      </p:cBhvr>
                                      <p:to x="100000" y="100000"/>
                                    </p:animScale>
                                    <p:animScale>
                                      <p:cBhvr>
                                        <p:cTn id="131" dur="26">
                                          <p:stCondLst>
                                            <p:cond delay="1642"/>
                                          </p:stCondLst>
                                        </p:cTn>
                                        <p:tgtEl>
                                          <p:spTgt spid="13"/>
                                        </p:tgtEl>
                                      </p:cBhvr>
                                      <p:to x="100000" y="90000"/>
                                    </p:animScale>
                                    <p:animScale>
                                      <p:cBhvr>
                                        <p:cTn id="132" dur="166" decel="50000">
                                          <p:stCondLst>
                                            <p:cond delay="1668"/>
                                          </p:stCondLst>
                                        </p:cTn>
                                        <p:tgtEl>
                                          <p:spTgt spid="13"/>
                                        </p:tgtEl>
                                      </p:cBhvr>
                                      <p:to x="100000" y="100000"/>
                                    </p:animScale>
                                    <p:animScale>
                                      <p:cBhvr>
                                        <p:cTn id="133" dur="26">
                                          <p:stCondLst>
                                            <p:cond delay="1808"/>
                                          </p:stCondLst>
                                        </p:cTn>
                                        <p:tgtEl>
                                          <p:spTgt spid="13"/>
                                        </p:tgtEl>
                                      </p:cBhvr>
                                      <p:to x="100000" y="95000"/>
                                    </p:animScale>
                                    <p:animScale>
                                      <p:cBhvr>
                                        <p:cTn id="134" dur="166" decel="50000">
                                          <p:stCondLst>
                                            <p:cond delay="1834"/>
                                          </p:stCondLst>
                                        </p:cTn>
                                        <p:tgtEl>
                                          <p:spTgt spid="13"/>
                                        </p:tgtEl>
                                      </p:cBhvr>
                                      <p:to x="100000" y="100000"/>
                                    </p:animScale>
                                  </p:childTnLst>
                                </p:cTn>
                              </p:par>
                              <p:par>
                                <p:cTn id="135" presetID="26" presetClass="entr" presetSubtype="0" fill="hold" nodeType="withEffect">
                                  <p:stCondLst>
                                    <p:cond delay="0"/>
                                  </p:stCondLst>
                                  <p:childTnLst>
                                    <p:set>
                                      <p:cBhvr>
                                        <p:cTn id="136" dur="1" fill="hold">
                                          <p:stCondLst>
                                            <p:cond delay="0"/>
                                          </p:stCondLst>
                                        </p:cTn>
                                        <p:tgtEl>
                                          <p:spTgt spid="14"/>
                                        </p:tgtEl>
                                        <p:attrNameLst>
                                          <p:attrName>style.visibility</p:attrName>
                                        </p:attrNameLst>
                                      </p:cBhvr>
                                      <p:to>
                                        <p:strVal val="visible"/>
                                      </p:to>
                                    </p:set>
                                    <p:animEffect transition="in" filter="wipe(down)">
                                      <p:cBhvr>
                                        <p:cTn id="137" dur="580">
                                          <p:stCondLst>
                                            <p:cond delay="0"/>
                                          </p:stCondLst>
                                        </p:cTn>
                                        <p:tgtEl>
                                          <p:spTgt spid="14"/>
                                        </p:tgtEl>
                                      </p:cBhvr>
                                    </p:animEffect>
                                    <p:anim calcmode="lin" valueType="num">
                                      <p:cBhvr>
                                        <p:cTn id="13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3" dur="26">
                                          <p:stCondLst>
                                            <p:cond delay="650"/>
                                          </p:stCondLst>
                                        </p:cTn>
                                        <p:tgtEl>
                                          <p:spTgt spid="14"/>
                                        </p:tgtEl>
                                      </p:cBhvr>
                                      <p:to x="100000" y="60000"/>
                                    </p:animScale>
                                    <p:animScale>
                                      <p:cBhvr>
                                        <p:cTn id="144" dur="166" decel="50000">
                                          <p:stCondLst>
                                            <p:cond delay="676"/>
                                          </p:stCondLst>
                                        </p:cTn>
                                        <p:tgtEl>
                                          <p:spTgt spid="14"/>
                                        </p:tgtEl>
                                      </p:cBhvr>
                                      <p:to x="100000" y="100000"/>
                                    </p:animScale>
                                    <p:animScale>
                                      <p:cBhvr>
                                        <p:cTn id="145" dur="26">
                                          <p:stCondLst>
                                            <p:cond delay="1312"/>
                                          </p:stCondLst>
                                        </p:cTn>
                                        <p:tgtEl>
                                          <p:spTgt spid="14"/>
                                        </p:tgtEl>
                                      </p:cBhvr>
                                      <p:to x="100000" y="80000"/>
                                    </p:animScale>
                                    <p:animScale>
                                      <p:cBhvr>
                                        <p:cTn id="146" dur="166" decel="50000">
                                          <p:stCondLst>
                                            <p:cond delay="1338"/>
                                          </p:stCondLst>
                                        </p:cTn>
                                        <p:tgtEl>
                                          <p:spTgt spid="14"/>
                                        </p:tgtEl>
                                      </p:cBhvr>
                                      <p:to x="100000" y="100000"/>
                                    </p:animScale>
                                    <p:animScale>
                                      <p:cBhvr>
                                        <p:cTn id="147" dur="26">
                                          <p:stCondLst>
                                            <p:cond delay="1642"/>
                                          </p:stCondLst>
                                        </p:cTn>
                                        <p:tgtEl>
                                          <p:spTgt spid="14"/>
                                        </p:tgtEl>
                                      </p:cBhvr>
                                      <p:to x="100000" y="90000"/>
                                    </p:animScale>
                                    <p:animScale>
                                      <p:cBhvr>
                                        <p:cTn id="148" dur="166" decel="50000">
                                          <p:stCondLst>
                                            <p:cond delay="1668"/>
                                          </p:stCondLst>
                                        </p:cTn>
                                        <p:tgtEl>
                                          <p:spTgt spid="14"/>
                                        </p:tgtEl>
                                      </p:cBhvr>
                                      <p:to x="100000" y="100000"/>
                                    </p:animScale>
                                    <p:animScale>
                                      <p:cBhvr>
                                        <p:cTn id="149" dur="26">
                                          <p:stCondLst>
                                            <p:cond delay="1808"/>
                                          </p:stCondLst>
                                        </p:cTn>
                                        <p:tgtEl>
                                          <p:spTgt spid="14"/>
                                        </p:tgtEl>
                                      </p:cBhvr>
                                      <p:to x="100000" y="95000"/>
                                    </p:animScale>
                                    <p:animScale>
                                      <p:cBhvr>
                                        <p:cTn id="150" dur="166" decel="50000">
                                          <p:stCondLst>
                                            <p:cond delay="1834"/>
                                          </p:stCondLst>
                                        </p:cTn>
                                        <p:tgtEl>
                                          <p:spTgt spid="14"/>
                                        </p:tgtEl>
                                      </p:cBhvr>
                                      <p:to x="100000" y="100000"/>
                                    </p:animScale>
                                  </p:childTnLst>
                                </p:cTn>
                              </p:par>
                              <p:par>
                                <p:cTn id="151" presetID="26" presetClass="entr" presetSubtype="0" fill="hold" nodeType="withEffect">
                                  <p:stCondLst>
                                    <p:cond delay="0"/>
                                  </p:stCondLst>
                                  <p:childTnLst>
                                    <p:set>
                                      <p:cBhvr>
                                        <p:cTn id="152" dur="1" fill="hold">
                                          <p:stCondLst>
                                            <p:cond delay="0"/>
                                          </p:stCondLst>
                                        </p:cTn>
                                        <p:tgtEl>
                                          <p:spTgt spid="17"/>
                                        </p:tgtEl>
                                        <p:attrNameLst>
                                          <p:attrName>style.visibility</p:attrName>
                                        </p:attrNameLst>
                                      </p:cBhvr>
                                      <p:to>
                                        <p:strVal val="visible"/>
                                      </p:to>
                                    </p:set>
                                    <p:animEffect transition="in" filter="wipe(down)">
                                      <p:cBhvr>
                                        <p:cTn id="153" dur="580">
                                          <p:stCondLst>
                                            <p:cond delay="0"/>
                                          </p:stCondLst>
                                        </p:cTn>
                                        <p:tgtEl>
                                          <p:spTgt spid="17"/>
                                        </p:tgtEl>
                                      </p:cBhvr>
                                    </p:animEffect>
                                    <p:anim calcmode="lin" valueType="num">
                                      <p:cBhvr>
                                        <p:cTn id="15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59" dur="26">
                                          <p:stCondLst>
                                            <p:cond delay="650"/>
                                          </p:stCondLst>
                                        </p:cTn>
                                        <p:tgtEl>
                                          <p:spTgt spid="17"/>
                                        </p:tgtEl>
                                      </p:cBhvr>
                                      <p:to x="100000" y="60000"/>
                                    </p:animScale>
                                    <p:animScale>
                                      <p:cBhvr>
                                        <p:cTn id="160" dur="166" decel="50000">
                                          <p:stCondLst>
                                            <p:cond delay="676"/>
                                          </p:stCondLst>
                                        </p:cTn>
                                        <p:tgtEl>
                                          <p:spTgt spid="17"/>
                                        </p:tgtEl>
                                      </p:cBhvr>
                                      <p:to x="100000" y="100000"/>
                                    </p:animScale>
                                    <p:animScale>
                                      <p:cBhvr>
                                        <p:cTn id="161" dur="26">
                                          <p:stCondLst>
                                            <p:cond delay="1312"/>
                                          </p:stCondLst>
                                        </p:cTn>
                                        <p:tgtEl>
                                          <p:spTgt spid="17"/>
                                        </p:tgtEl>
                                      </p:cBhvr>
                                      <p:to x="100000" y="80000"/>
                                    </p:animScale>
                                    <p:animScale>
                                      <p:cBhvr>
                                        <p:cTn id="162" dur="166" decel="50000">
                                          <p:stCondLst>
                                            <p:cond delay="1338"/>
                                          </p:stCondLst>
                                        </p:cTn>
                                        <p:tgtEl>
                                          <p:spTgt spid="17"/>
                                        </p:tgtEl>
                                      </p:cBhvr>
                                      <p:to x="100000" y="100000"/>
                                    </p:animScale>
                                    <p:animScale>
                                      <p:cBhvr>
                                        <p:cTn id="163" dur="26">
                                          <p:stCondLst>
                                            <p:cond delay="1642"/>
                                          </p:stCondLst>
                                        </p:cTn>
                                        <p:tgtEl>
                                          <p:spTgt spid="17"/>
                                        </p:tgtEl>
                                      </p:cBhvr>
                                      <p:to x="100000" y="90000"/>
                                    </p:animScale>
                                    <p:animScale>
                                      <p:cBhvr>
                                        <p:cTn id="164" dur="166" decel="50000">
                                          <p:stCondLst>
                                            <p:cond delay="1668"/>
                                          </p:stCondLst>
                                        </p:cTn>
                                        <p:tgtEl>
                                          <p:spTgt spid="17"/>
                                        </p:tgtEl>
                                      </p:cBhvr>
                                      <p:to x="100000" y="100000"/>
                                    </p:animScale>
                                    <p:animScale>
                                      <p:cBhvr>
                                        <p:cTn id="165" dur="26">
                                          <p:stCondLst>
                                            <p:cond delay="1808"/>
                                          </p:stCondLst>
                                        </p:cTn>
                                        <p:tgtEl>
                                          <p:spTgt spid="17"/>
                                        </p:tgtEl>
                                      </p:cBhvr>
                                      <p:to x="100000" y="95000"/>
                                    </p:animScale>
                                    <p:animScale>
                                      <p:cBhvr>
                                        <p:cTn id="166" dur="166" decel="50000">
                                          <p:stCondLst>
                                            <p:cond delay="1834"/>
                                          </p:stCondLst>
                                        </p:cTn>
                                        <p:tgtEl>
                                          <p:spTgt spid="17"/>
                                        </p:tgtEl>
                                      </p:cBhvr>
                                      <p:to x="100000" y="100000"/>
                                    </p:animScale>
                                  </p:childTnLst>
                                </p:cTn>
                              </p:par>
                              <p:par>
                                <p:cTn id="167" presetID="26" presetClass="entr" presetSubtype="0" fill="hold" nodeType="withEffect">
                                  <p:stCondLst>
                                    <p:cond delay="0"/>
                                  </p:stCondLst>
                                  <p:childTnLst>
                                    <p:set>
                                      <p:cBhvr>
                                        <p:cTn id="168" dur="1" fill="hold">
                                          <p:stCondLst>
                                            <p:cond delay="0"/>
                                          </p:stCondLst>
                                        </p:cTn>
                                        <p:tgtEl>
                                          <p:spTgt spid="18"/>
                                        </p:tgtEl>
                                        <p:attrNameLst>
                                          <p:attrName>style.visibility</p:attrName>
                                        </p:attrNameLst>
                                      </p:cBhvr>
                                      <p:to>
                                        <p:strVal val="visible"/>
                                      </p:to>
                                    </p:set>
                                    <p:animEffect transition="in" filter="wipe(down)">
                                      <p:cBhvr>
                                        <p:cTn id="169" dur="580">
                                          <p:stCondLst>
                                            <p:cond delay="0"/>
                                          </p:stCondLst>
                                        </p:cTn>
                                        <p:tgtEl>
                                          <p:spTgt spid="18"/>
                                        </p:tgtEl>
                                      </p:cBhvr>
                                    </p:animEffect>
                                    <p:anim calcmode="lin" valueType="num">
                                      <p:cBhvr>
                                        <p:cTn id="17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5" dur="26">
                                          <p:stCondLst>
                                            <p:cond delay="650"/>
                                          </p:stCondLst>
                                        </p:cTn>
                                        <p:tgtEl>
                                          <p:spTgt spid="18"/>
                                        </p:tgtEl>
                                      </p:cBhvr>
                                      <p:to x="100000" y="60000"/>
                                    </p:animScale>
                                    <p:animScale>
                                      <p:cBhvr>
                                        <p:cTn id="176" dur="166" decel="50000">
                                          <p:stCondLst>
                                            <p:cond delay="676"/>
                                          </p:stCondLst>
                                        </p:cTn>
                                        <p:tgtEl>
                                          <p:spTgt spid="18"/>
                                        </p:tgtEl>
                                      </p:cBhvr>
                                      <p:to x="100000" y="100000"/>
                                    </p:animScale>
                                    <p:animScale>
                                      <p:cBhvr>
                                        <p:cTn id="177" dur="26">
                                          <p:stCondLst>
                                            <p:cond delay="1312"/>
                                          </p:stCondLst>
                                        </p:cTn>
                                        <p:tgtEl>
                                          <p:spTgt spid="18"/>
                                        </p:tgtEl>
                                      </p:cBhvr>
                                      <p:to x="100000" y="80000"/>
                                    </p:animScale>
                                    <p:animScale>
                                      <p:cBhvr>
                                        <p:cTn id="178" dur="166" decel="50000">
                                          <p:stCondLst>
                                            <p:cond delay="1338"/>
                                          </p:stCondLst>
                                        </p:cTn>
                                        <p:tgtEl>
                                          <p:spTgt spid="18"/>
                                        </p:tgtEl>
                                      </p:cBhvr>
                                      <p:to x="100000" y="100000"/>
                                    </p:animScale>
                                    <p:animScale>
                                      <p:cBhvr>
                                        <p:cTn id="179" dur="26">
                                          <p:stCondLst>
                                            <p:cond delay="1642"/>
                                          </p:stCondLst>
                                        </p:cTn>
                                        <p:tgtEl>
                                          <p:spTgt spid="18"/>
                                        </p:tgtEl>
                                      </p:cBhvr>
                                      <p:to x="100000" y="90000"/>
                                    </p:animScale>
                                    <p:animScale>
                                      <p:cBhvr>
                                        <p:cTn id="180" dur="166" decel="50000">
                                          <p:stCondLst>
                                            <p:cond delay="1668"/>
                                          </p:stCondLst>
                                        </p:cTn>
                                        <p:tgtEl>
                                          <p:spTgt spid="18"/>
                                        </p:tgtEl>
                                      </p:cBhvr>
                                      <p:to x="100000" y="100000"/>
                                    </p:animScale>
                                    <p:animScale>
                                      <p:cBhvr>
                                        <p:cTn id="181" dur="26">
                                          <p:stCondLst>
                                            <p:cond delay="1808"/>
                                          </p:stCondLst>
                                        </p:cTn>
                                        <p:tgtEl>
                                          <p:spTgt spid="18"/>
                                        </p:tgtEl>
                                      </p:cBhvr>
                                      <p:to x="100000" y="95000"/>
                                    </p:animScale>
                                    <p:animScale>
                                      <p:cBhvr>
                                        <p:cTn id="182" dur="166" decel="50000">
                                          <p:stCondLst>
                                            <p:cond delay="1834"/>
                                          </p:stCondLst>
                                        </p:cTn>
                                        <p:tgtEl>
                                          <p:spTgt spid="18"/>
                                        </p:tgtEl>
                                      </p:cBhvr>
                                      <p:to x="100000" y="100000"/>
                                    </p:animScale>
                                  </p:childTnLst>
                                </p:cTn>
                              </p:par>
                              <p:par>
                                <p:cTn id="183" presetID="26" presetClass="entr" presetSubtype="0" fill="hold" nodeType="withEffect">
                                  <p:stCondLst>
                                    <p:cond delay="0"/>
                                  </p:stCondLst>
                                  <p:childTnLst>
                                    <p:set>
                                      <p:cBhvr>
                                        <p:cTn id="184" dur="1" fill="hold">
                                          <p:stCondLst>
                                            <p:cond delay="0"/>
                                          </p:stCondLst>
                                        </p:cTn>
                                        <p:tgtEl>
                                          <p:spTgt spid="16"/>
                                        </p:tgtEl>
                                        <p:attrNameLst>
                                          <p:attrName>style.visibility</p:attrName>
                                        </p:attrNameLst>
                                      </p:cBhvr>
                                      <p:to>
                                        <p:strVal val="visible"/>
                                      </p:to>
                                    </p:set>
                                    <p:animEffect transition="in" filter="wipe(down)">
                                      <p:cBhvr>
                                        <p:cTn id="185" dur="580">
                                          <p:stCondLst>
                                            <p:cond delay="0"/>
                                          </p:stCondLst>
                                        </p:cTn>
                                        <p:tgtEl>
                                          <p:spTgt spid="16"/>
                                        </p:tgtEl>
                                      </p:cBhvr>
                                    </p:animEffect>
                                    <p:anim calcmode="lin" valueType="num">
                                      <p:cBhvr>
                                        <p:cTn id="18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91" dur="26">
                                          <p:stCondLst>
                                            <p:cond delay="650"/>
                                          </p:stCondLst>
                                        </p:cTn>
                                        <p:tgtEl>
                                          <p:spTgt spid="16"/>
                                        </p:tgtEl>
                                      </p:cBhvr>
                                      <p:to x="100000" y="60000"/>
                                    </p:animScale>
                                    <p:animScale>
                                      <p:cBhvr>
                                        <p:cTn id="192" dur="166" decel="50000">
                                          <p:stCondLst>
                                            <p:cond delay="676"/>
                                          </p:stCondLst>
                                        </p:cTn>
                                        <p:tgtEl>
                                          <p:spTgt spid="16"/>
                                        </p:tgtEl>
                                      </p:cBhvr>
                                      <p:to x="100000" y="100000"/>
                                    </p:animScale>
                                    <p:animScale>
                                      <p:cBhvr>
                                        <p:cTn id="193" dur="26">
                                          <p:stCondLst>
                                            <p:cond delay="1312"/>
                                          </p:stCondLst>
                                        </p:cTn>
                                        <p:tgtEl>
                                          <p:spTgt spid="16"/>
                                        </p:tgtEl>
                                      </p:cBhvr>
                                      <p:to x="100000" y="80000"/>
                                    </p:animScale>
                                    <p:animScale>
                                      <p:cBhvr>
                                        <p:cTn id="194" dur="166" decel="50000">
                                          <p:stCondLst>
                                            <p:cond delay="1338"/>
                                          </p:stCondLst>
                                        </p:cTn>
                                        <p:tgtEl>
                                          <p:spTgt spid="16"/>
                                        </p:tgtEl>
                                      </p:cBhvr>
                                      <p:to x="100000" y="100000"/>
                                    </p:animScale>
                                    <p:animScale>
                                      <p:cBhvr>
                                        <p:cTn id="195" dur="26">
                                          <p:stCondLst>
                                            <p:cond delay="1642"/>
                                          </p:stCondLst>
                                        </p:cTn>
                                        <p:tgtEl>
                                          <p:spTgt spid="16"/>
                                        </p:tgtEl>
                                      </p:cBhvr>
                                      <p:to x="100000" y="90000"/>
                                    </p:animScale>
                                    <p:animScale>
                                      <p:cBhvr>
                                        <p:cTn id="196" dur="166" decel="50000">
                                          <p:stCondLst>
                                            <p:cond delay="1668"/>
                                          </p:stCondLst>
                                        </p:cTn>
                                        <p:tgtEl>
                                          <p:spTgt spid="16"/>
                                        </p:tgtEl>
                                      </p:cBhvr>
                                      <p:to x="100000" y="100000"/>
                                    </p:animScale>
                                    <p:animScale>
                                      <p:cBhvr>
                                        <p:cTn id="197" dur="26">
                                          <p:stCondLst>
                                            <p:cond delay="1808"/>
                                          </p:stCondLst>
                                        </p:cTn>
                                        <p:tgtEl>
                                          <p:spTgt spid="16"/>
                                        </p:tgtEl>
                                      </p:cBhvr>
                                      <p:to x="100000" y="95000"/>
                                    </p:animScale>
                                    <p:animScale>
                                      <p:cBhvr>
                                        <p:cTn id="198" dur="166" decel="50000">
                                          <p:stCondLst>
                                            <p:cond delay="1834"/>
                                          </p:stCondLst>
                                        </p:cTn>
                                        <p:tgtEl>
                                          <p:spTgt spid="16"/>
                                        </p:tgtEl>
                                      </p:cBhvr>
                                      <p:to x="100000" y="100000"/>
                                    </p:animScale>
                                  </p:childTnLst>
                                </p:cTn>
                              </p:par>
                              <p:par>
                                <p:cTn id="199" presetID="26" presetClass="entr" presetSubtype="0" fill="hold" nodeType="withEffect">
                                  <p:stCondLst>
                                    <p:cond delay="0"/>
                                  </p:stCondLst>
                                  <p:childTnLst>
                                    <p:set>
                                      <p:cBhvr>
                                        <p:cTn id="200" dur="1" fill="hold">
                                          <p:stCondLst>
                                            <p:cond delay="0"/>
                                          </p:stCondLst>
                                        </p:cTn>
                                        <p:tgtEl>
                                          <p:spTgt spid="15"/>
                                        </p:tgtEl>
                                        <p:attrNameLst>
                                          <p:attrName>style.visibility</p:attrName>
                                        </p:attrNameLst>
                                      </p:cBhvr>
                                      <p:to>
                                        <p:strVal val="visible"/>
                                      </p:to>
                                    </p:set>
                                    <p:animEffect transition="in" filter="wipe(down)">
                                      <p:cBhvr>
                                        <p:cTn id="201" dur="580">
                                          <p:stCondLst>
                                            <p:cond delay="0"/>
                                          </p:stCondLst>
                                        </p:cTn>
                                        <p:tgtEl>
                                          <p:spTgt spid="15"/>
                                        </p:tgtEl>
                                      </p:cBhvr>
                                    </p:animEffect>
                                    <p:anim calcmode="lin" valueType="num">
                                      <p:cBhvr>
                                        <p:cTn id="20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07" dur="26">
                                          <p:stCondLst>
                                            <p:cond delay="650"/>
                                          </p:stCondLst>
                                        </p:cTn>
                                        <p:tgtEl>
                                          <p:spTgt spid="15"/>
                                        </p:tgtEl>
                                      </p:cBhvr>
                                      <p:to x="100000" y="60000"/>
                                    </p:animScale>
                                    <p:animScale>
                                      <p:cBhvr>
                                        <p:cTn id="208" dur="166" decel="50000">
                                          <p:stCondLst>
                                            <p:cond delay="676"/>
                                          </p:stCondLst>
                                        </p:cTn>
                                        <p:tgtEl>
                                          <p:spTgt spid="15"/>
                                        </p:tgtEl>
                                      </p:cBhvr>
                                      <p:to x="100000" y="100000"/>
                                    </p:animScale>
                                    <p:animScale>
                                      <p:cBhvr>
                                        <p:cTn id="209" dur="26">
                                          <p:stCondLst>
                                            <p:cond delay="1312"/>
                                          </p:stCondLst>
                                        </p:cTn>
                                        <p:tgtEl>
                                          <p:spTgt spid="15"/>
                                        </p:tgtEl>
                                      </p:cBhvr>
                                      <p:to x="100000" y="80000"/>
                                    </p:animScale>
                                    <p:animScale>
                                      <p:cBhvr>
                                        <p:cTn id="210" dur="166" decel="50000">
                                          <p:stCondLst>
                                            <p:cond delay="1338"/>
                                          </p:stCondLst>
                                        </p:cTn>
                                        <p:tgtEl>
                                          <p:spTgt spid="15"/>
                                        </p:tgtEl>
                                      </p:cBhvr>
                                      <p:to x="100000" y="100000"/>
                                    </p:animScale>
                                    <p:animScale>
                                      <p:cBhvr>
                                        <p:cTn id="211" dur="26">
                                          <p:stCondLst>
                                            <p:cond delay="1642"/>
                                          </p:stCondLst>
                                        </p:cTn>
                                        <p:tgtEl>
                                          <p:spTgt spid="15"/>
                                        </p:tgtEl>
                                      </p:cBhvr>
                                      <p:to x="100000" y="90000"/>
                                    </p:animScale>
                                    <p:animScale>
                                      <p:cBhvr>
                                        <p:cTn id="212" dur="166" decel="50000">
                                          <p:stCondLst>
                                            <p:cond delay="1668"/>
                                          </p:stCondLst>
                                        </p:cTn>
                                        <p:tgtEl>
                                          <p:spTgt spid="15"/>
                                        </p:tgtEl>
                                      </p:cBhvr>
                                      <p:to x="100000" y="100000"/>
                                    </p:animScale>
                                    <p:animScale>
                                      <p:cBhvr>
                                        <p:cTn id="213" dur="26">
                                          <p:stCondLst>
                                            <p:cond delay="1808"/>
                                          </p:stCondLst>
                                        </p:cTn>
                                        <p:tgtEl>
                                          <p:spTgt spid="15"/>
                                        </p:tgtEl>
                                      </p:cBhvr>
                                      <p:to x="100000" y="95000"/>
                                    </p:animScale>
                                    <p:animScale>
                                      <p:cBhvr>
                                        <p:cTn id="214"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987525" y="999252"/>
            <a:ext cx="7168950" cy="830997"/>
          </a:xfrm>
          <a:prstGeom prst="rect">
            <a:avLst/>
          </a:prstGeom>
          <a:noFill/>
        </p:spPr>
        <p:txBody>
          <a:bodyPr wrap="none" rtlCol="0">
            <a:spAutoFit/>
          </a:bodyPr>
          <a:lstStyle/>
          <a:p>
            <a:pPr algn="ctr" rtl="1"/>
            <a:r>
              <a:rPr lang="fa-IR" sz="4800" dirty="0" smtClean="0">
                <a:effectLst>
                  <a:outerShdw blurRad="38100" dist="38100" dir="2700000" algn="tl">
                    <a:srgbClr val="000000">
                      <a:alpha val="43137"/>
                    </a:srgbClr>
                  </a:outerShdw>
                </a:effectLst>
                <a:cs typeface="A EntezareZohoor 1 **" panose="00000700000000000000" pitchFamily="2" charset="-78"/>
              </a:rPr>
              <a:t>عارضه‌یابی مواد «قانون برنامه پنجم توسعه»</a:t>
            </a:r>
          </a:p>
        </p:txBody>
      </p:sp>
      <p:sp>
        <p:nvSpPr>
          <p:cNvPr id="5" name="TextBox 4"/>
          <p:cNvSpPr txBox="1"/>
          <p:nvPr/>
        </p:nvSpPr>
        <p:spPr>
          <a:xfrm>
            <a:off x="2900362" y="2144678"/>
            <a:ext cx="3486150" cy="400110"/>
          </a:xfrm>
          <a:prstGeom prst="rect">
            <a:avLst/>
          </a:prstGeom>
          <a:noFill/>
        </p:spPr>
        <p:txBody>
          <a:bodyPr wrap="square" rtlCol="0">
            <a:spAutoFit/>
          </a:bodyPr>
          <a:lstStyle/>
          <a:p>
            <a:pPr algn="ctr" rtl="1"/>
            <a:r>
              <a:rPr lang="fa-IR" sz="2000" b="1"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سیدعباس پره</a:t>
            </a:r>
            <a:r>
              <a:rPr lang="fa-IR" sz="2000" b="1"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ی</a:t>
            </a:r>
            <a:r>
              <a:rPr lang="fa-IR" sz="2000" b="1"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زکاری</a:t>
            </a:r>
            <a:endParaRPr lang="en-US" sz="2000" b="1"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endParaRPr>
          </a:p>
        </p:txBody>
      </p:sp>
      <p:sp>
        <p:nvSpPr>
          <p:cNvPr id="6" name="TextBox 5"/>
          <p:cNvSpPr txBox="1"/>
          <p:nvPr/>
        </p:nvSpPr>
        <p:spPr>
          <a:xfrm>
            <a:off x="2671762" y="3581390"/>
            <a:ext cx="3486150" cy="369332"/>
          </a:xfrm>
          <a:prstGeom prst="rect">
            <a:avLst/>
          </a:prstGeom>
          <a:noFill/>
        </p:spPr>
        <p:txBody>
          <a:bodyPr wrap="square" rtlCol="0">
            <a:spAutoFit/>
          </a:bodyPr>
          <a:lstStyle/>
          <a:p>
            <a:pPr algn="ctr" rtl="1"/>
            <a:r>
              <a:rPr lang="fa-IR" dirty="0" smtClean="0">
                <a:latin typeface="IRANSans Light" panose="02040503050201020203" pitchFamily="18" charset="-78"/>
                <a:cs typeface="IRANSans Light" panose="02040503050201020203" pitchFamily="18" charset="-78"/>
              </a:rPr>
              <a:t>تاریخ ارائه:        11 مردادماه 1396</a:t>
            </a:r>
            <a:endParaRPr lang="en-US" dirty="0">
              <a:latin typeface="IRANSans Light" panose="02040503050201020203" pitchFamily="18" charset="-78"/>
              <a:cs typeface="IRANSans Light" panose="02040503050201020203" pitchFamily="18" charset="-78"/>
            </a:endParaRPr>
          </a:p>
        </p:txBody>
      </p:sp>
      <p:sp>
        <p:nvSpPr>
          <p:cNvPr id="7" name="TextBox 6"/>
          <p:cNvSpPr txBox="1"/>
          <p:nvPr/>
        </p:nvSpPr>
        <p:spPr>
          <a:xfrm>
            <a:off x="2957514" y="4069397"/>
            <a:ext cx="3486150" cy="369332"/>
          </a:xfrm>
          <a:prstGeom prst="rect">
            <a:avLst/>
          </a:prstGeom>
          <a:noFill/>
        </p:spPr>
        <p:txBody>
          <a:bodyPr wrap="square" rtlCol="0">
            <a:spAutoFit/>
          </a:bodyPr>
          <a:lstStyle/>
          <a:p>
            <a:pPr algn="ctr" rtl="1"/>
            <a:r>
              <a:rPr lang="fa-IR" dirty="0" smtClean="0">
                <a:latin typeface="IRANSans Light" panose="02040503050201020203" pitchFamily="18" charset="-78"/>
                <a:cs typeface="IRANSans Light" panose="02040503050201020203" pitchFamily="18" charset="-78"/>
              </a:rPr>
              <a:t>مدت ارائه:        48 دقیقه</a:t>
            </a:r>
            <a:endParaRPr lang="en-US" dirty="0">
              <a:latin typeface="IRANSans Light" panose="02040503050201020203" pitchFamily="18" charset="-78"/>
              <a:cs typeface="IRANSans Light" panose="02040503050201020203" pitchFamily="18" charset="-78"/>
            </a:endParaRPr>
          </a:p>
        </p:txBody>
      </p:sp>
      <p:sp>
        <p:nvSpPr>
          <p:cNvPr id="8" name="TextBox 7"/>
          <p:cNvSpPr txBox="1"/>
          <p:nvPr/>
        </p:nvSpPr>
        <p:spPr>
          <a:xfrm>
            <a:off x="2828916" y="4557404"/>
            <a:ext cx="3614729" cy="369332"/>
          </a:xfrm>
          <a:prstGeom prst="rect">
            <a:avLst/>
          </a:prstGeom>
          <a:noFill/>
        </p:spPr>
        <p:txBody>
          <a:bodyPr wrap="square" rtlCol="0">
            <a:spAutoFit/>
          </a:bodyPr>
          <a:lstStyle/>
          <a:p>
            <a:pPr algn="r" rtl="1"/>
            <a:r>
              <a:rPr lang="fa-IR" dirty="0" smtClean="0">
                <a:latin typeface="IRANSans Light" panose="02040503050201020203" pitchFamily="18" charset="-78"/>
                <a:cs typeface="IRANSans Light" panose="02040503050201020203" pitchFamily="18" charset="-78"/>
              </a:rPr>
              <a:t>مستندات بیشتر:        </a:t>
            </a:r>
            <a:r>
              <a:rPr lang="en-US" u="sng" dirty="0" smtClean="0">
                <a:latin typeface="IRANSans Light" panose="02040503050201020203" pitchFamily="18" charset="-78"/>
                <a:cs typeface="IRANSans Light" panose="02040503050201020203" pitchFamily="18" charset="-78"/>
              </a:rPr>
              <a:t>l.tp4.ir/l16</a:t>
            </a:r>
            <a:r>
              <a:rPr lang="fa-IR" dirty="0" smtClean="0">
                <a:latin typeface="IRANSans Light" panose="02040503050201020203" pitchFamily="18" charset="-78"/>
                <a:cs typeface="IRANSans Light" panose="02040503050201020203" pitchFamily="18" charset="-78"/>
              </a:rPr>
              <a:t> </a:t>
            </a:r>
            <a:endParaRPr lang="en-US" dirty="0">
              <a:latin typeface="IRANSans Light" panose="02040503050201020203" pitchFamily="18" charset="-78"/>
              <a:cs typeface="IRANSans Light" panose="02040503050201020203" pitchFamily="18" charset="-78"/>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4288" y="5510755"/>
            <a:ext cx="1235425" cy="1235425"/>
          </a:xfrm>
          <a:prstGeom prst="rect">
            <a:avLst/>
          </a:prstGeom>
        </p:spPr>
      </p:pic>
    </p:spTree>
    <p:extLst>
      <p:ext uri="{BB962C8B-B14F-4D97-AF65-F5344CB8AC3E}">
        <p14:creationId xmlns:p14="http://schemas.microsoft.com/office/powerpoint/2010/main" val="2651287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2500"/>
                                        <p:tgtEl>
                                          <p:spTgt spid="4"/>
                                        </p:tgtEl>
                                      </p:cBhvr>
                                    </p:animEffect>
                                  </p:childTnLst>
                                </p:cTn>
                              </p:par>
                            </p:childTnLst>
                          </p:cTn>
                        </p:par>
                        <p:par>
                          <p:cTn id="8" fill="hold">
                            <p:stCondLst>
                              <p:cond delay="2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500"/>
                                        <p:tgtEl>
                                          <p:spTgt spid="6"/>
                                        </p:tgtEl>
                                      </p:cBhvr>
                                    </p:animEffect>
                                  </p:childTnLst>
                                </p:cTn>
                              </p:par>
                            </p:childTnLst>
                          </p:cTn>
                        </p:par>
                        <p:par>
                          <p:cTn id="16" fill="hold">
                            <p:stCondLst>
                              <p:cond delay="5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1500"/>
                                        <p:tgtEl>
                                          <p:spTgt spid="7"/>
                                        </p:tgtEl>
                                      </p:cBhvr>
                                    </p:animEffect>
                                  </p:childTnLst>
                                </p:cTn>
                              </p:par>
                            </p:childTnLst>
                          </p:cTn>
                        </p:par>
                        <p:par>
                          <p:cTn id="20" fill="hold">
                            <p:stCondLst>
                              <p:cond delay="7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306" y="1009370"/>
            <a:ext cx="8815388" cy="4348443"/>
          </a:xfrm>
        </p:spPr>
        <p:txBody>
          <a:bodyPr>
            <a:noAutofit/>
          </a:bodyPr>
          <a:lstStyle/>
          <a:p>
            <a:pPr rtl="1"/>
            <a:endParaRPr lang="en-US" sz="2000" dirty="0">
              <a:latin typeface="IRANSans Light" panose="02040503050201020203" pitchFamily="18" charset="-78"/>
              <a:cs typeface="IRANSans Light" panose="02040503050201020203" pitchFamily="18" charset="-78"/>
            </a:endParaRPr>
          </a:p>
          <a:p>
            <a:pPr marL="0" indent="0" algn="r" rtl="1">
              <a:buNone/>
            </a:pPr>
            <a:r>
              <a:rPr lang="ar-SA" sz="2000" b="1" dirty="0">
                <a:solidFill>
                  <a:srgbClr val="FF0000"/>
                </a:solidFill>
                <a:latin typeface="IRANSans Light" panose="02040503050201020203" pitchFamily="18" charset="-78"/>
                <a:cs typeface="IRANSans Light" panose="02040503050201020203" pitchFamily="18" charset="-78"/>
              </a:rPr>
              <a:t>ماده 86: </a:t>
            </a:r>
            <a:r>
              <a:rPr lang="ar-SA" sz="2000" b="1" dirty="0">
                <a:latin typeface="IRANSans Light" panose="02040503050201020203" pitchFamily="18" charset="-78"/>
                <a:cs typeface="IRANSans Light" panose="02040503050201020203" pitchFamily="18" charset="-78"/>
              </a:rPr>
              <a:t>"ب ـ </a:t>
            </a:r>
            <a:r>
              <a:rPr lang="ar-SA" sz="2000" b="1" u="sng" dirty="0">
                <a:latin typeface="IRANSans Light" panose="02040503050201020203" pitchFamily="18" charset="-78"/>
                <a:cs typeface="IRANSans Light" panose="02040503050201020203" pitchFamily="18" charset="-78"/>
              </a:rPr>
              <a:t>دولت مجاز است با تشويق و حمايت مالي و حقوقي از صندوقهاي قرض‌الحسنه مردمي </a:t>
            </a:r>
            <a:r>
              <a:rPr lang="ar-SA" sz="2000" b="1" u="sng" dirty="0" smtClean="0">
                <a:latin typeface="IRANSans Light" panose="02040503050201020203" pitchFamily="18" charset="-78"/>
                <a:cs typeface="IRANSans Light" panose="02040503050201020203" pitchFamily="18" charset="-78"/>
              </a:rPr>
              <a:t>تحت</a:t>
            </a:r>
            <a:r>
              <a:rPr lang="en-US" sz="2000" b="1" u="sng" dirty="0">
                <a:latin typeface="IRANSans Light" panose="02040503050201020203" pitchFamily="18" charset="-78"/>
                <a:cs typeface="IRANSans Light" panose="02040503050201020203" pitchFamily="18" charset="-78"/>
              </a:rPr>
              <a:t> </a:t>
            </a:r>
            <a:r>
              <a:rPr lang="ar-SA" sz="2000" b="1" u="sng" dirty="0" smtClean="0">
                <a:latin typeface="IRANSans Light" panose="02040503050201020203" pitchFamily="18" charset="-78"/>
                <a:cs typeface="IRANSans Light" panose="02040503050201020203" pitchFamily="18" charset="-78"/>
              </a:rPr>
              <a:t>نظارت </a:t>
            </a:r>
            <a:r>
              <a:rPr lang="ar-SA" sz="2000" b="1" u="sng" dirty="0">
                <a:latin typeface="IRANSans Light" panose="02040503050201020203" pitchFamily="18" charset="-78"/>
                <a:cs typeface="IRANSans Light" panose="02040503050201020203" pitchFamily="18" charset="-78"/>
              </a:rPr>
              <a:t>بانك مركزي، ساز و كار لازم را براي توسعه آنها فراهم نمايد.</a:t>
            </a:r>
            <a:endParaRPr lang="fa-IR" sz="2000" b="1" u="sng" dirty="0">
              <a:latin typeface="IRANSans Light" panose="02040503050201020203" pitchFamily="18" charset="-78"/>
              <a:cs typeface="IRANSans Light" panose="02040503050201020203" pitchFamily="18" charset="-78"/>
            </a:endParaRPr>
          </a:p>
          <a:p>
            <a:pPr marL="0" indent="0" algn="r" rtl="1">
              <a:buNone/>
            </a:pPr>
            <a:r>
              <a:rPr lang="fa-IR" sz="1800" dirty="0">
                <a:latin typeface="IRANSans Light" panose="02040503050201020203" pitchFamily="18" charset="-78"/>
                <a:cs typeface="IRANSans Light" panose="02040503050201020203" pitchFamily="18" charset="-78"/>
              </a:rPr>
              <a:t>در این ماده سقف و نحوه حمایت‌های مالی و شیوه انتخاب صندوق‌های قرض‌الحسنه مشخص نشده است. هرچند اجرای این ماده نیاز به تصویب آیین‌نامه توسط هیأت وزیران و یا دستورالعملی توسط بانک مرکزی دارد، لیکن متن ماده فاقد چنین الزامی است.</a:t>
            </a:r>
          </a:p>
          <a:p>
            <a:pPr marL="0" indent="0" algn="r" rtl="1">
              <a:buNone/>
            </a:pPr>
            <a:endParaRPr lang="en-US" sz="1800" b="1" u="sng" dirty="0">
              <a:solidFill>
                <a:srgbClr val="00B0F0"/>
              </a:solidFill>
              <a:latin typeface="IRANSans Light" panose="02040503050201020203" pitchFamily="18" charset="-78"/>
              <a:cs typeface="IRANSans Light" panose="02040503050201020203" pitchFamily="18" charset="-78"/>
            </a:endParaRPr>
          </a:p>
          <a:p>
            <a:pPr marL="0" indent="0" algn="r" rtl="1">
              <a:buNone/>
            </a:pPr>
            <a:r>
              <a:rPr lang="ar-SA" sz="2000" b="1" dirty="0">
                <a:solidFill>
                  <a:srgbClr val="FF0000"/>
                </a:solidFill>
                <a:latin typeface="IRANSans Light" panose="02040503050201020203" pitchFamily="18" charset="-78"/>
                <a:cs typeface="IRANSans Light" panose="02040503050201020203" pitchFamily="18" charset="-78"/>
              </a:rPr>
              <a:t>ماده 102:</a:t>
            </a:r>
            <a:r>
              <a:rPr lang="ar-SA" sz="2000" b="1" dirty="0">
                <a:latin typeface="IRANSans Light" panose="02040503050201020203" pitchFamily="18" charset="-78"/>
                <a:cs typeface="IRANSans Light" panose="02040503050201020203" pitchFamily="18" charset="-78"/>
              </a:rPr>
              <a:t>"تبصره2ـ </a:t>
            </a:r>
            <a:r>
              <a:rPr lang="ar-SA" sz="2000" b="1" u="sng" dirty="0">
                <a:latin typeface="IRANSans Light" panose="02040503050201020203" pitchFamily="18" charset="-78"/>
                <a:cs typeface="IRANSans Light" panose="02040503050201020203" pitchFamily="18" charset="-78"/>
              </a:rPr>
              <a:t>وزارت بازرگاني مجاز است حسب ضرورت از طريق اعطاء مجوز واردات بدون انتقال ارز، نسبت </a:t>
            </a:r>
            <a:r>
              <a:rPr lang="ar-SA" sz="2000" b="1" u="sng" dirty="0" smtClean="0">
                <a:latin typeface="IRANSans Light" panose="02040503050201020203" pitchFamily="18" charset="-78"/>
                <a:cs typeface="IRANSans Light" panose="02040503050201020203" pitchFamily="18" charset="-78"/>
              </a:rPr>
              <a:t>به</a:t>
            </a:r>
            <a:r>
              <a:rPr lang="en-US" sz="2000" b="1" u="sng" dirty="0">
                <a:latin typeface="IRANSans Light" panose="02040503050201020203" pitchFamily="18" charset="-78"/>
                <a:cs typeface="IRANSans Light" panose="02040503050201020203" pitchFamily="18" charset="-78"/>
              </a:rPr>
              <a:t> </a:t>
            </a:r>
            <a:r>
              <a:rPr lang="ar-SA" sz="2000" b="1" u="sng" dirty="0" smtClean="0">
                <a:latin typeface="IRANSans Light" panose="02040503050201020203" pitchFamily="18" charset="-78"/>
                <a:cs typeface="IRANSans Light" panose="02040503050201020203" pitchFamily="18" charset="-78"/>
              </a:rPr>
              <a:t>جبران </a:t>
            </a:r>
            <a:r>
              <a:rPr lang="ar-SA" sz="2000" b="1" u="sng" dirty="0">
                <a:latin typeface="IRANSans Light" panose="02040503050201020203" pitchFamily="18" charset="-78"/>
                <a:cs typeface="IRANSans Light" panose="02040503050201020203" pitchFamily="18" charset="-78"/>
              </a:rPr>
              <a:t>نيازهاي داخلي اقدام </a:t>
            </a:r>
            <a:r>
              <a:rPr lang="ar-SA" sz="2000" b="1" u="sng" dirty="0" smtClean="0">
                <a:latin typeface="IRANSans Light" panose="02040503050201020203" pitchFamily="18" charset="-78"/>
                <a:cs typeface="IRANSans Light" panose="02040503050201020203" pitchFamily="18" charset="-78"/>
              </a:rPr>
              <a:t>نمايد</a:t>
            </a:r>
            <a:r>
              <a:rPr lang="en-US" sz="2000" b="1" u="sng" dirty="0" smtClean="0">
                <a:latin typeface="IRANSans Light" panose="02040503050201020203" pitchFamily="18" charset="-78"/>
                <a:cs typeface="IRANSans Light" panose="02040503050201020203" pitchFamily="18" charset="-78"/>
              </a:rPr>
              <a:t>.</a:t>
            </a:r>
            <a:endParaRPr lang="fa-IR" sz="2000" b="1" u="sng" dirty="0">
              <a:latin typeface="IRANSans Light" panose="02040503050201020203" pitchFamily="18" charset="-78"/>
              <a:cs typeface="IRANSans Light" panose="02040503050201020203" pitchFamily="18" charset="-78"/>
            </a:endParaRPr>
          </a:p>
          <a:p>
            <a:pPr marL="0" indent="0" algn="r" rtl="1">
              <a:buNone/>
            </a:pPr>
            <a:endParaRPr lang="fa-IR" b="1" u="sng" dirty="0">
              <a:solidFill>
                <a:srgbClr val="00B0F0"/>
              </a:solidFill>
              <a:latin typeface="IRANSans Light" panose="02040503050201020203" pitchFamily="18" charset="-78"/>
              <a:cs typeface="IRANSans Light" panose="02040503050201020203" pitchFamily="18" charset="-78"/>
            </a:endParaRPr>
          </a:p>
          <a:p>
            <a:pPr marL="0" indent="0" algn="r" rtl="1">
              <a:buNone/>
            </a:pPr>
            <a:r>
              <a:rPr lang="fa-IR" sz="1800" dirty="0">
                <a:latin typeface="IRANSans Light" panose="02040503050201020203" pitchFamily="18" charset="-78"/>
                <a:cs typeface="IRANSans Light" panose="02040503050201020203" pitchFamily="18" charset="-78"/>
              </a:rPr>
              <a:t>در این ماده نیز اعطای مجوز واردات به افراد خاص، بدون شفاف‌سازی فرایند انتخاب این افراد و افشاء مجوزهای صادره، می‌تواند موجب ایجاد رانت‌های اقتصادی و زمینه‌ساز فساد گردد</a:t>
            </a:r>
            <a:r>
              <a:rPr lang="fa-IR" sz="1800" dirty="0" smtClean="0">
                <a:latin typeface="IRANSans Light" panose="02040503050201020203" pitchFamily="18" charset="-78"/>
                <a:cs typeface="IRANSans Light" panose="02040503050201020203" pitchFamily="18" charset="-78"/>
              </a:rPr>
              <a:t>.</a:t>
            </a:r>
            <a:endParaRPr lang="en-US" sz="2400" dirty="0">
              <a:latin typeface="IRANSans Light" panose="02040503050201020203" pitchFamily="18" charset="-78"/>
              <a:cs typeface="IRANSans Light" panose="02040503050201020203" pitchFamily="18" charset="-78"/>
            </a:endParaRPr>
          </a:p>
          <a:p>
            <a:pPr algn="r" rtl="1"/>
            <a:endParaRPr lang="en-US" sz="2400" dirty="0">
              <a:latin typeface="IRANSans Light" panose="02040503050201020203" pitchFamily="18" charset="-78"/>
              <a:cs typeface="IRANSans Light" panose="02040503050201020203" pitchFamily="18" charset="-78"/>
            </a:endParaRPr>
          </a:p>
        </p:txBody>
      </p:sp>
      <p:sp>
        <p:nvSpPr>
          <p:cNvPr id="5" name="AutoShape 6"/>
          <p:cNvSpPr>
            <a:spLocks noChangeArrowheads="1"/>
          </p:cNvSpPr>
          <p:nvPr/>
        </p:nvSpPr>
        <p:spPr bwMode="auto">
          <a:xfrm>
            <a:off x="0" y="5814437"/>
            <a:ext cx="9144000" cy="841375"/>
          </a:xfrm>
          <a:prstGeom prst="bracePair">
            <a:avLst>
              <a:gd name="adj" fmla="val 8333"/>
            </a:avLst>
          </a:prstGeom>
          <a:gradFill rotWithShape="0">
            <a:gsLst>
              <a:gs pos="0">
                <a:schemeClr val="accent2">
                  <a:lumMod val="60000"/>
                  <a:lumOff val="40000"/>
                </a:schemeClr>
              </a:gs>
              <a:gs pos="50000">
                <a:schemeClr val="accent2">
                  <a:lumMod val="20000"/>
                  <a:lumOff val="80000"/>
                </a:schemeClr>
              </a:gs>
              <a:gs pos="100000">
                <a:schemeClr val="accent2">
                  <a:lumMod val="60000"/>
                  <a:lumOff val="40000"/>
                </a:schemeClr>
              </a:gs>
            </a:gsLst>
            <a:lin ang="18900000" scaled="1"/>
          </a:gradFill>
          <a:ln w="12700">
            <a:solidFill>
              <a:schemeClr val="accent6">
                <a:lumMod val="50000"/>
                <a:lumOff val="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pPr algn="r" rtl="1"/>
            <a:r>
              <a:rPr lang="fa-IR" sz="2400" dirty="0">
                <a:cs typeface="B Lotus" pitchFamily="2" charset="-78"/>
              </a:rPr>
              <a:t>در حدود 10 درصد از مواد بررسی شده قانون برنامه پنج‌‌ساله پنجم توسعه این اصل رعایت نشده است</a:t>
            </a:r>
            <a:r>
              <a:rPr lang="ar-SA" sz="2400" dirty="0">
                <a:cs typeface="B Lotus" pitchFamily="2" charset="-78"/>
              </a:rPr>
              <a:t>.</a:t>
            </a:r>
            <a:endParaRPr lang="en-US" sz="2400" dirty="0">
              <a:cs typeface="B Lotus" pitchFamily="2" charset="-78"/>
            </a:endParaRPr>
          </a:p>
          <a:p>
            <a:pPr algn="r" rtl="1"/>
            <a:endParaRPr lang="en-US" sz="2400" dirty="0">
              <a:latin typeface="Times New Roman"/>
              <a:ea typeface="Times New Roman"/>
              <a:cs typeface="B Lotus" pitchFamily="2" charset="-78"/>
            </a:endParaRPr>
          </a:p>
        </p:txBody>
      </p:sp>
      <p:sp>
        <p:nvSpPr>
          <p:cNvPr id="6" name="Rounded Rectangle 5"/>
          <p:cNvSpPr/>
          <p:nvPr/>
        </p:nvSpPr>
        <p:spPr>
          <a:xfrm>
            <a:off x="3012072" y="44955"/>
            <a:ext cx="311985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a:t>
            </a:r>
            <a:endParaRPr lang="en-US" dirty="0"/>
          </a:p>
        </p:txBody>
      </p:sp>
    </p:spTree>
    <p:extLst>
      <p:ext uri="{BB962C8B-B14F-4D97-AF65-F5344CB8AC3E}">
        <p14:creationId xmlns:p14="http://schemas.microsoft.com/office/powerpoint/2010/main" val="367288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23" y="1720870"/>
            <a:ext cx="8893277" cy="2010471"/>
          </a:xfrm>
        </p:spPr>
        <p:txBody>
          <a:bodyPr>
            <a:normAutofit fontScale="90000"/>
          </a:bodyPr>
          <a:lstStyle/>
          <a:p>
            <a:pPr algn="just" rtl="1">
              <a:lnSpc>
                <a:spcPct val="150000"/>
              </a:lnSpc>
            </a:pPr>
            <a:r>
              <a:rPr lang="fa-IR" sz="2400" dirty="0" smtClean="0">
                <a:latin typeface="IRANSans Light" panose="02040503050201020203" pitchFamily="18" charset="-78"/>
                <a:cs typeface="IRANSans Light" panose="02040503050201020203" pitchFamily="18" charset="-78"/>
              </a:rPr>
              <a:t>منظور </a:t>
            </a:r>
            <a:r>
              <a:rPr lang="fa-IR" sz="2400" dirty="0">
                <a:latin typeface="IRANSans Light" panose="02040503050201020203" pitchFamily="18" charset="-78"/>
                <a:cs typeface="IRANSans Light" panose="02040503050201020203" pitchFamily="18" charset="-78"/>
              </a:rPr>
              <a:t>از قوانین تکلیفی آن دسته از قوانینی است که قانون‌گذار در آنها تکالیفی را برای بخش‌های مختلف تعیین نموده است</a:t>
            </a:r>
            <a:r>
              <a:rPr lang="ar-SA" sz="2400" dirty="0">
                <a:latin typeface="IRANSans Light" panose="02040503050201020203" pitchFamily="18" charset="-78"/>
                <a:cs typeface="IRANSans Light" panose="02040503050201020203" pitchFamily="18" charset="-78"/>
              </a:rPr>
              <a:t> از 132 ماده بررسی شده در بخش‌های اقتصادی و نظارت و بودجه قانون پنجساله پنجم توسعه، 64 ماده از نوع تکلیفی </a:t>
            </a:r>
            <a:r>
              <a:rPr lang="ar-SA" sz="2400" dirty="0" smtClean="0">
                <a:latin typeface="IRANSans Light" panose="02040503050201020203" pitchFamily="18" charset="-78"/>
                <a:cs typeface="IRANSans Light" panose="02040503050201020203" pitchFamily="18" charset="-78"/>
              </a:rPr>
              <a:t>بوده‌اند</a:t>
            </a:r>
            <a:r>
              <a:rPr lang="fa-IR" sz="2400" dirty="0">
                <a:latin typeface="IRANSans Light" panose="02040503050201020203" pitchFamily="18" charset="-78"/>
                <a:cs typeface="IRANSans Light" panose="02040503050201020203" pitchFamily="18" charset="-78"/>
              </a:rPr>
              <a:t>.</a:t>
            </a:r>
          </a:p>
        </p:txBody>
      </p:sp>
      <p:sp>
        <p:nvSpPr>
          <p:cNvPr id="6" name="Rounded Rectangle 5"/>
          <p:cNvSpPr/>
          <p:nvPr/>
        </p:nvSpPr>
        <p:spPr>
          <a:xfrm>
            <a:off x="0" y="322730"/>
            <a:ext cx="9144000" cy="1215785"/>
          </a:xfrm>
          <a:prstGeom prst="round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3600" dirty="0">
                <a:cs typeface="A EntezareZohoor 2 **" panose="00000700000000000000" pitchFamily="2" charset="-78"/>
              </a:rPr>
              <a:t>قوانین تکلیفی</a:t>
            </a:r>
          </a:p>
        </p:txBody>
      </p:sp>
      <p:sp>
        <p:nvSpPr>
          <p:cNvPr id="7" name="Rectangle 6"/>
          <p:cNvSpPr/>
          <p:nvPr/>
        </p:nvSpPr>
        <p:spPr>
          <a:xfrm>
            <a:off x="371476" y="4086225"/>
            <a:ext cx="8429625" cy="757238"/>
          </a:xfrm>
          <a:prstGeom prst="rect">
            <a:avLst/>
          </a:prstGeom>
          <a:ln>
            <a:noFill/>
          </a:ln>
          <a:effectLst>
            <a:innerShdw blurRad="12700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ویژگی‌های مورد نیاز قوانین تکلیفی</a:t>
            </a:r>
            <a:endParaRPr lang="en-US" sz="280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endParaRPr>
          </a:p>
        </p:txBody>
      </p:sp>
      <p:sp>
        <p:nvSpPr>
          <p:cNvPr id="8" name="Rectangle 7"/>
          <p:cNvSpPr/>
          <p:nvPr/>
        </p:nvSpPr>
        <p:spPr>
          <a:xfrm>
            <a:off x="371476" y="4914898"/>
            <a:ext cx="2016000" cy="714375"/>
          </a:xfrm>
          <a:prstGeom prst="rect">
            <a:avLst/>
          </a:prstGeom>
          <a:solidFill>
            <a:srgbClr val="92D050"/>
          </a:solidFill>
          <a:ln>
            <a:noFill/>
          </a:ln>
          <a:effectLst>
            <a:innerShdw blurRad="1270000">
              <a:schemeClr val="accent6">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fa-IR"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ضمانت اجرای مناسب</a:t>
            </a:r>
            <a:endParaRPr lang="en-US"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endParaRPr>
          </a:p>
        </p:txBody>
      </p:sp>
      <p:sp>
        <p:nvSpPr>
          <p:cNvPr id="9" name="Rectangle 8"/>
          <p:cNvSpPr/>
          <p:nvPr/>
        </p:nvSpPr>
        <p:spPr>
          <a:xfrm>
            <a:off x="2534418" y="4914897"/>
            <a:ext cx="2016000" cy="714375"/>
          </a:xfrm>
          <a:prstGeom prst="rect">
            <a:avLst/>
          </a:prstGeom>
          <a:solidFill>
            <a:srgbClr val="92D050"/>
          </a:solidFill>
          <a:ln>
            <a:noFill/>
          </a:ln>
          <a:effectLst>
            <a:innerShdw blurRad="1270000">
              <a:schemeClr val="accent6">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fa-IR"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قابلیت ارزیابی و داشتن شاخص</a:t>
            </a:r>
            <a:endParaRPr lang="en-US"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endParaRPr>
          </a:p>
        </p:txBody>
      </p:sp>
      <p:sp>
        <p:nvSpPr>
          <p:cNvPr id="10" name="Rectangle 9"/>
          <p:cNvSpPr/>
          <p:nvPr/>
        </p:nvSpPr>
        <p:spPr>
          <a:xfrm>
            <a:off x="4659759" y="4914897"/>
            <a:ext cx="2016000" cy="714375"/>
          </a:xfrm>
          <a:prstGeom prst="rect">
            <a:avLst/>
          </a:prstGeom>
          <a:solidFill>
            <a:srgbClr val="92D050"/>
          </a:solidFill>
          <a:ln>
            <a:noFill/>
          </a:ln>
          <a:effectLst>
            <a:innerShdw blurRad="1270000">
              <a:schemeClr val="accent6">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متولی شخصی</a:t>
            </a:r>
            <a:endParaRPr lang="en-US"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endParaRPr>
          </a:p>
        </p:txBody>
      </p:sp>
      <p:sp>
        <p:nvSpPr>
          <p:cNvPr id="11" name="Rectangle 10"/>
          <p:cNvSpPr/>
          <p:nvPr/>
        </p:nvSpPr>
        <p:spPr>
          <a:xfrm>
            <a:off x="6785101" y="4914898"/>
            <a:ext cx="2016000" cy="714375"/>
          </a:xfrm>
          <a:prstGeom prst="rect">
            <a:avLst/>
          </a:prstGeom>
          <a:solidFill>
            <a:srgbClr val="92D050"/>
          </a:solidFill>
          <a:ln>
            <a:noFill/>
          </a:ln>
          <a:effectLst>
            <a:innerShdw blurRad="1270000">
              <a:schemeClr val="accent6">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تحقق‌پذیری</a:t>
            </a:r>
            <a:endParaRPr lang="en-US"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endParaRPr>
          </a:p>
        </p:txBody>
      </p:sp>
    </p:spTree>
    <p:extLst>
      <p:ext uri="{BB962C8B-B14F-4D97-AF65-F5344CB8AC3E}">
        <p14:creationId xmlns:p14="http://schemas.microsoft.com/office/powerpoint/2010/main" val="351550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4871" y="1683981"/>
            <a:ext cx="6867631" cy="690996"/>
          </a:xfrm>
        </p:spPr>
        <p:txBody>
          <a:bodyPr>
            <a:noAutofit/>
          </a:bodyPr>
          <a:lstStyle/>
          <a:p>
            <a:pPr algn="r" rtl="1">
              <a:buClr>
                <a:srgbClr val="FF0000"/>
              </a:buClr>
              <a:buSzPct val="152000"/>
              <a:buFont typeface="Wingdings" panose="05000000000000000000" pitchFamily="2" charset="2"/>
              <a:buChar char="ü"/>
            </a:pPr>
            <a:r>
              <a:rPr lang="fa-IR" sz="3200" dirty="0">
                <a:cs typeface="A EntezareZohoor 1 **" panose="00000700000000000000" pitchFamily="2" charset="-78"/>
              </a:rPr>
              <a:t>           لزوم توجه قانون گذار به وضعیت فعلی و توان مجری</a:t>
            </a:r>
          </a:p>
        </p:txBody>
      </p:sp>
      <p:sp>
        <p:nvSpPr>
          <p:cNvPr id="4" name="Notched Right Arrow 3"/>
          <p:cNvSpPr/>
          <p:nvPr/>
        </p:nvSpPr>
        <p:spPr>
          <a:xfrm rot="10800000">
            <a:off x="3450327" y="2853114"/>
            <a:ext cx="1145609"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Right Arrow 4"/>
          <p:cNvSpPr/>
          <p:nvPr/>
        </p:nvSpPr>
        <p:spPr>
          <a:xfrm rot="20593120">
            <a:off x="132874" y="3018991"/>
            <a:ext cx="900000" cy="2268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6" name="TextBox 15"/>
          <p:cNvSpPr txBox="1"/>
          <p:nvPr/>
        </p:nvSpPr>
        <p:spPr>
          <a:xfrm>
            <a:off x="961842" y="4213310"/>
            <a:ext cx="2323435" cy="1200329"/>
          </a:xfrm>
          <a:prstGeom prst="rect">
            <a:avLst/>
          </a:prstGeom>
          <a:noFill/>
        </p:spPr>
        <p:txBody>
          <a:bodyPr wrap="square" rtlCol="0">
            <a:spAutoFit/>
          </a:bodyPr>
          <a:lstStyle/>
          <a:p>
            <a:pPr algn="ctr" rtl="1"/>
            <a:r>
              <a:rPr lang="fa-IR" sz="3600" dirty="0">
                <a:cs typeface="A EntezareZohoor 1 **" panose="00000700000000000000" pitchFamily="2" charset="-78"/>
              </a:rPr>
              <a:t>عدم اجرای قانون</a:t>
            </a:r>
            <a:endParaRPr lang="en-US" sz="3600" dirty="0">
              <a:cs typeface="A EntezareZohoor 1 **" panose="00000700000000000000" pitchFamily="2" charset="-78"/>
            </a:endParaRPr>
          </a:p>
        </p:txBody>
      </p:sp>
      <p:sp>
        <p:nvSpPr>
          <p:cNvPr id="18" name="Notched Right Arrow 17"/>
          <p:cNvSpPr/>
          <p:nvPr/>
        </p:nvSpPr>
        <p:spPr>
          <a:xfrm>
            <a:off x="3311934" y="4340480"/>
            <a:ext cx="1385167" cy="6207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860077" y="4002420"/>
            <a:ext cx="3045057" cy="1200329"/>
          </a:xfrm>
          <a:prstGeom prst="rect">
            <a:avLst/>
          </a:prstGeom>
          <a:noFill/>
        </p:spPr>
        <p:txBody>
          <a:bodyPr wrap="square" rtlCol="0">
            <a:spAutoFit/>
          </a:bodyPr>
          <a:lstStyle/>
          <a:p>
            <a:pPr algn="ctr" rtl="1"/>
            <a:r>
              <a:rPr lang="fa-IR" sz="3600" dirty="0">
                <a:cs typeface="A EntezareZohoor 1 **" panose="00000700000000000000" pitchFamily="2" charset="-78"/>
              </a:rPr>
              <a:t>تضعیف جایگاه و وجهه قانون گذار</a:t>
            </a:r>
            <a:endParaRPr lang="en-US" sz="3600" dirty="0">
              <a:cs typeface="A EntezareZohoor 1 **" panose="00000700000000000000" pitchFamily="2" charset="-78"/>
            </a:endParaRPr>
          </a:p>
        </p:txBody>
      </p:sp>
      <p:sp>
        <p:nvSpPr>
          <p:cNvPr id="20" name="TextBox 19"/>
          <p:cNvSpPr txBox="1"/>
          <p:nvPr/>
        </p:nvSpPr>
        <p:spPr>
          <a:xfrm>
            <a:off x="-59666" y="5763132"/>
            <a:ext cx="9124952" cy="984885"/>
          </a:xfrm>
          <a:prstGeom prst="rect">
            <a:avLst/>
          </a:prstGeom>
          <a:noFill/>
        </p:spPr>
        <p:txBody>
          <a:bodyPr wrap="square" rtlCol="0">
            <a:spAutoFit/>
          </a:bodyPr>
          <a:lstStyle/>
          <a:p>
            <a:pPr algn="r" rtl="1"/>
            <a:r>
              <a:rPr lang="fa-IR" dirty="0">
                <a:solidFill>
                  <a:srgbClr val="FF0000"/>
                </a:solidFill>
                <a:cs typeface="A EntezareZohoor B4" panose="00000700000000000000" pitchFamily="2" charset="-78"/>
              </a:rPr>
              <a:t>امیرالمومنین علی علیه السلام : (غررالحکم)</a:t>
            </a:r>
          </a:p>
          <a:p>
            <a:pPr algn="ctr" rtl="1"/>
            <a:r>
              <a:rPr lang="fa-IR" sz="4000" dirty="0">
                <a:solidFill>
                  <a:srgbClr val="00B050"/>
                </a:solidFill>
                <a:cs typeface="A EntezareZohoor B4" panose="00000700000000000000" pitchFamily="2" charset="-78"/>
              </a:rPr>
              <a:t>« مَن کَلَّفَکَ مَا لَا تُطِیق فَقَد اَفتَاکَ فِی عِصیانِهِ»</a:t>
            </a:r>
            <a:endParaRPr lang="en-US" sz="4000" dirty="0">
              <a:solidFill>
                <a:srgbClr val="00B050"/>
              </a:solidFill>
              <a:cs typeface="A EntezareZohoor B4" panose="00000700000000000000" pitchFamily="2" charset="-78"/>
            </a:endParaRPr>
          </a:p>
        </p:txBody>
      </p:sp>
      <p:sp>
        <p:nvSpPr>
          <p:cNvPr id="21" name="TextBox 20"/>
          <p:cNvSpPr txBox="1"/>
          <p:nvPr/>
        </p:nvSpPr>
        <p:spPr>
          <a:xfrm>
            <a:off x="704848" y="2503154"/>
            <a:ext cx="2713296" cy="1200329"/>
          </a:xfrm>
          <a:prstGeom prst="rect">
            <a:avLst/>
          </a:prstGeom>
          <a:noFill/>
        </p:spPr>
        <p:txBody>
          <a:bodyPr wrap="square" rtlCol="0">
            <a:spAutoFit/>
          </a:bodyPr>
          <a:lstStyle/>
          <a:p>
            <a:pPr algn="ctr" rtl="1"/>
            <a:r>
              <a:rPr lang="fa-IR" sz="3600" dirty="0">
                <a:cs typeface="A EntezareZohoor 1 **" panose="00000700000000000000" pitchFamily="2" charset="-78"/>
              </a:rPr>
              <a:t>هماهنگی با توانایی مجری</a:t>
            </a:r>
            <a:endParaRPr lang="en-US" sz="3600" dirty="0">
              <a:cs typeface="A EntezareZohoor 1 **" panose="00000700000000000000" pitchFamily="2" charset="-78"/>
            </a:endParaRPr>
          </a:p>
        </p:txBody>
      </p:sp>
      <p:sp>
        <p:nvSpPr>
          <p:cNvPr id="22" name="TextBox 21"/>
          <p:cNvSpPr txBox="1"/>
          <p:nvPr/>
        </p:nvSpPr>
        <p:spPr>
          <a:xfrm>
            <a:off x="4570998" y="2769908"/>
            <a:ext cx="4915566" cy="584775"/>
          </a:xfrm>
          <a:prstGeom prst="rect">
            <a:avLst/>
          </a:prstGeom>
          <a:noFill/>
        </p:spPr>
        <p:txBody>
          <a:bodyPr wrap="square" rtlCol="0">
            <a:spAutoFit/>
          </a:bodyPr>
          <a:lstStyle/>
          <a:p>
            <a:pPr marL="571500" indent="-571500" algn="ctr" rtl="1">
              <a:buClr>
                <a:srgbClr val="FF0000"/>
              </a:buClr>
              <a:buSzPct val="150000"/>
              <a:buFont typeface="Wingdings" panose="05000000000000000000" pitchFamily="2" charset="2"/>
              <a:buChar char="ü"/>
            </a:pPr>
            <a:r>
              <a:rPr lang="fa-IR" sz="3200" dirty="0">
                <a:cs typeface="A EntezareZohoor 1 **" panose="00000700000000000000" pitchFamily="2" charset="-78"/>
              </a:rPr>
              <a:t>ابتدایی ترین لازمه پایبندی به </a:t>
            </a:r>
            <a:r>
              <a:rPr lang="fa-IR" sz="3200" dirty="0" smtClean="0">
                <a:cs typeface="A EntezareZohoor 1 **" panose="00000700000000000000" pitchFamily="2" charset="-78"/>
              </a:rPr>
              <a:t>قانون</a:t>
            </a:r>
            <a:endParaRPr lang="en-US" sz="3200" dirty="0">
              <a:cs typeface="A EntezareZohoor 1 **" panose="00000700000000000000" pitchFamily="2" charset="-78"/>
            </a:endParaRPr>
          </a:p>
        </p:txBody>
      </p:sp>
      <p:sp>
        <p:nvSpPr>
          <p:cNvPr id="25" name="Multiply 24"/>
          <p:cNvSpPr/>
          <p:nvPr/>
        </p:nvSpPr>
        <p:spPr>
          <a:xfrm>
            <a:off x="138773" y="1610240"/>
            <a:ext cx="3787852" cy="2757624"/>
          </a:xfrm>
          <a:prstGeom prst="mathMultiply">
            <a:avLst>
              <a:gd name="adj1" fmla="val 1773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Rounded Rectangle 13"/>
          <p:cNvSpPr/>
          <p:nvPr/>
        </p:nvSpPr>
        <p:spPr>
          <a:xfrm>
            <a:off x="0" y="250397"/>
            <a:ext cx="9144000" cy="1215785"/>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solidFill>
                  <a:schemeClr val="bg1"/>
                </a:solidFill>
                <a:cs typeface="A EntezareZohoor 2 **" panose="00000700000000000000" pitchFamily="2" charset="-78"/>
              </a:rPr>
              <a:t>تحقق پذیری</a:t>
            </a:r>
          </a:p>
        </p:txBody>
      </p:sp>
    </p:spTree>
    <p:extLst>
      <p:ext uri="{BB962C8B-B14F-4D97-AF65-F5344CB8AC3E}">
        <p14:creationId xmlns:p14="http://schemas.microsoft.com/office/powerpoint/2010/main" val="302792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16" grpId="0"/>
      <p:bldP spid="18" grpId="0" animBg="1"/>
      <p:bldP spid="19" grpId="0"/>
      <p:bldP spid="20" grpId="0"/>
      <p:bldP spid="21" grpId="0"/>
      <p:bldP spid="22" grpId="0"/>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641" y="910834"/>
            <a:ext cx="8760542" cy="2703474"/>
          </a:xfrm>
        </p:spPr>
        <p:txBody>
          <a:bodyPr>
            <a:normAutofit fontScale="92500" lnSpcReduction="10000"/>
          </a:bodyPr>
          <a:lstStyle/>
          <a:p>
            <a:pPr marL="0" indent="0" algn="just" rtl="1">
              <a:lnSpc>
                <a:spcPct val="150000"/>
              </a:lnSpc>
              <a:buNone/>
            </a:pPr>
            <a:r>
              <a:rPr lang="fa-IR" sz="2000" dirty="0" smtClean="0">
                <a:solidFill>
                  <a:srgbClr val="FF0000"/>
                </a:solidFill>
                <a:latin typeface="IRANSans Light" panose="02040503050201020203" pitchFamily="18" charset="-78"/>
                <a:cs typeface="IRANSans Light" panose="02040503050201020203" pitchFamily="18" charset="-78"/>
              </a:rPr>
              <a:t>ماده </a:t>
            </a:r>
            <a:r>
              <a:rPr lang="fa-IR" sz="2000" dirty="0">
                <a:solidFill>
                  <a:srgbClr val="FF0000"/>
                </a:solidFill>
                <a:latin typeface="IRANSans Light" panose="02040503050201020203" pitchFamily="18" charset="-78"/>
                <a:cs typeface="IRANSans Light" panose="02040503050201020203" pitchFamily="18" charset="-78"/>
              </a:rPr>
              <a:t>234</a:t>
            </a:r>
            <a:r>
              <a:rPr lang="fa-IR" sz="2000" dirty="0" smtClean="0">
                <a:solidFill>
                  <a:srgbClr val="FF0000"/>
                </a:solidFill>
                <a:latin typeface="IRANSans Light" panose="02040503050201020203" pitchFamily="18" charset="-78"/>
                <a:cs typeface="IRANSans Light" panose="02040503050201020203" pitchFamily="18" charset="-78"/>
              </a:rPr>
              <a:t>:</a:t>
            </a:r>
            <a:r>
              <a:rPr lang="en-US" sz="2000" dirty="0" smtClean="0">
                <a:solidFill>
                  <a:srgbClr val="FF0000"/>
                </a:solidFill>
                <a:latin typeface="IRANSans Light" panose="02040503050201020203" pitchFamily="18" charset="-78"/>
                <a:cs typeface="IRANSans Light" panose="02040503050201020203" pitchFamily="18" charset="-78"/>
              </a:rPr>
              <a:t> </a:t>
            </a:r>
            <a:r>
              <a:rPr lang="fa-IR" sz="2000" dirty="0" smtClean="0">
                <a:latin typeface="IRANSans Light" panose="02040503050201020203" pitchFamily="18" charset="-78"/>
                <a:cs typeface="IRANSans Light" panose="02040503050201020203" pitchFamily="18" charset="-78"/>
              </a:rPr>
              <a:t>در </a:t>
            </a:r>
            <a:r>
              <a:rPr lang="fa-IR" sz="2000" dirty="0">
                <a:latin typeface="IRANSans Light" panose="02040503050201020203" pitchFamily="18" charset="-78"/>
                <a:cs typeface="IRANSans Light" panose="02040503050201020203" pitchFamily="18" charset="-78"/>
              </a:rPr>
              <a:t>راستاي سياست‌هاي كلي برنامه پنجم </a:t>
            </a:r>
            <a:r>
              <a:rPr lang="fa-IR" sz="2000" u="sng" dirty="0">
                <a:latin typeface="IRANSans Light" panose="02040503050201020203" pitchFamily="18" charset="-78"/>
                <a:cs typeface="IRANSans Light" panose="02040503050201020203" pitchFamily="18" charset="-78"/>
              </a:rPr>
              <a:t>دولت مكلف است </a:t>
            </a:r>
            <a:r>
              <a:rPr lang="fa-IR" sz="2000" dirty="0">
                <a:latin typeface="IRANSans Light" panose="02040503050201020203" pitchFamily="18" charset="-78"/>
                <a:cs typeface="IRANSans Light" panose="02040503050201020203" pitchFamily="18" charset="-78"/>
              </a:rPr>
              <a:t>در اجراي مفاد اين قانون به نحوي عمل نمايد كه تا پايان برنامه پنجم اهداف زير تحقق يابد:</a:t>
            </a:r>
          </a:p>
          <a:p>
            <a:pPr marL="0" indent="0" algn="just" rtl="1">
              <a:lnSpc>
                <a:spcPct val="150000"/>
              </a:lnSpc>
              <a:buNone/>
            </a:pPr>
            <a:r>
              <a:rPr lang="fa-IR" sz="2000" dirty="0">
                <a:latin typeface="IRANSans Light" panose="02040503050201020203" pitchFamily="18" charset="-78"/>
                <a:cs typeface="IRANSans Light" panose="02040503050201020203" pitchFamily="18" charset="-78"/>
              </a:rPr>
              <a:t>ال</a:t>
            </a:r>
            <a:r>
              <a:rPr lang="fa-IR" sz="2000" u="sng" dirty="0">
                <a:latin typeface="IRANSans Light" panose="02040503050201020203" pitchFamily="18" charset="-78"/>
                <a:cs typeface="IRANSans Light" panose="02040503050201020203" pitchFamily="18" charset="-78"/>
              </a:rPr>
              <a:t>ف) نرخ رشد متوسط هشت درصد (8%) ساليانه توليد ناخالص داخلي.</a:t>
            </a:r>
          </a:p>
          <a:p>
            <a:pPr marL="0" indent="0" algn="just" rtl="1">
              <a:lnSpc>
                <a:spcPct val="150000"/>
              </a:lnSpc>
              <a:buNone/>
            </a:pPr>
            <a:r>
              <a:rPr lang="fa-IR" sz="2000" u="sng" dirty="0">
                <a:latin typeface="IRANSans Light" panose="02040503050201020203" pitchFamily="18" charset="-78"/>
                <a:cs typeface="IRANSans Light" panose="02040503050201020203" pitchFamily="18" charset="-78"/>
              </a:rPr>
              <a:t>ج) قطع وابستگي هزينه‌هاي جاري دولت به درآمدهاي نفت و گاز تا پايان برنامه.</a:t>
            </a:r>
          </a:p>
          <a:p>
            <a:pPr marL="0" indent="0" algn="just" rtl="1">
              <a:lnSpc>
                <a:spcPct val="150000"/>
              </a:lnSpc>
              <a:buNone/>
            </a:pPr>
            <a:r>
              <a:rPr lang="fa-IR" sz="2000" u="sng" dirty="0">
                <a:latin typeface="IRANSans Light" panose="02040503050201020203" pitchFamily="18" charset="-78"/>
                <a:cs typeface="IRANSans Light" panose="02040503050201020203" pitchFamily="18" charset="-78"/>
              </a:rPr>
              <a:t>د) انجام اقدامات ضروري و لازم براي كاهش نرخ بيكاري به هفت درصد (7%) در پايان برنامه</a:t>
            </a:r>
            <a:r>
              <a:rPr lang="fa-IR" sz="2400" dirty="0" smtClean="0">
                <a:latin typeface="IRANSans Light" panose="02040503050201020203" pitchFamily="18" charset="-78"/>
                <a:cs typeface="IRANSans Light" panose="02040503050201020203" pitchFamily="18" charset="-78"/>
              </a:rPr>
              <a:t>.</a:t>
            </a:r>
            <a:endParaRPr lang="fa-IR" sz="2400" dirty="0">
              <a:latin typeface="IRANSans Light" panose="02040503050201020203" pitchFamily="18" charset="-78"/>
              <a:cs typeface="IRANSans Light" panose="02040503050201020203" pitchFamily="18" charset="-78"/>
            </a:endParaRPr>
          </a:p>
        </p:txBody>
      </p:sp>
      <p:graphicFrame>
        <p:nvGraphicFramePr>
          <p:cNvPr id="6" name="Chart 5"/>
          <p:cNvGraphicFramePr/>
          <p:nvPr>
            <p:extLst>
              <p:ext uri="{D42A27DB-BD31-4B8C-83A1-F6EECF244321}">
                <p14:modId xmlns:p14="http://schemas.microsoft.com/office/powerpoint/2010/main" val="1824069622"/>
              </p:ext>
            </p:extLst>
          </p:nvPr>
        </p:nvGraphicFramePr>
        <p:xfrm>
          <a:off x="151410" y="3614308"/>
          <a:ext cx="8841180" cy="28492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1022498955"/>
              </p:ext>
            </p:extLst>
          </p:nvPr>
        </p:nvGraphicFramePr>
        <p:xfrm>
          <a:off x="151025" y="3614308"/>
          <a:ext cx="8841949" cy="2849245"/>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a:xfrm>
            <a:off x="3012072" y="44955"/>
            <a:ext cx="311985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a:t>
            </a:r>
            <a:endParaRPr lang="en-US" dirty="0"/>
          </a:p>
        </p:txBody>
      </p:sp>
    </p:spTree>
    <p:extLst>
      <p:ext uri="{BB962C8B-B14F-4D97-AF65-F5344CB8AC3E}">
        <p14:creationId xmlns:p14="http://schemas.microsoft.com/office/powerpoint/2010/main" val="243252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47"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Graphic spid="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939" y="2238115"/>
            <a:ext cx="3619500" cy="849312"/>
          </a:xfrm>
        </p:spPr>
        <p:txBody>
          <a:bodyPr>
            <a:noAutofit/>
          </a:bodyPr>
          <a:lstStyle/>
          <a:p>
            <a:pPr marL="0" indent="0" algn="ctr" rtl="1">
              <a:buNone/>
            </a:pPr>
            <a:r>
              <a:rPr lang="fa-IR" sz="3600" dirty="0">
                <a:cs typeface="A EntezareZohoor 1 **" panose="00000700000000000000" pitchFamily="2" charset="-78"/>
              </a:rPr>
              <a:t>صراحت در تعیین مسئول اجرای قانون</a:t>
            </a:r>
            <a:endParaRPr lang="en-US" sz="3600" dirty="0">
              <a:cs typeface="A EntezareZohoor 1 **" panose="00000700000000000000" pitchFamily="2" charset="-78"/>
            </a:endParaRPr>
          </a:p>
        </p:txBody>
      </p:sp>
      <p:sp>
        <p:nvSpPr>
          <p:cNvPr id="4" name="TextBox 3"/>
          <p:cNvSpPr txBox="1"/>
          <p:nvPr/>
        </p:nvSpPr>
        <p:spPr>
          <a:xfrm>
            <a:off x="-99685" y="2062608"/>
            <a:ext cx="4038600" cy="1200329"/>
          </a:xfrm>
          <a:prstGeom prst="rect">
            <a:avLst/>
          </a:prstGeom>
          <a:noFill/>
        </p:spPr>
        <p:txBody>
          <a:bodyPr wrap="square" rtlCol="0">
            <a:spAutoFit/>
          </a:bodyPr>
          <a:lstStyle/>
          <a:p>
            <a:pPr algn="ctr" rtl="1"/>
            <a:r>
              <a:rPr lang="fa-IR" sz="3600" dirty="0">
                <a:cs typeface="A EntezareZohoor 1 **" panose="00000700000000000000" pitchFamily="2" charset="-78"/>
              </a:rPr>
              <a:t>نظارت بر مجری قانون و پاسخگو بودن مجری</a:t>
            </a:r>
            <a:endParaRPr lang="en-US" sz="3600" dirty="0">
              <a:cs typeface="A EntezareZohoor 1 **" panose="00000700000000000000" pitchFamily="2" charset="-78"/>
            </a:endParaRPr>
          </a:p>
        </p:txBody>
      </p:sp>
      <p:sp>
        <p:nvSpPr>
          <p:cNvPr id="5" name="TextBox 4"/>
          <p:cNvSpPr txBox="1"/>
          <p:nvPr/>
        </p:nvSpPr>
        <p:spPr>
          <a:xfrm>
            <a:off x="2580025" y="3706394"/>
            <a:ext cx="3632200" cy="1200329"/>
          </a:xfrm>
          <a:prstGeom prst="rect">
            <a:avLst/>
          </a:prstGeom>
          <a:noFill/>
        </p:spPr>
        <p:txBody>
          <a:bodyPr wrap="square" rtlCol="0">
            <a:spAutoFit/>
          </a:bodyPr>
          <a:lstStyle/>
          <a:p>
            <a:pPr algn="ctr" rtl="1"/>
            <a:r>
              <a:rPr lang="fa-IR" sz="3600" dirty="0">
                <a:cs typeface="A EntezareZohoor 1 **" panose="00000700000000000000" pitchFamily="2" charset="-78"/>
              </a:rPr>
              <a:t>موظف دانستن دیگری و شانه خالی کردن</a:t>
            </a:r>
            <a:endParaRPr lang="en-US" sz="3600" dirty="0">
              <a:cs typeface="A EntezareZohoor 1 **" panose="00000700000000000000" pitchFamily="2" charset="-78"/>
            </a:endParaRPr>
          </a:p>
        </p:txBody>
      </p:sp>
      <p:sp>
        <p:nvSpPr>
          <p:cNvPr id="6" name="TextBox 5"/>
          <p:cNvSpPr txBox="1"/>
          <p:nvPr/>
        </p:nvSpPr>
        <p:spPr>
          <a:xfrm>
            <a:off x="5157787" y="5401691"/>
            <a:ext cx="4141771" cy="1077218"/>
          </a:xfrm>
          <a:prstGeom prst="rect">
            <a:avLst/>
          </a:prstGeom>
          <a:noFill/>
        </p:spPr>
        <p:txBody>
          <a:bodyPr wrap="square" rtlCol="0">
            <a:spAutoFit/>
          </a:bodyPr>
          <a:lstStyle/>
          <a:p>
            <a:pPr algn="ctr" rtl="1"/>
            <a:r>
              <a:rPr lang="fa-IR" sz="3200" dirty="0">
                <a:cs typeface="A EntezareZohoor 1 **" panose="00000700000000000000" pitchFamily="2" charset="-78"/>
              </a:rPr>
              <a:t>مکلف کردن دولت در قانون برنامه بدون نام بردن از دستگاه</a:t>
            </a:r>
            <a:endParaRPr lang="en-US" sz="3200" dirty="0">
              <a:cs typeface="A EntezareZohoor 1 **" panose="00000700000000000000" pitchFamily="2" charset="-78"/>
            </a:endParaRPr>
          </a:p>
        </p:txBody>
      </p:sp>
      <p:sp>
        <p:nvSpPr>
          <p:cNvPr id="7" name="TextBox 6"/>
          <p:cNvSpPr txBox="1"/>
          <p:nvPr/>
        </p:nvSpPr>
        <p:spPr>
          <a:xfrm>
            <a:off x="150746" y="5379846"/>
            <a:ext cx="3733869" cy="1077218"/>
          </a:xfrm>
          <a:prstGeom prst="rect">
            <a:avLst/>
          </a:prstGeom>
          <a:noFill/>
        </p:spPr>
        <p:txBody>
          <a:bodyPr wrap="square" rtlCol="0">
            <a:spAutoFit/>
          </a:bodyPr>
          <a:lstStyle/>
          <a:p>
            <a:pPr algn="ctr" rtl="1"/>
            <a:r>
              <a:rPr lang="fa-IR" sz="3200" dirty="0">
                <a:cs typeface="A EntezareZohoor 1 **" panose="00000700000000000000" pitchFamily="2" charset="-78"/>
              </a:rPr>
              <a:t>تقلیل ابزارهای نظارتی مجلس به سوال و استیضاح از وزرا</a:t>
            </a:r>
            <a:endParaRPr lang="en-US" sz="3200" dirty="0">
              <a:cs typeface="A EntezareZohoor 1 **" panose="00000700000000000000" pitchFamily="2" charset="-78"/>
            </a:endParaRPr>
          </a:p>
        </p:txBody>
      </p:sp>
      <p:sp>
        <p:nvSpPr>
          <p:cNvPr id="8" name="Notched Right Arrow 7"/>
          <p:cNvSpPr/>
          <p:nvPr/>
        </p:nvSpPr>
        <p:spPr>
          <a:xfrm rot="10800000">
            <a:off x="3825538" y="2368929"/>
            <a:ext cx="1743739"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otched Right Arrow 8"/>
          <p:cNvSpPr/>
          <p:nvPr/>
        </p:nvSpPr>
        <p:spPr>
          <a:xfrm rot="10800000">
            <a:off x="3968615" y="5663373"/>
            <a:ext cx="1046304"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5792297" y="1283959"/>
            <a:ext cx="3543258" cy="2757624"/>
          </a:xfrm>
          <a:prstGeom prst="mathMultiply">
            <a:avLst>
              <a:gd name="adj1" fmla="val 1509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Bent Arrow 11"/>
          <p:cNvSpPr/>
          <p:nvPr/>
        </p:nvSpPr>
        <p:spPr>
          <a:xfrm rot="10800000">
            <a:off x="6129880" y="3432073"/>
            <a:ext cx="2078750" cy="1219020"/>
          </a:xfrm>
          <a:prstGeom prst="bentArrow">
            <a:avLst>
              <a:gd name="adj1" fmla="val 25000"/>
              <a:gd name="adj2" fmla="val 26042"/>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a:off x="0" y="250397"/>
            <a:ext cx="9144000" cy="1215785"/>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cs typeface="A EntezareZohoor 2 **" panose="00000700000000000000" pitchFamily="2" charset="-78"/>
              </a:rPr>
              <a:t>مشخص </a:t>
            </a:r>
            <a:r>
              <a:rPr lang="fa-IR" sz="4000" dirty="0">
                <a:cs typeface="A EntezareZohoor 2 **" panose="00000700000000000000" pitchFamily="2" charset="-78"/>
              </a:rPr>
              <a:t>بودن متولی اجرا </a:t>
            </a:r>
            <a:endParaRPr lang="fa-IR" sz="4000" dirty="0">
              <a:solidFill>
                <a:schemeClr val="bg1"/>
              </a:solidFill>
              <a:cs typeface="A EntezareZohoor 2 **" panose="00000700000000000000" pitchFamily="2" charset="-78"/>
            </a:endParaRPr>
          </a:p>
        </p:txBody>
      </p:sp>
    </p:spTree>
    <p:extLst>
      <p:ext uri="{BB962C8B-B14F-4D97-AF65-F5344CB8AC3E}">
        <p14:creationId xmlns:p14="http://schemas.microsoft.com/office/powerpoint/2010/main" val="369573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animBg="1"/>
      <p:bldP spid="9"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6" y="1225550"/>
            <a:ext cx="8758238" cy="4791075"/>
          </a:xfrm>
        </p:spPr>
        <p:txBody>
          <a:bodyPr>
            <a:noAutofit/>
          </a:bodyPr>
          <a:lstStyle/>
          <a:p>
            <a:pPr algn="just" rtl="1">
              <a:lnSpc>
                <a:spcPct val="150000"/>
              </a:lnSpc>
            </a:pPr>
            <a:r>
              <a:rPr lang="fa-IR" sz="2400" b="1" dirty="0">
                <a:solidFill>
                  <a:srgbClr val="FF0000"/>
                </a:solidFill>
                <a:latin typeface="IRANSans Light" panose="02040503050201020203" pitchFamily="18" charset="-78"/>
                <a:cs typeface="IRANSans Light" panose="02040503050201020203" pitchFamily="18" charset="-78"/>
              </a:rPr>
              <a:t>ماده (157</a:t>
            </a:r>
            <a:r>
              <a:rPr lang="fa-IR" sz="2400" b="1" dirty="0" smtClean="0">
                <a:solidFill>
                  <a:srgbClr val="FF0000"/>
                </a:solidFill>
                <a:latin typeface="IRANSans Light" panose="02040503050201020203" pitchFamily="18" charset="-78"/>
                <a:cs typeface="IRANSans Light" panose="02040503050201020203" pitchFamily="18" charset="-78"/>
              </a:rPr>
              <a:t>):</a:t>
            </a:r>
            <a:r>
              <a:rPr lang="fa-IR" sz="2400" b="1" dirty="0">
                <a:solidFill>
                  <a:srgbClr val="FF0000"/>
                </a:solidFill>
                <a:latin typeface="IRANSans Light" panose="02040503050201020203" pitchFamily="18" charset="-78"/>
                <a:cs typeface="IRANSans Light" panose="02040503050201020203" pitchFamily="18" charset="-78"/>
              </a:rPr>
              <a:t> </a:t>
            </a:r>
            <a:r>
              <a:rPr lang="fa-IR" sz="2400" b="1" dirty="0" smtClean="0">
                <a:latin typeface="IRANSans Light" panose="02040503050201020203" pitchFamily="18" charset="-78"/>
                <a:cs typeface="IRANSans Light" panose="02040503050201020203" pitchFamily="18" charset="-78"/>
              </a:rPr>
              <a:t>در </a:t>
            </a:r>
            <a:r>
              <a:rPr lang="fa-IR" sz="2400" b="1" dirty="0">
                <a:latin typeface="IRANSans Light" panose="02040503050201020203" pitchFamily="18" charset="-78"/>
                <a:cs typeface="IRANSans Light" panose="02040503050201020203" pitchFamily="18" charset="-78"/>
              </a:rPr>
              <a:t>جهت توسعه فعاليت‌هاي معدني و ارتقاء نقش معدن در اقتصاد </a:t>
            </a:r>
            <a:r>
              <a:rPr lang="fa-IR" sz="2400" b="1" dirty="0" smtClean="0">
                <a:latin typeface="IRANSans Light" panose="02040503050201020203" pitchFamily="18" charset="-78"/>
                <a:cs typeface="IRANSans Light" panose="02040503050201020203" pitchFamily="18" charset="-78"/>
              </a:rPr>
              <a:t>ملی </a:t>
            </a:r>
            <a:r>
              <a:rPr lang="fa-IR" sz="2400" b="1" dirty="0">
                <a:latin typeface="IRANSans Light" panose="02040503050201020203" pitchFamily="18" charset="-78"/>
                <a:cs typeface="IRANSans Light" panose="02040503050201020203" pitchFamily="18" charset="-78"/>
              </a:rPr>
              <a:t>دولت موظف است در سقف بودجه </a:t>
            </a:r>
            <a:r>
              <a:rPr lang="fa-IR" sz="2400" b="1" dirty="0" smtClean="0">
                <a:latin typeface="IRANSans Light" panose="02040503050201020203" pitchFamily="18" charset="-78"/>
                <a:cs typeface="IRANSans Light" panose="02040503050201020203" pitchFamily="18" charset="-78"/>
              </a:rPr>
              <a:t>سنواتی:</a:t>
            </a:r>
            <a:endParaRPr lang="fa-IR" sz="2400" b="1" dirty="0">
              <a:latin typeface="IRANSans Light" panose="02040503050201020203" pitchFamily="18" charset="-78"/>
              <a:cs typeface="IRANSans Light" panose="02040503050201020203" pitchFamily="18" charset="-78"/>
            </a:endParaRPr>
          </a:p>
          <a:p>
            <a:pPr marL="0" indent="0" algn="just" rtl="1">
              <a:lnSpc>
                <a:spcPct val="150000"/>
              </a:lnSpc>
              <a:buNone/>
            </a:pPr>
            <a:r>
              <a:rPr lang="fa-IR" sz="2400" b="1" dirty="0">
                <a:latin typeface="IRANSans Light" panose="02040503050201020203" pitchFamily="18" charset="-78"/>
                <a:cs typeface="IRANSans Light" panose="02040503050201020203" pitchFamily="18" charset="-78"/>
              </a:rPr>
              <a:t>الف</a:t>
            </a:r>
            <a:r>
              <a:rPr lang="fa-IR" sz="2400" b="1" u="sng" dirty="0">
                <a:latin typeface="IRANSans Light" panose="02040503050201020203" pitchFamily="18" charset="-78"/>
                <a:cs typeface="IRANSans Light" panose="02040503050201020203" pitchFamily="18" charset="-78"/>
              </a:rPr>
              <a:t>) </a:t>
            </a:r>
            <a:r>
              <a:rPr lang="fa-IR" sz="2400" b="1" u="sng" dirty="0" smtClean="0">
                <a:latin typeface="IRANSans Light" panose="02040503050201020203" pitchFamily="18" charset="-78"/>
                <a:cs typeface="IRANSans Light" panose="02040503050201020203" pitchFamily="18" charset="-78"/>
              </a:rPr>
              <a:t>نقشه‌های </a:t>
            </a:r>
            <a:r>
              <a:rPr lang="fa-IR" sz="2400" b="1" u="sng" dirty="0">
                <a:latin typeface="IRANSans Light" panose="02040503050201020203" pitchFamily="18" charset="-78"/>
                <a:cs typeface="IRANSans Light" panose="02040503050201020203" pitchFamily="18" charset="-78"/>
              </a:rPr>
              <a:t>پايه </a:t>
            </a:r>
            <a:r>
              <a:rPr lang="fa-IR" sz="2400" b="1" u="sng" dirty="0" smtClean="0">
                <a:latin typeface="IRANSans Light" panose="02040503050201020203" pitchFamily="18" charset="-78"/>
                <a:cs typeface="IRANSans Light" panose="02040503050201020203" pitchFamily="18" charset="-78"/>
              </a:rPr>
              <a:t>زمين‌شناسی، شناسايی، پی‌جويی </a:t>
            </a:r>
            <a:r>
              <a:rPr lang="fa-IR" sz="2400" b="1" u="sng" dirty="0">
                <a:latin typeface="IRANSans Light" panose="02040503050201020203" pitchFamily="18" charset="-78"/>
                <a:cs typeface="IRANSans Light" panose="02040503050201020203" pitchFamily="18" charset="-78"/>
              </a:rPr>
              <a:t>و اكتشاف </a:t>
            </a:r>
            <a:r>
              <a:rPr lang="fa-IR" sz="2400" b="1" u="sng" dirty="0" smtClean="0">
                <a:latin typeface="IRANSans Light" panose="02040503050201020203" pitchFamily="18" charset="-78"/>
                <a:cs typeface="IRANSans Light" panose="02040503050201020203" pitchFamily="18" charset="-78"/>
              </a:rPr>
              <a:t>عمومی </a:t>
            </a:r>
            <a:r>
              <a:rPr lang="fa-IR" sz="2400" b="1" u="sng" dirty="0">
                <a:latin typeface="IRANSans Light" panose="02040503050201020203" pitchFamily="18" charset="-78"/>
                <a:cs typeface="IRANSans Light" panose="02040503050201020203" pitchFamily="18" charset="-78"/>
              </a:rPr>
              <a:t>كليه </a:t>
            </a:r>
            <a:r>
              <a:rPr lang="fa-IR" sz="2400" b="1" u="sng" dirty="0" smtClean="0">
                <a:latin typeface="IRANSans Light" panose="02040503050201020203" pitchFamily="18" charset="-78"/>
                <a:cs typeface="IRANSans Light" panose="02040503050201020203" pitchFamily="18" charset="-78"/>
              </a:rPr>
              <a:t>ظرفيت‌های </a:t>
            </a:r>
            <a:r>
              <a:rPr lang="fa-IR" sz="2400" b="1" u="sng" dirty="0">
                <a:latin typeface="IRANSans Light" panose="02040503050201020203" pitchFamily="18" charset="-78"/>
                <a:cs typeface="IRANSans Light" panose="02040503050201020203" pitchFamily="18" charset="-78"/>
              </a:rPr>
              <a:t>(</a:t>
            </a:r>
            <a:r>
              <a:rPr lang="fa-IR" sz="2400" b="1" u="sng" dirty="0" smtClean="0">
                <a:latin typeface="IRANSans Light" panose="02040503050201020203" pitchFamily="18" charset="-78"/>
                <a:cs typeface="IRANSans Light" panose="02040503050201020203" pitchFamily="18" charset="-78"/>
              </a:rPr>
              <a:t>پتانسيل‌های) معدنی </a:t>
            </a:r>
            <a:r>
              <a:rPr lang="fa-IR" sz="2400" b="1" u="sng" dirty="0">
                <a:latin typeface="IRANSans Light" panose="02040503050201020203" pitchFamily="18" charset="-78"/>
                <a:cs typeface="IRANSans Light" panose="02040503050201020203" pitchFamily="18" charset="-78"/>
              </a:rPr>
              <a:t>كشور را </a:t>
            </a:r>
            <a:r>
              <a:rPr lang="fa-IR" sz="2400" b="1" u="sng" dirty="0" smtClean="0">
                <a:latin typeface="IRANSans Light" panose="02040503050201020203" pitchFamily="18" charset="-78"/>
                <a:cs typeface="IRANSans Light" panose="02040503050201020203" pitchFamily="18" charset="-78"/>
              </a:rPr>
              <a:t>تهی </a:t>
            </a:r>
            <a:r>
              <a:rPr lang="fa-IR" sz="2400" b="1" u="sng" dirty="0">
                <a:latin typeface="IRANSans Light" panose="02040503050201020203" pitchFamily="18" charset="-78"/>
                <a:cs typeface="IRANSans Light" panose="02040503050201020203" pitchFamily="18" charset="-78"/>
              </a:rPr>
              <a:t>و پس از </a:t>
            </a:r>
            <a:r>
              <a:rPr lang="fa-IR" sz="2400" b="1" u="sng" dirty="0" smtClean="0">
                <a:latin typeface="IRANSans Light" panose="02040503050201020203" pitchFamily="18" charset="-78"/>
                <a:cs typeface="IRANSans Light" panose="02040503050201020203" pitchFamily="18" charset="-78"/>
              </a:rPr>
              <a:t>بلوك‌بندی </a:t>
            </a:r>
            <a:r>
              <a:rPr lang="fa-IR" sz="2400" b="1" u="sng" dirty="0">
                <a:latin typeface="IRANSans Light" panose="02040503050201020203" pitchFamily="18" charset="-78"/>
                <a:cs typeface="IRANSans Light" panose="02040503050201020203" pitchFamily="18" charset="-78"/>
              </a:rPr>
              <a:t>محدوده‌ها، ادامه عمليات را به بخش </a:t>
            </a:r>
            <a:r>
              <a:rPr lang="fa-IR" sz="2400" b="1" u="sng" dirty="0" smtClean="0">
                <a:latin typeface="IRANSans Light" panose="02040503050201020203" pitchFamily="18" charset="-78"/>
                <a:cs typeface="IRANSans Light" panose="02040503050201020203" pitchFamily="18" charset="-78"/>
              </a:rPr>
              <a:t>غيردولتی </a:t>
            </a:r>
            <a:r>
              <a:rPr lang="fa-IR" sz="2400" b="1" u="sng" dirty="0">
                <a:latin typeface="IRANSans Light" panose="02040503050201020203" pitchFamily="18" charset="-78"/>
                <a:cs typeface="IRANSans Light" panose="02040503050201020203" pitchFamily="18" charset="-78"/>
              </a:rPr>
              <a:t>واگذار نمايد</a:t>
            </a:r>
            <a:r>
              <a:rPr lang="fa-IR" sz="2400" b="1" dirty="0">
                <a:latin typeface="IRANSans Light" panose="02040503050201020203" pitchFamily="18" charset="-78"/>
                <a:cs typeface="IRANSans Light" panose="02040503050201020203" pitchFamily="18" charset="-78"/>
              </a:rPr>
              <a:t>.</a:t>
            </a:r>
          </a:p>
          <a:p>
            <a:pPr marL="0" indent="0" algn="just" rtl="1">
              <a:lnSpc>
                <a:spcPct val="150000"/>
              </a:lnSpc>
              <a:buNone/>
            </a:pPr>
            <a:r>
              <a:rPr lang="fa-IR" sz="2400" b="1" u="sng" dirty="0">
                <a:latin typeface="IRANSans Light" panose="02040503050201020203" pitchFamily="18" charset="-78"/>
                <a:cs typeface="IRANSans Light" panose="02040503050201020203" pitchFamily="18" charset="-78"/>
              </a:rPr>
              <a:t>ب) به منظور </a:t>
            </a:r>
            <a:r>
              <a:rPr lang="fa-IR" sz="2400" b="1" u="sng" dirty="0" smtClean="0">
                <a:latin typeface="IRANSans Light" panose="02040503050201020203" pitchFamily="18" charset="-78"/>
                <a:cs typeface="IRANSans Light" panose="02040503050201020203" pitchFamily="18" charset="-78"/>
              </a:rPr>
              <a:t>ساماندهی </a:t>
            </a:r>
            <a:r>
              <a:rPr lang="fa-IR" sz="2400" b="1" u="sng" dirty="0">
                <a:latin typeface="IRANSans Light" panose="02040503050201020203" pitchFamily="18" charset="-78"/>
                <a:cs typeface="IRANSans Light" panose="02040503050201020203" pitchFamily="18" charset="-78"/>
              </a:rPr>
              <a:t>امر اكتشاف در كشور، پايگاه جامع علوم زمين را با استفاده از اطلاعات كليه </a:t>
            </a:r>
            <a:r>
              <a:rPr lang="fa-IR" sz="2400" b="1" u="sng" dirty="0" smtClean="0">
                <a:latin typeface="IRANSans Light" panose="02040503050201020203" pitchFamily="18" charset="-78"/>
                <a:cs typeface="IRANSans Light" panose="02040503050201020203" pitchFamily="18" charset="-78"/>
              </a:rPr>
              <a:t>دستگاه‌های ذیربط </a:t>
            </a:r>
            <a:r>
              <a:rPr lang="fa-IR" sz="2400" b="1" u="sng" dirty="0">
                <a:latin typeface="IRANSans Light" panose="02040503050201020203" pitchFamily="18" charset="-78"/>
                <a:cs typeface="IRANSans Light" panose="02040503050201020203" pitchFamily="18" charset="-78"/>
              </a:rPr>
              <a:t>تا سال دوم برنامه </a:t>
            </a:r>
            <a:r>
              <a:rPr lang="fa-IR" sz="2400" b="1" u="sng" dirty="0" smtClean="0">
                <a:latin typeface="IRANSans Light" panose="02040503050201020203" pitchFamily="18" charset="-78"/>
                <a:cs typeface="IRANSans Light" panose="02040503050201020203" pitchFamily="18" charset="-78"/>
              </a:rPr>
              <a:t>راه‌اندازی </a:t>
            </a:r>
            <a:r>
              <a:rPr lang="fa-IR" sz="2400" b="1" u="sng" dirty="0">
                <a:latin typeface="IRANSans Light" panose="02040503050201020203" pitchFamily="18" charset="-78"/>
                <a:cs typeface="IRANSans Light" panose="02040503050201020203" pitchFamily="18" charset="-78"/>
              </a:rPr>
              <a:t>كند</a:t>
            </a:r>
            <a:r>
              <a:rPr lang="fa-IR" sz="2400" b="1" dirty="0" smtClean="0">
                <a:latin typeface="IRANSans Light" panose="02040503050201020203" pitchFamily="18" charset="-78"/>
                <a:cs typeface="IRANSans Light" panose="02040503050201020203" pitchFamily="18" charset="-78"/>
              </a:rPr>
              <a:t>.</a:t>
            </a:r>
            <a:endParaRPr lang="fa-IR" sz="2400" b="1" dirty="0">
              <a:latin typeface="IRANSans Light" panose="02040503050201020203" pitchFamily="18" charset="-78"/>
              <a:cs typeface="IRANSans Light" panose="02040503050201020203" pitchFamily="18" charset="-78"/>
            </a:endParaRPr>
          </a:p>
        </p:txBody>
      </p:sp>
      <p:sp>
        <p:nvSpPr>
          <p:cNvPr id="5" name="Rounded Rectangle 4"/>
          <p:cNvSpPr/>
          <p:nvPr/>
        </p:nvSpPr>
        <p:spPr>
          <a:xfrm>
            <a:off x="2327567" y="44955"/>
            <a:ext cx="448886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 متولی اجرا  نا مشخص</a:t>
            </a:r>
            <a:endParaRPr lang="en-US" dirty="0"/>
          </a:p>
        </p:txBody>
      </p:sp>
    </p:spTree>
    <p:extLst>
      <p:ext uri="{BB962C8B-B14F-4D97-AF65-F5344CB8AC3E}">
        <p14:creationId xmlns:p14="http://schemas.microsoft.com/office/powerpoint/2010/main" val="242188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3174"/>
            <a:ext cx="9144000" cy="4756114"/>
          </a:xfrm>
        </p:spPr>
        <p:txBody>
          <a:bodyPr>
            <a:normAutofit/>
          </a:bodyPr>
          <a:lstStyle/>
          <a:p>
            <a:pPr algn="just" rtl="1">
              <a:lnSpc>
                <a:spcPts val="3300"/>
              </a:lnSpc>
            </a:pPr>
            <a:r>
              <a:rPr lang="ar-SA" sz="2000" b="1" dirty="0" smtClean="0">
                <a:solidFill>
                  <a:srgbClr val="FF0000"/>
                </a:solidFill>
                <a:latin typeface="IRANSans Light" panose="02040503050201020203" pitchFamily="18" charset="-78"/>
                <a:cs typeface="IRANSans Light" panose="02040503050201020203" pitchFamily="18" charset="-78"/>
              </a:rPr>
              <a:t>ماده109</a:t>
            </a:r>
            <a:r>
              <a:rPr lang="ar-SA" sz="2000" b="1" dirty="0">
                <a:solidFill>
                  <a:srgbClr val="FF0000"/>
                </a:solidFill>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 واردات هر نوع كالا به كشور موكول به رعايت ضوابط فني، ايمني و بهداشتي قرنطينه‌اي است كه پس از تصويب مرجع ذي‌صلاح مربوط</a:t>
            </a:r>
            <a:r>
              <a:rPr lang="ar-SA" sz="1800" b="1" dirty="0">
                <a:latin typeface="IRANSans Light" panose="02040503050201020203" pitchFamily="18" charset="-78"/>
                <a:cs typeface="IRANSans Light" panose="02040503050201020203" pitchFamily="18" charset="-78"/>
              </a:rPr>
              <a:t>، توسط وزارت بازرگاني به گمرك ابلاغ</a:t>
            </a:r>
            <a:r>
              <a:rPr lang="ar-SA" sz="2000" b="1" dirty="0">
                <a:latin typeface="IRANSans Light" panose="02040503050201020203" pitchFamily="18" charset="-78"/>
                <a:cs typeface="IRANSans Light" panose="02040503050201020203" pitchFamily="18" charset="-78"/>
              </a:rPr>
              <a:t> مي‌شود. رعايت اين ضوابط براي ترخيص كالاهاي وارداتي از جمله كالاهاي متروكه، ضبطي قطعيت يافته، كالاهاي بلاصاحب، صاحب متواري و مكشوفات قاچاق الزامي است."</a:t>
            </a:r>
            <a:endParaRPr lang="en-US" sz="2000" b="1" dirty="0">
              <a:latin typeface="IRANSans Light" panose="02040503050201020203" pitchFamily="18" charset="-78"/>
              <a:cs typeface="IRANSans Light" panose="02040503050201020203" pitchFamily="18" charset="-78"/>
            </a:endParaRPr>
          </a:p>
          <a:p>
            <a:pPr algn="just" rtl="1">
              <a:lnSpc>
                <a:spcPts val="3300"/>
              </a:lnSpc>
            </a:pPr>
            <a:r>
              <a:rPr lang="ar-SA" sz="2000" b="1" dirty="0">
                <a:solidFill>
                  <a:srgbClr val="FF0000"/>
                </a:solidFill>
                <a:latin typeface="IRANSans Light" panose="02040503050201020203" pitchFamily="18" charset="-78"/>
                <a:cs typeface="IRANSans Light" panose="02040503050201020203" pitchFamily="18" charset="-78"/>
              </a:rPr>
              <a:t>ماده120: </a:t>
            </a:r>
            <a:r>
              <a:rPr lang="ar-SA" sz="2000" b="1" dirty="0">
                <a:latin typeface="IRANSans Light" panose="02040503050201020203" pitchFamily="18" charset="-78"/>
                <a:cs typeface="IRANSans Light" panose="02040503050201020203" pitchFamily="18" charset="-78"/>
              </a:rPr>
              <a:t>"</a:t>
            </a:r>
            <a:r>
              <a:rPr lang="ar-SA" sz="1800" b="1" dirty="0">
                <a:latin typeface="IRANSans Light" panose="02040503050201020203" pitchFamily="18" charset="-78"/>
                <a:cs typeface="IRANSans Light" panose="02040503050201020203" pitchFamily="18" charset="-78"/>
              </a:rPr>
              <a:t>سازمان امور مالياتي مكلف است </a:t>
            </a:r>
            <a:r>
              <a:rPr lang="ar-SA" sz="2000" b="1" dirty="0">
                <a:latin typeface="IRANSans Light" panose="02040503050201020203" pitchFamily="18" charset="-78"/>
                <a:cs typeface="IRANSans Light" panose="02040503050201020203" pitchFamily="18" charset="-78"/>
              </a:rPr>
              <a:t>پايگاه اطلاعات مؤديان مالياتي شامل اطلاعات درآمدي و هزينه‌اي اشخاص حقيقي را تا پايان برنامه و اشخاص حقوقي را حداكثر تا پايان سال دوم برنامه به پايان رساند."</a:t>
            </a:r>
            <a:endParaRPr lang="en-US" sz="2000" b="1" dirty="0">
              <a:latin typeface="IRANSans Light" panose="02040503050201020203" pitchFamily="18" charset="-78"/>
              <a:cs typeface="IRANSans Light" panose="02040503050201020203" pitchFamily="18" charset="-78"/>
            </a:endParaRPr>
          </a:p>
          <a:p>
            <a:pPr algn="just" rtl="1">
              <a:lnSpc>
                <a:spcPts val="3300"/>
              </a:lnSpc>
            </a:pPr>
            <a:r>
              <a:rPr lang="ar-SA" sz="2000" b="1" dirty="0">
                <a:solidFill>
                  <a:srgbClr val="FF0000"/>
                </a:solidFill>
                <a:latin typeface="IRANSans Light" panose="02040503050201020203" pitchFamily="18" charset="-78"/>
                <a:cs typeface="IRANSans Light" panose="02040503050201020203" pitchFamily="18" charset="-78"/>
              </a:rPr>
              <a:t>ماده 112: </a:t>
            </a:r>
            <a:r>
              <a:rPr lang="ar-SA" sz="2000" b="1" dirty="0">
                <a:latin typeface="IRANSans Light" panose="02040503050201020203" pitchFamily="18" charset="-78"/>
                <a:cs typeface="IRANSans Light" panose="02040503050201020203" pitchFamily="18" charset="-78"/>
              </a:rPr>
              <a:t>"ز- به منظور زدودن فقر از چهره مناطق آزاد تجاري، </a:t>
            </a:r>
            <a:r>
              <a:rPr lang="ar-SA" sz="1800" b="1" dirty="0">
                <a:latin typeface="IRANSans Light" panose="02040503050201020203" pitchFamily="18" charset="-78"/>
                <a:cs typeface="IRANSans Light" panose="02040503050201020203" pitchFamily="18" charset="-78"/>
              </a:rPr>
              <a:t>سازمانهاي مناطق آزاد موظفند</a:t>
            </a:r>
            <a:r>
              <a:rPr lang="ar-SA" sz="2000" b="1" dirty="0">
                <a:latin typeface="IRANSans Light" panose="02040503050201020203" pitchFamily="18" charset="-78"/>
                <a:cs typeface="IRANSans Light" panose="02040503050201020203" pitchFamily="18" charset="-78"/>
              </a:rPr>
              <a:t> حداقل يك‌درصد (1%) از محل وصول عوارض ورود و صدور كالاها و خدمات اين مناطق را از طريق نهادهاي حمايتي به محرومين و نيازمندان بومي اين مناطق اختصاص دهند</a:t>
            </a:r>
            <a:r>
              <a:rPr lang="ar-SA" sz="2000" b="1" dirty="0" smtClean="0">
                <a:latin typeface="IRANSans Light" panose="02040503050201020203" pitchFamily="18" charset="-78"/>
                <a:cs typeface="IRANSans Light" panose="02040503050201020203" pitchFamily="18" charset="-78"/>
              </a:rPr>
              <a:t>."</a:t>
            </a:r>
            <a:endParaRPr lang="en-US" sz="2000" b="1" dirty="0">
              <a:latin typeface="IRANSans Light" panose="02040503050201020203" pitchFamily="18" charset="-78"/>
              <a:cs typeface="IRANSans Light" panose="02040503050201020203" pitchFamily="18" charset="-78"/>
            </a:endParaRPr>
          </a:p>
        </p:txBody>
      </p:sp>
      <p:sp>
        <p:nvSpPr>
          <p:cNvPr id="5" name="Rounded Rectangle 4"/>
          <p:cNvSpPr/>
          <p:nvPr/>
        </p:nvSpPr>
        <p:spPr>
          <a:xfrm>
            <a:off x="1" y="5951172"/>
            <a:ext cx="9144000" cy="842683"/>
          </a:xfrm>
          <a:prstGeom prst="round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fa-IR" sz="2000" b="1" dirty="0" smtClean="0">
                <a:cs typeface="B Lotus" pitchFamily="2" charset="-78"/>
              </a:rPr>
              <a:t>در </a:t>
            </a:r>
            <a:r>
              <a:rPr lang="fa-IR" sz="2000" b="1" dirty="0">
                <a:cs typeface="B Lotus" pitchFamily="2" charset="-78"/>
              </a:rPr>
              <a:t>40 تا 50 درصد از قوانین تکلیفی بررسی شده قانون پنج ساله پنجم توسعه این این اصل رعایت نشده است</a:t>
            </a:r>
            <a:r>
              <a:rPr lang="fa-IR" sz="2000" b="1" dirty="0" smtClean="0">
                <a:cs typeface="B Lotus" pitchFamily="2" charset="-78"/>
              </a:rPr>
              <a:t>.</a:t>
            </a:r>
            <a:endParaRPr lang="en-US" sz="2000" b="1" dirty="0">
              <a:cs typeface="B Lotus" pitchFamily="2" charset="-78"/>
            </a:endParaRPr>
          </a:p>
        </p:txBody>
      </p:sp>
      <p:sp>
        <p:nvSpPr>
          <p:cNvPr id="7" name="Rounded Rectangle 6"/>
          <p:cNvSpPr/>
          <p:nvPr/>
        </p:nvSpPr>
        <p:spPr>
          <a:xfrm>
            <a:off x="2327567" y="44955"/>
            <a:ext cx="448886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rtl="1"/>
            <a:r>
              <a:rPr lang="fa-IR" sz="4000" dirty="0">
                <a:cs typeface="A EntezareZohoor 2 **" panose="00000700000000000000" pitchFamily="2" charset="-78"/>
              </a:rPr>
              <a:t>مثال: متولی اجرا  </a:t>
            </a:r>
            <a:r>
              <a:rPr lang="fa-IR" sz="4000" dirty="0" smtClean="0">
                <a:cs typeface="A EntezareZohoor 2 **" panose="00000700000000000000" pitchFamily="2" charset="-78"/>
              </a:rPr>
              <a:t>مشخص</a:t>
            </a:r>
            <a:endParaRPr lang="en-US" dirty="0"/>
          </a:p>
        </p:txBody>
      </p:sp>
    </p:spTree>
    <p:extLst>
      <p:ext uri="{BB962C8B-B14F-4D97-AF65-F5344CB8AC3E}">
        <p14:creationId xmlns:p14="http://schemas.microsoft.com/office/powerpoint/2010/main" val="92573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4632" y="2528715"/>
            <a:ext cx="3670300" cy="1225729"/>
          </a:xfrm>
        </p:spPr>
        <p:txBody>
          <a:bodyPr>
            <a:noAutofit/>
          </a:bodyPr>
          <a:lstStyle/>
          <a:p>
            <a:pPr marL="0" indent="0" algn="ctr" rtl="1">
              <a:buNone/>
            </a:pPr>
            <a:r>
              <a:rPr lang="fa-IR" sz="3600" dirty="0">
                <a:cs typeface="A EntezareZohoor 1 **" panose="00000700000000000000" pitchFamily="2" charset="-78"/>
              </a:rPr>
              <a:t>عملکرد مجری قانون قابلیت سنجش داشته باشد</a:t>
            </a:r>
            <a:endParaRPr lang="en-US" sz="3600" dirty="0">
              <a:cs typeface="A EntezareZohoor 1 **" panose="00000700000000000000" pitchFamily="2" charset="-78"/>
            </a:endParaRPr>
          </a:p>
        </p:txBody>
      </p:sp>
      <p:sp>
        <p:nvSpPr>
          <p:cNvPr id="4" name="TextBox 3"/>
          <p:cNvSpPr txBox="1"/>
          <p:nvPr/>
        </p:nvSpPr>
        <p:spPr>
          <a:xfrm>
            <a:off x="-69861" y="2554115"/>
            <a:ext cx="3238500" cy="1200329"/>
          </a:xfrm>
          <a:prstGeom prst="rect">
            <a:avLst/>
          </a:prstGeom>
          <a:noFill/>
        </p:spPr>
        <p:txBody>
          <a:bodyPr wrap="square" rtlCol="0">
            <a:spAutoFit/>
          </a:bodyPr>
          <a:lstStyle/>
          <a:p>
            <a:pPr algn="ctr" rtl="1"/>
            <a:r>
              <a:rPr lang="fa-IR" sz="3600" dirty="0">
                <a:cs typeface="A EntezareZohoor 1 **" panose="00000700000000000000" pitchFamily="2" charset="-78"/>
              </a:rPr>
              <a:t>قانون گذار توانایی نظارت خواهد داشت</a:t>
            </a:r>
            <a:endParaRPr lang="en-US" sz="3600" dirty="0">
              <a:cs typeface="A EntezareZohoor 1 **" panose="00000700000000000000" pitchFamily="2" charset="-78"/>
            </a:endParaRPr>
          </a:p>
        </p:txBody>
      </p:sp>
      <p:sp>
        <p:nvSpPr>
          <p:cNvPr id="5" name="TextBox 4"/>
          <p:cNvSpPr txBox="1"/>
          <p:nvPr/>
        </p:nvSpPr>
        <p:spPr>
          <a:xfrm>
            <a:off x="-103537" y="4770821"/>
            <a:ext cx="6858000" cy="1200329"/>
          </a:xfrm>
          <a:prstGeom prst="rect">
            <a:avLst/>
          </a:prstGeom>
          <a:noFill/>
        </p:spPr>
        <p:txBody>
          <a:bodyPr wrap="square" rtlCol="0">
            <a:spAutoFit/>
          </a:bodyPr>
          <a:lstStyle/>
          <a:p>
            <a:pPr algn="ctr" rtl="1"/>
            <a:r>
              <a:rPr lang="fa-IR" sz="3600" dirty="0">
                <a:cs typeface="A EntezareZohoor 1 **" panose="00000700000000000000" pitchFamily="2" charset="-78"/>
              </a:rPr>
              <a:t>در برخی از موارد با عدم تصویب آن مساوی است و کمکی به رسیدن به اهداف نگارش قانون نمی­نماید.</a:t>
            </a:r>
            <a:endParaRPr lang="en-US" sz="3600" dirty="0">
              <a:cs typeface="A EntezareZohoor 1 **" panose="00000700000000000000" pitchFamily="2" charset="-78"/>
            </a:endParaRPr>
          </a:p>
        </p:txBody>
      </p:sp>
      <p:sp>
        <p:nvSpPr>
          <p:cNvPr id="6" name="Notched Right Arrow 5"/>
          <p:cNvSpPr/>
          <p:nvPr/>
        </p:nvSpPr>
        <p:spPr>
          <a:xfrm rot="10800000">
            <a:off x="3325464" y="2767348"/>
            <a:ext cx="1743739"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5310335" y="1685136"/>
            <a:ext cx="4005099" cy="2757624"/>
          </a:xfrm>
          <a:prstGeom prst="mathMultiply">
            <a:avLst>
              <a:gd name="adj1" fmla="val 1457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Bent Arrow 7"/>
          <p:cNvSpPr/>
          <p:nvPr/>
        </p:nvSpPr>
        <p:spPr>
          <a:xfrm rot="10800000">
            <a:off x="6497674" y="4036541"/>
            <a:ext cx="965200" cy="1853645"/>
          </a:xfrm>
          <a:prstGeom prst="bentArrow">
            <a:avLst>
              <a:gd name="adj1" fmla="val 25000"/>
              <a:gd name="adj2" fmla="val 26042"/>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0" y="250397"/>
            <a:ext cx="9144000" cy="1215785"/>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rtl="1"/>
            <a:r>
              <a:rPr lang="fa-IR" sz="4000" dirty="0">
                <a:cs typeface="A EntezareZohoor 2 **" panose="00000700000000000000" pitchFamily="2" charset="-78"/>
              </a:rPr>
              <a:t>قابلیت ارزیابی و داشتن  </a:t>
            </a:r>
            <a:r>
              <a:rPr lang="fa-IR" sz="4000" dirty="0" smtClean="0">
                <a:cs typeface="A EntezareZohoor 2 **" panose="00000700000000000000" pitchFamily="2" charset="-78"/>
              </a:rPr>
              <a:t>شاخص</a:t>
            </a:r>
            <a:endParaRPr lang="fa-IR" sz="4000" dirty="0">
              <a:solidFill>
                <a:schemeClr val="bg1"/>
              </a:solidFill>
              <a:cs typeface="A EntezareZohoor 2 **" panose="00000700000000000000" pitchFamily="2" charset="-78"/>
            </a:endParaRPr>
          </a:p>
        </p:txBody>
      </p:sp>
    </p:spTree>
    <p:extLst>
      <p:ext uri="{BB962C8B-B14F-4D97-AF65-F5344CB8AC3E}">
        <p14:creationId xmlns:p14="http://schemas.microsoft.com/office/powerpoint/2010/main" val="309789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 y="938298"/>
            <a:ext cx="8858250" cy="5691102"/>
          </a:xfrm>
        </p:spPr>
        <p:txBody>
          <a:bodyPr>
            <a:noAutofit/>
          </a:bodyPr>
          <a:lstStyle/>
          <a:p>
            <a:pPr algn="just" rtl="1">
              <a:lnSpc>
                <a:spcPct val="150000"/>
              </a:lnSpc>
            </a:pPr>
            <a:r>
              <a:rPr lang="ar-SA" sz="2400" b="1" dirty="0">
                <a:solidFill>
                  <a:srgbClr val="FF0000"/>
                </a:solidFill>
                <a:latin typeface="IRANSans Light" panose="02040503050201020203" pitchFamily="18" charset="-78"/>
                <a:cs typeface="IRANSans Light" panose="02040503050201020203" pitchFamily="18" charset="-78"/>
              </a:rPr>
              <a:t>ماده78: </a:t>
            </a:r>
            <a:r>
              <a:rPr lang="ar-SA" sz="2400" b="1" dirty="0">
                <a:latin typeface="IRANSans Light" panose="02040503050201020203" pitchFamily="18" charset="-78"/>
                <a:cs typeface="IRANSans Light" panose="02040503050201020203" pitchFamily="18" charset="-78"/>
              </a:rPr>
              <a:t>" دولت موظف است در جهت حمايت از توليدات داخلي، كالاها و خدمات موردنياز خود را </a:t>
            </a:r>
            <a:r>
              <a:rPr lang="ar-SA" sz="2400" b="1" u="sng" dirty="0">
                <a:latin typeface="IRANSans Light" panose="02040503050201020203" pitchFamily="18" charset="-78"/>
                <a:cs typeface="IRANSans Light" panose="02040503050201020203" pitchFamily="18" charset="-78"/>
              </a:rPr>
              <a:t>با اولويت </a:t>
            </a:r>
            <a:r>
              <a:rPr lang="ar-SA" sz="2400" b="1" dirty="0">
                <a:latin typeface="IRANSans Light" panose="02040503050201020203" pitchFamily="18" charset="-78"/>
                <a:cs typeface="IRANSans Light" panose="02040503050201020203" pitchFamily="18" charset="-78"/>
              </a:rPr>
              <a:t>از توليدكنندگان داخلي خريد نمايد."</a:t>
            </a:r>
            <a:endParaRPr lang="fa-IR" sz="2400" b="1" dirty="0">
              <a:solidFill>
                <a:srgbClr val="FF0000"/>
              </a:solidFill>
              <a:latin typeface="IRANSans Light" panose="02040503050201020203" pitchFamily="18" charset="-78"/>
              <a:cs typeface="IRANSans Light" panose="02040503050201020203" pitchFamily="18" charset="-78"/>
            </a:endParaRPr>
          </a:p>
          <a:p>
            <a:pPr algn="just" rtl="1">
              <a:lnSpc>
                <a:spcPct val="150000"/>
              </a:lnSpc>
            </a:pPr>
            <a:r>
              <a:rPr lang="ar-SA" sz="2400" b="1" dirty="0">
                <a:solidFill>
                  <a:srgbClr val="FF0000"/>
                </a:solidFill>
                <a:latin typeface="IRANSans Light" panose="02040503050201020203" pitchFamily="18" charset="-78"/>
                <a:cs typeface="IRANSans Light" panose="02040503050201020203" pitchFamily="18" charset="-78"/>
              </a:rPr>
              <a:t>ماده 104</a:t>
            </a:r>
            <a:r>
              <a:rPr lang="ar-SA" sz="2400" b="1" dirty="0">
                <a:latin typeface="IRANSans Light" panose="02040503050201020203" pitchFamily="18" charset="-78"/>
                <a:cs typeface="IRANSans Light" panose="02040503050201020203" pitchFamily="18" charset="-78"/>
              </a:rPr>
              <a:t>: " د ـ </a:t>
            </a:r>
            <a:r>
              <a:rPr lang="ar-SA" sz="2400" b="1" u="sng" dirty="0">
                <a:latin typeface="IRANSans Light" panose="02040503050201020203" pitchFamily="18" charset="-78"/>
                <a:cs typeface="IRANSans Light" panose="02040503050201020203" pitchFamily="18" charset="-78"/>
              </a:rPr>
              <a:t>دولت تدابير و اقدامهاي مؤثر حفاظتي، جبراني </a:t>
            </a:r>
            <a:r>
              <a:rPr lang="ar-SA" sz="2400" b="1" dirty="0">
                <a:latin typeface="IRANSans Light" panose="02040503050201020203" pitchFamily="18" charset="-78"/>
                <a:cs typeface="IRANSans Light" panose="02040503050201020203" pitchFamily="18" charset="-78"/>
              </a:rPr>
              <a:t>و ضدقيمت‌شكني (ضددامپينگ) در مواردي كه كالايي با </a:t>
            </a:r>
            <a:r>
              <a:rPr lang="ar-SA" sz="2400" b="1" u="sng" dirty="0">
                <a:latin typeface="IRANSans Light" panose="02040503050201020203" pitchFamily="18" charset="-78"/>
                <a:cs typeface="IRANSans Light" panose="02040503050201020203" pitchFamily="18" charset="-78"/>
              </a:rPr>
              <a:t>شرايط غيرمتعارف و با امتياز قابل توجه </a:t>
            </a:r>
            <a:r>
              <a:rPr lang="ar-SA" sz="2400" b="1" dirty="0">
                <a:latin typeface="IRANSans Light" panose="02040503050201020203" pitchFamily="18" charset="-78"/>
                <a:cs typeface="IRANSans Light" panose="02040503050201020203" pitchFamily="18" charset="-78"/>
              </a:rPr>
              <a:t>به كشور وارد مي‌شود را اتخاذ و اعمال نمايد. "</a:t>
            </a:r>
            <a:endParaRPr lang="en-US" sz="2400" b="1" dirty="0">
              <a:latin typeface="IRANSans Light" panose="02040503050201020203" pitchFamily="18" charset="-78"/>
              <a:cs typeface="IRANSans Light" panose="02040503050201020203" pitchFamily="18" charset="-78"/>
            </a:endParaRPr>
          </a:p>
          <a:p>
            <a:pPr algn="just" rtl="1">
              <a:lnSpc>
                <a:spcPct val="150000"/>
              </a:lnSpc>
            </a:pPr>
            <a:r>
              <a:rPr lang="ar-SA" sz="2400" b="1" dirty="0">
                <a:solidFill>
                  <a:srgbClr val="FF0000"/>
                </a:solidFill>
                <a:latin typeface="IRANSans Light" panose="02040503050201020203" pitchFamily="18" charset="-78"/>
                <a:cs typeface="IRANSans Light" panose="02040503050201020203" pitchFamily="18" charset="-78"/>
              </a:rPr>
              <a:t>ماده 105</a:t>
            </a:r>
            <a:r>
              <a:rPr lang="ar-SA" sz="2400" b="1" dirty="0">
                <a:latin typeface="IRANSans Light" panose="02040503050201020203" pitchFamily="18" charset="-78"/>
                <a:cs typeface="IRANSans Light" panose="02040503050201020203" pitchFamily="18" charset="-78"/>
              </a:rPr>
              <a:t>: " ب ـ دولت موظف </a:t>
            </a:r>
            <a:r>
              <a:rPr lang="ar-SA" sz="2400" b="1" u="sng" dirty="0">
                <a:latin typeface="IRANSans Light" panose="02040503050201020203" pitchFamily="18" charset="-78"/>
                <a:cs typeface="IRANSans Light" panose="02040503050201020203" pitchFamily="18" charset="-78"/>
              </a:rPr>
              <a:t>است شرايط پيشگيري از ايجاد تمركز، اعمال بروز قدرت و انحصار و همچنين دامنه مفيد و مجاز </a:t>
            </a:r>
            <a:r>
              <a:rPr lang="ar-SA" sz="2400" b="1" u="sng" dirty="0" smtClean="0">
                <a:latin typeface="IRANSans Light" panose="02040503050201020203" pitchFamily="18" charset="-78"/>
                <a:cs typeface="IRANSans Light" panose="02040503050201020203" pitchFamily="18" charset="-78"/>
              </a:rPr>
              <a:t>ادغامها</a:t>
            </a:r>
            <a:r>
              <a:rPr lang="en-US" sz="2400" b="1" dirty="0" smtClean="0">
                <a:latin typeface="IRANSans Light" panose="02040503050201020203" pitchFamily="18" charset="-78"/>
                <a:cs typeface="IRANSans Light" panose="02040503050201020203" pitchFamily="18" charset="-78"/>
              </a:rPr>
              <a:t> </a:t>
            </a:r>
            <a:r>
              <a:rPr lang="ar-SA" sz="2400" b="1" dirty="0" smtClean="0">
                <a:latin typeface="IRANSans Light" panose="02040503050201020203" pitchFamily="18" charset="-78"/>
                <a:cs typeface="IRANSans Light" panose="02040503050201020203" pitchFamily="18" charset="-78"/>
              </a:rPr>
              <a:t>را </a:t>
            </a:r>
            <a:r>
              <a:rPr lang="ar-SA" sz="2400" b="1" dirty="0">
                <a:latin typeface="IRANSans Light" panose="02040503050201020203" pitchFamily="18" charset="-78"/>
                <a:cs typeface="IRANSans Light" panose="02040503050201020203" pitchFamily="18" charset="-78"/>
              </a:rPr>
              <a:t>مطابق فصل (9) قانون « اصلاح موادي از قانون برنامه ‌چهارم و اجراي سياستهاي كلي اصل چهل ‌و چهارم (44) قانون  اساسي» </a:t>
            </a:r>
            <a:r>
              <a:rPr lang="ar-SA" sz="2400" b="1" u="sng" dirty="0">
                <a:latin typeface="IRANSans Light" panose="02040503050201020203" pitchFamily="18" charset="-78"/>
                <a:cs typeface="IRANSans Light" panose="02040503050201020203" pitchFamily="18" charset="-78"/>
              </a:rPr>
              <a:t>پيش‌بيني نمايد</a:t>
            </a:r>
            <a:r>
              <a:rPr lang="ar-SA" sz="2400" b="1" dirty="0">
                <a:latin typeface="IRANSans Light" panose="02040503050201020203" pitchFamily="18" charset="-78"/>
                <a:cs typeface="IRANSans Light" panose="02040503050201020203" pitchFamily="18" charset="-78"/>
              </a:rPr>
              <a:t>." </a:t>
            </a:r>
            <a:endParaRPr lang="en-US" sz="2400" b="1" dirty="0">
              <a:latin typeface="IRANSans Light" panose="02040503050201020203" pitchFamily="18" charset="-78"/>
              <a:cs typeface="IRANSans Light" panose="02040503050201020203" pitchFamily="18" charset="-78"/>
            </a:endParaRPr>
          </a:p>
        </p:txBody>
      </p:sp>
      <p:sp>
        <p:nvSpPr>
          <p:cNvPr id="6" name="Rounded Rectangle 5"/>
          <p:cNvSpPr/>
          <p:nvPr/>
        </p:nvSpPr>
        <p:spPr>
          <a:xfrm>
            <a:off x="3012072" y="44955"/>
            <a:ext cx="311985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a:t>
            </a:r>
            <a:endParaRPr lang="en-US" dirty="0"/>
          </a:p>
        </p:txBody>
      </p:sp>
    </p:spTree>
    <p:extLst>
      <p:ext uri="{BB962C8B-B14F-4D97-AF65-F5344CB8AC3E}">
        <p14:creationId xmlns:p14="http://schemas.microsoft.com/office/powerpoint/2010/main" val="70938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 y="946759"/>
            <a:ext cx="8843963" cy="5911241"/>
          </a:xfrm>
        </p:spPr>
        <p:txBody>
          <a:bodyPr>
            <a:noAutofit/>
          </a:bodyPr>
          <a:lstStyle/>
          <a:p>
            <a:pPr algn="just" rtl="1">
              <a:lnSpc>
                <a:spcPct val="150000"/>
              </a:lnSpc>
            </a:pPr>
            <a:r>
              <a:rPr lang="fa-IR" sz="2200" b="1" dirty="0">
                <a:solidFill>
                  <a:srgbClr val="FF0000"/>
                </a:solidFill>
                <a:latin typeface="IRANSans Light" panose="02040503050201020203" pitchFamily="18" charset="-78"/>
                <a:cs typeface="IRANSans Light" panose="02040503050201020203" pitchFamily="18" charset="-78"/>
              </a:rPr>
              <a:t>ماده (129):</a:t>
            </a:r>
            <a:r>
              <a:rPr lang="fa-IR" sz="2200" b="1" dirty="0">
                <a:latin typeface="IRANSans Light" panose="02040503050201020203" pitchFamily="18" charset="-78"/>
                <a:cs typeface="IRANSans Light" panose="02040503050201020203" pitchFamily="18" charset="-78"/>
              </a:rPr>
              <a:t>وزارت نفت موظف است: </a:t>
            </a:r>
          </a:p>
          <a:p>
            <a:pPr marL="0" indent="0" algn="just" rtl="1">
              <a:lnSpc>
                <a:spcPct val="150000"/>
              </a:lnSpc>
              <a:buNone/>
            </a:pPr>
            <a:r>
              <a:rPr lang="fa-IR" sz="2200" b="1" dirty="0">
                <a:latin typeface="IRANSans Light" panose="02040503050201020203" pitchFamily="18" charset="-78"/>
                <a:cs typeface="IRANSans Light" panose="02040503050201020203" pitchFamily="18" charset="-78"/>
              </a:rPr>
              <a:t>د) </a:t>
            </a:r>
            <a:r>
              <a:rPr lang="fa-IR" sz="2200" b="1" u="sng" dirty="0">
                <a:latin typeface="IRANSans Light" panose="02040503050201020203" pitchFamily="18" charset="-78"/>
                <a:cs typeface="IRANSans Light" panose="02040503050201020203" pitchFamily="18" charset="-78"/>
              </a:rPr>
              <a:t>به منظور افزايش و ارتقاء توان علمي، فناوري و نوآوري در صنعت نفت معادل يك‌درصد (1%) از اعتبارات طرح‌هاي توسعه‌اي سالانه شركت‌هاي تابعه را در طول برنامه</a:t>
            </a:r>
            <a:r>
              <a:rPr lang="fa-IR" sz="2200" b="1" dirty="0">
                <a:latin typeface="IRANSans Light" panose="02040503050201020203" pitchFamily="18" charset="-78"/>
                <a:cs typeface="IRANSans Light" panose="02040503050201020203" pitchFamily="18" charset="-78"/>
              </a:rPr>
              <a:t>، جهت ايجاد ظرفيت (پتانسيل) جذب، توسعه فناوري‌هاي اولويت‌دار نفت، گاز و پتروشيمي و به‌كارگيري آنها در صنايع مرتبط و ارتقاء فناوري‌هاي موجود و بومي‌سازي آنها و كاهش شدت انرژي ضمن مبادله موافقتنامه با معاونت اختصاص دهد و گزارش عملكرد اين بند را سالانه به كميسيون آموزش و تحقيقات مجلس شوراي اسلامي ارائه نمايد</a:t>
            </a:r>
            <a:r>
              <a:rPr lang="fa-IR" sz="2200" b="1" dirty="0" smtClean="0">
                <a:latin typeface="IRANSans Light" panose="02040503050201020203" pitchFamily="18" charset="-78"/>
                <a:cs typeface="IRANSans Light" panose="02040503050201020203" pitchFamily="18" charset="-78"/>
              </a:rPr>
              <a:t>.</a:t>
            </a:r>
            <a:endParaRPr lang="en-US" sz="2200" b="1" dirty="0" smtClean="0">
              <a:latin typeface="IRANSans Light" panose="02040503050201020203" pitchFamily="18" charset="-78"/>
              <a:cs typeface="IRANSans Light" panose="02040503050201020203" pitchFamily="18" charset="-78"/>
            </a:endParaRPr>
          </a:p>
          <a:p>
            <a:pPr marL="0" indent="0" algn="just" rtl="1">
              <a:lnSpc>
                <a:spcPct val="150000"/>
              </a:lnSpc>
              <a:buNone/>
            </a:pPr>
            <a:endParaRPr lang="fa-IR" sz="2200" b="1" dirty="0">
              <a:latin typeface="IRANSans Light" panose="02040503050201020203" pitchFamily="18" charset="-78"/>
              <a:cs typeface="IRANSans Light" panose="02040503050201020203" pitchFamily="18" charset="-78"/>
            </a:endParaRPr>
          </a:p>
          <a:p>
            <a:pPr marL="0" indent="0" algn="just" rtl="1">
              <a:lnSpc>
                <a:spcPct val="150000"/>
              </a:lnSpc>
              <a:buNone/>
            </a:pPr>
            <a:r>
              <a:rPr lang="fa-IR" sz="1400" dirty="0">
                <a:latin typeface="IRANSans Light" panose="02040503050201020203" pitchFamily="18" charset="-78"/>
                <a:cs typeface="IRANSans Light" panose="02040503050201020203" pitchFamily="18" charset="-78"/>
              </a:rPr>
              <a:t>قسمت اول این ماده که وزارت نفت را مکلف به تخصیص یک درصد از اعتبارات طرح‌هایی توسعه‌ای سالانه شرکت‌های تابعه نموده است قابلیت ارزیابی دارد</a:t>
            </a:r>
            <a:r>
              <a:rPr lang="fa-IR" sz="1400" dirty="0" smtClean="0">
                <a:latin typeface="IRANSans Light" panose="02040503050201020203" pitchFamily="18" charset="-78"/>
                <a:cs typeface="IRANSans Light" panose="02040503050201020203" pitchFamily="18" charset="-78"/>
              </a:rPr>
              <a:t>.</a:t>
            </a:r>
            <a:endParaRPr lang="en-US" sz="1400" dirty="0">
              <a:latin typeface="IRANSans Light" panose="02040503050201020203" pitchFamily="18" charset="-78"/>
              <a:cs typeface="IRANSans Light" panose="02040503050201020203" pitchFamily="18" charset="-78"/>
            </a:endParaRPr>
          </a:p>
        </p:txBody>
      </p:sp>
      <p:sp>
        <p:nvSpPr>
          <p:cNvPr id="6" name="Rounded Rectangle 5"/>
          <p:cNvSpPr/>
          <p:nvPr/>
        </p:nvSpPr>
        <p:spPr>
          <a:xfrm>
            <a:off x="2549024" y="44955"/>
            <a:ext cx="4045953"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مثالهایی از  رعایت  این اصل</a:t>
            </a:r>
            <a:endParaRPr lang="en-US" dirty="0"/>
          </a:p>
        </p:txBody>
      </p:sp>
    </p:spTree>
    <p:extLst>
      <p:ext uri="{BB962C8B-B14F-4D97-AF65-F5344CB8AC3E}">
        <p14:creationId xmlns:p14="http://schemas.microsoft.com/office/powerpoint/2010/main" val="342971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50397"/>
            <a:ext cx="9144000" cy="121578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bg1"/>
                </a:solidFill>
                <a:cs typeface="A EntezareZohoor 2 **" panose="00000700000000000000" pitchFamily="2" charset="-78"/>
              </a:rPr>
              <a:t>مقدمه</a:t>
            </a:r>
            <a:endParaRPr lang="en-US" sz="4000" dirty="0">
              <a:solidFill>
                <a:schemeClr val="bg1"/>
              </a:solidFill>
              <a:cs typeface="A EntezareZohoor 2 **" panose="00000700000000000000" pitchFamily="2" charset="-78"/>
            </a:endParaRPr>
          </a:p>
        </p:txBody>
      </p:sp>
      <p:sp>
        <p:nvSpPr>
          <p:cNvPr id="6" name="Rectangle 5"/>
          <p:cNvSpPr/>
          <p:nvPr/>
        </p:nvSpPr>
        <p:spPr>
          <a:xfrm>
            <a:off x="693140" y="1911762"/>
            <a:ext cx="8047448" cy="977191"/>
          </a:xfrm>
          <a:prstGeom prst="rect">
            <a:avLst/>
          </a:prstGeom>
        </p:spPr>
        <p:txBody>
          <a:bodyPr wrap="square">
            <a:spAutoFit/>
          </a:bodyPr>
          <a:lstStyle/>
          <a:p>
            <a:pPr marL="342900" indent="-342900" algn="just" rtl="1">
              <a:lnSpc>
                <a:spcPct val="150000"/>
              </a:lnSpc>
              <a:buFont typeface="Arial" panose="020B0604020202020204" pitchFamily="34" charset="0"/>
              <a:buChar char="•"/>
            </a:pPr>
            <a:r>
              <a:rPr lang="fa-IR" sz="2000" dirty="0">
                <a:latin typeface="IRANSans Light" panose="02040503050201020203" pitchFamily="18" charset="-78"/>
                <a:cs typeface="IRANSans Light" panose="02040503050201020203" pitchFamily="18" charset="-78"/>
              </a:rPr>
              <a:t>در </a:t>
            </a:r>
            <a:r>
              <a:rPr lang="fa-IR" sz="2000" dirty="0" smtClean="0">
                <a:latin typeface="IRANSans Light" panose="02040503050201020203" pitchFamily="18" charset="-78"/>
                <a:cs typeface="IRANSans Light" panose="02040503050201020203" pitchFamily="18" charset="-78"/>
              </a:rPr>
              <a:t>این </a:t>
            </a:r>
            <a:r>
              <a:rPr lang="fa-IR" sz="2000" dirty="0">
                <a:latin typeface="IRANSans Light" panose="02040503050201020203" pitchFamily="18" charset="-78"/>
                <a:cs typeface="IRANSans Light" panose="02040503050201020203" pitchFamily="18" charset="-78"/>
              </a:rPr>
              <a:t>گزارش ابتدا </a:t>
            </a:r>
            <a:r>
              <a:rPr lang="fa-IR" sz="2000" dirty="0" smtClean="0">
                <a:latin typeface="IRANSans Light" panose="02040503050201020203" pitchFamily="18" charset="-78"/>
                <a:cs typeface="IRANSans Light" panose="02040503050201020203" pitchFamily="18" charset="-78"/>
              </a:rPr>
              <a:t>اصولی جهت </a:t>
            </a:r>
            <a:r>
              <a:rPr lang="fa-IR" sz="2000" dirty="0">
                <a:latin typeface="IRANSans Light" panose="02040503050201020203" pitchFamily="18" charset="-78"/>
                <a:cs typeface="IRANSans Light" panose="02040503050201020203" pitchFamily="18" charset="-78"/>
              </a:rPr>
              <a:t>تدوین قوانین به صورت عام و قانون برنامه به </a:t>
            </a:r>
            <a:r>
              <a:rPr lang="fa-IR" sz="2000" dirty="0" smtClean="0">
                <a:latin typeface="IRANSans Light" panose="02040503050201020203" pitchFamily="18" charset="-78"/>
                <a:cs typeface="IRANSans Light" panose="02040503050201020203" pitchFamily="18" charset="-78"/>
              </a:rPr>
              <a:t>صورت </a:t>
            </a:r>
            <a:r>
              <a:rPr lang="fa-IR" sz="2000" dirty="0">
                <a:latin typeface="IRANSans Light" panose="02040503050201020203" pitchFamily="18" charset="-78"/>
                <a:cs typeface="IRANSans Light" panose="02040503050201020203" pitchFamily="18" charset="-78"/>
              </a:rPr>
              <a:t>خاص مطرح شده است </a:t>
            </a:r>
            <a:r>
              <a:rPr lang="fa-IR" sz="1400" dirty="0">
                <a:latin typeface="IRANSans Light" panose="02040503050201020203" pitchFamily="18" charset="-78"/>
                <a:cs typeface="IRANSans Light" panose="02040503050201020203" pitchFamily="18" charset="-78"/>
              </a:rPr>
              <a:t>.  </a:t>
            </a:r>
            <a:endParaRPr lang="en-US" sz="1400" dirty="0">
              <a:latin typeface="IRANSans Light" panose="02040503050201020203" pitchFamily="18" charset="-78"/>
              <a:cs typeface="IRANSans Light" panose="02040503050201020203" pitchFamily="18" charset="-78"/>
            </a:endParaRPr>
          </a:p>
        </p:txBody>
      </p:sp>
      <p:sp>
        <p:nvSpPr>
          <p:cNvPr id="7" name="Rectangle 6"/>
          <p:cNvSpPr/>
          <p:nvPr/>
        </p:nvSpPr>
        <p:spPr>
          <a:xfrm>
            <a:off x="693140" y="3060583"/>
            <a:ext cx="8047448" cy="977191"/>
          </a:xfrm>
          <a:prstGeom prst="rect">
            <a:avLst/>
          </a:prstGeom>
        </p:spPr>
        <p:txBody>
          <a:bodyPr wrap="square">
            <a:spAutoFit/>
          </a:bodyPr>
          <a:lstStyle/>
          <a:p>
            <a:pPr marL="342900" indent="-342900" algn="just" rtl="1">
              <a:lnSpc>
                <a:spcPct val="150000"/>
              </a:lnSpc>
              <a:buFont typeface="Arial" panose="020B0604020202020204" pitchFamily="34" charset="0"/>
              <a:buChar char="•"/>
            </a:pPr>
            <a:r>
              <a:rPr lang="fa-IR" sz="2000" dirty="0">
                <a:latin typeface="IRANSans Light" panose="02040503050201020203" pitchFamily="18" charset="-78"/>
                <a:cs typeface="IRANSans Light" panose="02040503050201020203" pitchFamily="18" charset="-78"/>
              </a:rPr>
              <a:t>فصل پنجم </a:t>
            </a:r>
            <a:r>
              <a:rPr lang="fa-IR" sz="2000" dirty="0" smtClean="0">
                <a:latin typeface="IRANSans Light" panose="02040503050201020203" pitchFamily="18" charset="-78"/>
                <a:cs typeface="IRANSans Light" panose="02040503050201020203" pitchFamily="18" charset="-78"/>
              </a:rPr>
              <a:t>(اقتصادی) </a:t>
            </a:r>
            <a:r>
              <a:rPr lang="fa-IR" sz="2000" dirty="0">
                <a:latin typeface="IRANSans Light" panose="02040503050201020203" pitchFamily="18" charset="-78"/>
                <a:cs typeface="IRANSans Light" panose="02040503050201020203" pitchFamily="18" charset="-78"/>
              </a:rPr>
              <a:t>برنامه پنجم  </a:t>
            </a:r>
            <a:r>
              <a:rPr lang="fa-IR" sz="2000" dirty="0" smtClean="0">
                <a:latin typeface="IRANSans Light" panose="02040503050201020203" pitchFamily="18" charset="-78"/>
                <a:cs typeface="IRANSans Light" panose="02040503050201020203" pitchFamily="18" charset="-78"/>
              </a:rPr>
              <a:t>(مواد 69 تا 177) </a:t>
            </a:r>
            <a:r>
              <a:rPr lang="fa-IR" sz="2000" dirty="0">
                <a:latin typeface="IRANSans Light" panose="02040503050201020203" pitchFamily="18" charset="-78"/>
                <a:cs typeface="IRANSans Light" panose="02040503050201020203" pitchFamily="18" charset="-78"/>
              </a:rPr>
              <a:t>و فصل </a:t>
            </a:r>
            <a:r>
              <a:rPr lang="fa-IR" sz="2000" dirty="0" smtClean="0">
                <a:latin typeface="IRANSans Light" panose="02040503050201020203" pitchFamily="18" charset="-78"/>
                <a:cs typeface="IRANSans Light" panose="02040503050201020203" pitchFamily="18" charset="-78"/>
              </a:rPr>
              <a:t>نهم(بودجه </a:t>
            </a:r>
            <a:r>
              <a:rPr lang="fa-IR" sz="2000" dirty="0">
                <a:latin typeface="IRANSans Light" panose="02040503050201020203" pitchFamily="18" charset="-78"/>
                <a:cs typeface="IRANSans Light" panose="02040503050201020203" pitchFamily="18" charset="-78"/>
              </a:rPr>
              <a:t>و </a:t>
            </a:r>
            <a:r>
              <a:rPr lang="fa-IR" sz="2000" dirty="0" smtClean="0">
                <a:latin typeface="IRANSans Light" panose="02040503050201020203" pitchFamily="18" charset="-78"/>
                <a:cs typeface="IRANSans Light" panose="02040503050201020203" pitchFamily="18" charset="-78"/>
              </a:rPr>
              <a:t>نظارت) مواد </a:t>
            </a:r>
            <a:r>
              <a:rPr lang="fa-IR" sz="2000" dirty="0">
                <a:latin typeface="IRANSans Light" panose="02040503050201020203" pitchFamily="18" charset="-78"/>
                <a:cs typeface="IRANSans Light" panose="02040503050201020203" pitchFamily="18" charset="-78"/>
              </a:rPr>
              <a:t>213 تا </a:t>
            </a:r>
            <a:r>
              <a:rPr lang="fa-IR" sz="2000" dirty="0" smtClean="0">
                <a:latin typeface="IRANSans Light" panose="02040503050201020203" pitchFamily="18" charset="-78"/>
                <a:cs typeface="IRANSans Light" panose="02040503050201020203" pitchFamily="18" charset="-78"/>
              </a:rPr>
              <a:t>235 طبق </a:t>
            </a:r>
            <a:r>
              <a:rPr lang="fa-IR" sz="2000" dirty="0">
                <a:latin typeface="IRANSans Light" panose="02040503050201020203" pitchFamily="18" charset="-78"/>
                <a:cs typeface="IRANSans Light" panose="02040503050201020203" pitchFamily="18" charset="-78"/>
              </a:rPr>
              <a:t>این اصول مورد ارزیابی قرار گرفته </a:t>
            </a:r>
            <a:r>
              <a:rPr lang="fa-IR" sz="2000" dirty="0" smtClean="0">
                <a:latin typeface="IRANSans Light" panose="02040503050201020203" pitchFamily="18" charset="-78"/>
                <a:cs typeface="IRANSans Light" panose="02040503050201020203" pitchFamily="18" charset="-78"/>
              </a:rPr>
              <a:t>است</a:t>
            </a:r>
            <a:r>
              <a:rPr lang="fa-IR" sz="2000" dirty="0">
                <a:latin typeface="IRANSans Light" panose="02040503050201020203" pitchFamily="18" charset="-78"/>
                <a:cs typeface="IRANSans Light" panose="02040503050201020203" pitchFamily="18" charset="-78"/>
              </a:rPr>
              <a:t>.</a:t>
            </a:r>
          </a:p>
        </p:txBody>
      </p:sp>
      <p:sp>
        <p:nvSpPr>
          <p:cNvPr id="8" name="Rectangle 7"/>
          <p:cNvSpPr/>
          <p:nvPr/>
        </p:nvSpPr>
        <p:spPr>
          <a:xfrm>
            <a:off x="693140" y="4161879"/>
            <a:ext cx="8047448" cy="1438855"/>
          </a:xfrm>
          <a:prstGeom prst="rect">
            <a:avLst/>
          </a:prstGeom>
        </p:spPr>
        <p:txBody>
          <a:bodyPr wrap="square">
            <a:spAutoFit/>
          </a:bodyPr>
          <a:lstStyle/>
          <a:p>
            <a:pPr marL="342900" indent="-342900" algn="just" rtl="1">
              <a:lnSpc>
                <a:spcPct val="150000"/>
              </a:lnSpc>
              <a:buFont typeface="Arial" panose="020B0604020202020204" pitchFamily="34" charset="0"/>
              <a:buChar char="•"/>
            </a:pPr>
            <a:r>
              <a:rPr lang="fa-IR" sz="2000" dirty="0">
                <a:latin typeface="IRANSans Light" panose="02040503050201020203" pitchFamily="18" charset="-78"/>
                <a:cs typeface="IRANSans Light" panose="02040503050201020203" pitchFamily="18" charset="-78"/>
              </a:rPr>
              <a:t>در نهایت ضمن ارائه مثال هایی از رعایت یا عدم رعایت اصول </a:t>
            </a:r>
            <a:r>
              <a:rPr lang="fa-IR" sz="2000" dirty="0" smtClean="0">
                <a:latin typeface="IRANSans Light" panose="02040503050201020203" pitchFamily="18" charset="-78"/>
                <a:cs typeface="IRANSans Light" panose="02040503050201020203" pitchFamily="18" charset="-78"/>
              </a:rPr>
              <a:t>مطرح‌شده، میزان </a:t>
            </a:r>
            <a:r>
              <a:rPr lang="fa-IR" sz="2000" dirty="0">
                <a:latin typeface="IRANSans Light" panose="02040503050201020203" pitchFamily="18" charset="-78"/>
                <a:cs typeface="IRANSans Light" panose="02040503050201020203" pitchFamily="18" charset="-78"/>
              </a:rPr>
              <a:t>رعایت این اصول </a:t>
            </a:r>
            <a:r>
              <a:rPr lang="fa-IR" sz="2000" dirty="0" smtClean="0">
                <a:latin typeface="IRANSans Light" panose="02040503050201020203" pitchFamily="18" charset="-78"/>
                <a:cs typeface="IRANSans Light" panose="02040503050201020203" pitchFamily="18" charset="-78"/>
              </a:rPr>
              <a:t>در دو بخش </a:t>
            </a:r>
            <a:r>
              <a:rPr lang="fa-IR" sz="2000" dirty="0">
                <a:latin typeface="IRANSans Light" panose="02040503050201020203" pitchFamily="18" charset="-78"/>
                <a:cs typeface="IRANSans Light" panose="02040503050201020203" pitchFamily="18" charset="-78"/>
              </a:rPr>
              <a:t>اقتصادی و نظارت و </a:t>
            </a:r>
            <a:r>
              <a:rPr lang="fa-IR" sz="2000" dirty="0" smtClean="0">
                <a:latin typeface="IRANSans Light" panose="02040503050201020203" pitchFamily="18" charset="-78"/>
                <a:cs typeface="IRANSans Light" panose="02040503050201020203" pitchFamily="18" charset="-78"/>
              </a:rPr>
              <a:t>بودجه </a:t>
            </a:r>
            <a:r>
              <a:rPr lang="fa-IR" sz="2000" dirty="0">
                <a:latin typeface="IRANSans Light" panose="02040503050201020203" pitchFamily="18" charset="-78"/>
                <a:cs typeface="IRANSans Light" panose="02040503050201020203" pitchFamily="18" charset="-78"/>
              </a:rPr>
              <a:t>به صورت کمی  مشخص شده است </a:t>
            </a:r>
          </a:p>
        </p:txBody>
      </p:sp>
      <p:grpSp>
        <p:nvGrpSpPr>
          <p:cNvPr id="12" name="Group 11"/>
          <p:cNvGrpSpPr/>
          <p:nvPr/>
        </p:nvGrpSpPr>
        <p:grpSpPr>
          <a:xfrm>
            <a:off x="-403412" y="6250107"/>
            <a:ext cx="4276165" cy="1215785"/>
            <a:chOff x="-403412" y="6250107"/>
            <a:chExt cx="4276165" cy="1215785"/>
          </a:xfrm>
        </p:grpSpPr>
        <p:sp>
          <p:nvSpPr>
            <p:cNvPr id="9" name="Rounded Rectangle 8"/>
            <p:cNvSpPr/>
            <p:nvPr/>
          </p:nvSpPr>
          <p:spPr>
            <a:xfrm>
              <a:off x="-403412" y="6250107"/>
              <a:ext cx="4276165" cy="121578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4000" dirty="0">
                <a:solidFill>
                  <a:schemeClr val="tx1"/>
                </a:solidFill>
                <a:cs typeface="A EntezareZohoor 2 **" panose="00000700000000000000" pitchFamily="2" charset="-78"/>
              </a:endParaRPr>
            </a:p>
          </p:txBody>
        </p:sp>
        <p:sp>
          <p:nvSpPr>
            <p:cNvPr id="11" name="TextBox 10"/>
            <p:cNvSpPr txBox="1"/>
            <p:nvPr/>
          </p:nvSpPr>
          <p:spPr>
            <a:xfrm>
              <a:off x="457201" y="6355993"/>
              <a:ext cx="3321423" cy="461665"/>
            </a:xfrm>
            <a:prstGeom prst="rect">
              <a:avLst/>
            </a:prstGeom>
            <a:noFill/>
          </p:spPr>
          <p:txBody>
            <a:bodyPr wrap="square" rtlCol="0">
              <a:spAutoFit/>
            </a:bodyPr>
            <a:lstStyle/>
            <a:p>
              <a:r>
                <a:rPr lang="en-US" sz="2400" dirty="0" smtClean="0">
                  <a:solidFill>
                    <a:schemeClr val="bg1"/>
                  </a:solidFill>
                </a:rPr>
                <a:t>goo.gl/XuJ1br</a:t>
              </a:r>
              <a:endParaRPr lang="en-US" sz="2400" dirty="0">
                <a:solidFill>
                  <a:schemeClr val="bg1"/>
                </a:solidFill>
              </a:endParaRPr>
            </a:p>
          </p:txBody>
        </p:sp>
      </p:grpSp>
    </p:spTree>
    <p:extLst>
      <p:ext uri="{BB962C8B-B14F-4D97-AF65-F5344CB8AC3E}">
        <p14:creationId xmlns:p14="http://schemas.microsoft.com/office/powerpoint/2010/main" val="26702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384" y="1922608"/>
            <a:ext cx="2242878" cy="1019175"/>
          </a:xfrm>
        </p:spPr>
        <p:txBody>
          <a:bodyPr>
            <a:normAutofit lnSpcReduction="10000"/>
          </a:bodyPr>
          <a:lstStyle/>
          <a:p>
            <a:pPr marL="0" indent="0" algn="ctr" rtl="1">
              <a:buNone/>
            </a:pPr>
            <a:r>
              <a:rPr lang="fa-IR" sz="3600" dirty="0">
                <a:cs typeface="A EntezareZohoor 1 **" panose="00000700000000000000" pitchFamily="2" charset="-78"/>
              </a:rPr>
              <a:t>قانون قابل ارزیابی</a:t>
            </a:r>
            <a:endParaRPr lang="en-US" sz="3600" dirty="0">
              <a:cs typeface="A EntezareZohoor 1 **" panose="00000700000000000000" pitchFamily="2" charset="-78"/>
            </a:endParaRPr>
          </a:p>
        </p:txBody>
      </p:sp>
      <p:sp>
        <p:nvSpPr>
          <p:cNvPr id="4" name="TextBox 3"/>
          <p:cNvSpPr txBox="1"/>
          <p:nvPr/>
        </p:nvSpPr>
        <p:spPr>
          <a:xfrm>
            <a:off x="3714645" y="1880507"/>
            <a:ext cx="2656114" cy="1103379"/>
          </a:xfrm>
          <a:prstGeom prst="rect">
            <a:avLst/>
          </a:prstGeom>
          <a:noFill/>
        </p:spPr>
        <p:txBody>
          <a:bodyPr wrap="square" rtlCol="0">
            <a:spAutoFit/>
          </a:bodyPr>
          <a:lstStyle/>
          <a:p>
            <a:pPr algn="ctr" rtl="1">
              <a:lnSpc>
                <a:spcPct val="90000"/>
              </a:lnSpc>
              <a:spcBef>
                <a:spcPts val="1000"/>
              </a:spcBef>
            </a:pPr>
            <a:r>
              <a:rPr lang="fa-IR" sz="3600" dirty="0">
                <a:cs typeface="A EntezareZohoor 1 **" panose="00000700000000000000" pitchFamily="2" charset="-78"/>
              </a:rPr>
              <a:t>امکان تعیین شاخص</a:t>
            </a:r>
            <a:endParaRPr lang="en-US" sz="3600" dirty="0">
              <a:cs typeface="A EntezareZohoor 1 **" panose="00000700000000000000" pitchFamily="2" charset="-78"/>
            </a:endParaRPr>
          </a:p>
        </p:txBody>
      </p:sp>
      <p:sp>
        <p:nvSpPr>
          <p:cNvPr id="5" name="TextBox 4"/>
          <p:cNvSpPr txBox="1"/>
          <p:nvPr/>
        </p:nvSpPr>
        <p:spPr>
          <a:xfrm>
            <a:off x="112822" y="1866292"/>
            <a:ext cx="2394857" cy="1103379"/>
          </a:xfrm>
          <a:prstGeom prst="rect">
            <a:avLst/>
          </a:prstGeom>
          <a:noFill/>
        </p:spPr>
        <p:txBody>
          <a:bodyPr wrap="square" rtlCol="0">
            <a:spAutoFit/>
          </a:bodyPr>
          <a:lstStyle/>
          <a:p>
            <a:pPr algn="ctr" rtl="1">
              <a:lnSpc>
                <a:spcPct val="90000"/>
              </a:lnSpc>
              <a:spcBef>
                <a:spcPts val="1000"/>
              </a:spcBef>
            </a:pPr>
            <a:r>
              <a:rPr lang="fa-IR" sz="3600" dirty="0">
                <a:cs typeface="A EntezareZohoor 1 **" panose="00000700000000000000" pitchFamily="2" charset="-78"/>
              </a:rPr>
              <a:t>رصد مسیر رسیدن به اهداف</a:t>
            </a:r>
            <a:endParaRPr lang="en-US" sz="3600" dirty="0">
              <a:cs typeface="A EntezareZohoor 1 **" panose="00000700000000000000" pitchFamily="2" charset="-78"/>
            </a:endParaRPr>
          </a:p>
        </p:txBody>
      </p:sp>
      <p:sp>
        <p:nvSpPr>
          <p:cNvPr id="6" name="TextBox 5"/>
          <p:cNvSpPr txBox="1"/>
          <p:nvPr/>
        </p:nvSpPr>
        <p:spPr>
          <a:xfrm>
            <a:off x="7296534" y="4721805"/>
            <a:ext cx="2050143" cy="1103379"/>
          </a:xfrm>
          <a:prstGeom prst="rect">
            <a:avLst/>
          </a:prstGeom>
          <a:noFill/>
        </p:spPr>
        <p:txBody>
          <a:bodyPr wrap="square" rtlCol="0">
            <a:spAutoFit/>
          </a:bodyPr>
          <a:lstStyle/>
          <a:p>
            <a:pPr algn="ctr" rtl="1">
              <a:lnSpc>
                <a:spcPct val="90000"/>
              </a:lnSpc>
              <a:spcBef>
                <a:spcPts val="1000"/>
              </a:spcBef>
            </a:pPr>
            <a:r>
              <a:rPr lang="fa-IR" sz="3600" dirty="0">
                <a:cs typeface="A EntezareZohoor 1 **" panose="00000700000000000000" pitchFamily="2" charset="-78"/>
              </a:rPr>
              <a:t>کمی نمودن اهداف</a:t>
            </a:r>
            <a:endParaRPr lang="en-US" sz="3600" dirty="0">
              <a:cs typeface="A EntezareZohoor 1 **" panose="00000700000000000000" pitchFamily="2" charset="-78"/>
            </a:endParaRPr>
          </a:p>
        </p:txBody>
      </p:sp>
      <p:sp>
        <p:nvSpPr>
          <p:cNvPr id="7" name="TextBox 6"/>
          <p:cNvSpPr txBox="1"/>
          <p:nvPr/>
        </p:nvSpPr>
        <p:spPr>
          <a:xfrm>
            <a:off x="3966745" y="4731007"/>
            <a:ext cx="1915886" cy="1103379"/>
          </a:xfrm>
          <a:prstGeom prst="rect">
            <a:avLst/>
          </a:prstGeom>
          <a:noFill/>
        </p:spPr>
        <p:txBody>
          <a:bodyPr wrap="square" rtlCol="0">
            <a:spAutoFit/>
          </a:bodyPr>
          <a:lstStyle/>
          <a:p>
            <a:pPr algn="ctr" rtl="1">
              <a:lnSpc>
                <a:spcPct val="90000"/>
              </a:lnSpc>
              <a:spcBef>
                <a:spcPts val="1000"/>
              </a:spcBef>
            </a:pPr>
            <a:r>
              <a:rPr lang="fa-IR" sz="3600" dirty="0">
                <a:cs typeface="A EntezareZohoor 1 **" panose="00000700000000000000" pitchFamily="2" charset="-78"/>
              </a:rPr>
              <a:t>از بین بردن تفسیر پذیری </a:t>
            </a:r>
            <a:endParaRPr lang="en-US" sz="3600" dirty="0">
              <a:cs typeface="A EntezareZohoor 1 **" panose="00000700000000000000" pitchFamily="2" charset="-78"/>
            </a:endParaRPr>
          </a:p>
        </p:txBody>
      </p:sp>
      <p:sp>
        <p:nvSpPr>
          <p:cNvPr id="8" name="TextBox 7"/>
          <p:cNvSpPr txBox="1"/>
          <p:nvPr/>
        </p:nvSpPr>
        <p:spPr>
          <a:xfrm>
            <a:off x="-37772" y="4731007"/>
            <a:ext cx="2278743" cy="1103379"/>
          </a:xfrm>
          <a:prstGeom prst="rect">
            <a:avLst/>
          </a:prstGeom>
          <a:noFill/>
        </p:spPr>
        <p:txBody>
          <a:bodyPr wrap="square" rtlCol="0">
            <a:spAutoFit/>
          </a:bodyPr>
          <a:lstStyle/>
          <a:p>
            <a:pPr algn="ctr" rtl="1">
              <a:lnSpc>
                <a:spcPct val="90000"/>
              </a:lnSpc>
              <a:spcBef>
                <a:spcPts val="1000"/>
              </a:spcBef>
            </a:pPr>
            <a:r>
              <a:rPr lang="fa-IR" sz="3600" dirty="0">
                <a:cs typeface="A EntezareZohoor 1 **" panose="00000700000000000000" pitchFamily="2" charset="-78"/>
              </a:rPr>
              <a:t>امکان بازخوردگیری</a:t>
            </a:r>
            <a:endParaRPr lang="en-US" sz="3600" dirty="0">
              <a:cs typeface="A EntezareZohoor 1 **" panose="00000700000000000000" pitchFamily="2" charset="-78"/>
            </a:endParaRPr>
          </a:p>
        </p:txBody>
      </p:sp>
      <p:sp>
        <p:nvSpPr>
          <p:cNvPr id="9" name="Notched Right Arrow 8"/>
          <p:cNvSpPr/>
          <p:nvPr/>
        </p:nvSpPr>
        <p:spPr>
          <a:xfrm rot="10800000">
            <a:off x="2628769" y="2145744"/>
            <a:ext cx="1337976"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Notched Right Arrow 9"/>
          <p:cNvSpPr/>
          <p:nvPr/>
        </p:nvSpPr>
        <p:spPr>
          <a:xfrm rot="10800000">
            <a:off x="5992374" y="2145744"/>
            <a:ext cx="1464259"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urved Connector 12"/>
          <p:cNvCxnSpPr>
            <a:stCxn id="4" idx="2"/>
            <a:endCxn id="6" idx="0"/>
          </p:cNvCxnSpPr>
          <p:nvPr/>
        </p:nvCxnSpPr>
        <p:spPr>
          <a:xfrm rot="16200000" flipH="1">
            <a:off x="5813195" y="2213393"/>
            <a:ext cx="1737919" cy="3278904"/>
          </a:xfrm>
          <a:prstGeom prst="curvedConnector3">
            <a:avLst>
              <a:gd name="adj1" fmla="val 50000"/>
            </a:avLst>
          </a:prstGeom>
          <a:ln w="273050">
            <a:headEnd w="sm" len="med"/>
            <a:tailEnd type="triangle" w="sm" len="sm"/>
          </a:ln>
        </p:spPr>
        <p:style>
          <a:lnRef idx="1">
            <a:schemeClr val="accent1"/>
          </a:lnRef>
          <a:fillRef idx="0">
            <a:schemeClr val="accent1"/>
          </a:fillRef>
          <a:effectRef idx="0">
            <a:schemeClr val="accent1"/>
          </a:effectRef>
          <a:fontRef idx="minor">
            <a:schemeClr val="tx1"/>
          </a:fontRef>
        </p:style>
      </p:cxnSp>
      <p:sp>
        <p:nvSpPr>
          <p:cNvPr id="15" name="Notched Right Arrow 14"/>
          <p:cNvSpPr/>
          <p:nvPr/>
        </p:nvSpPr>
        <p:spPr>
          <a:xfrm rot="10800000">
            <a:off x="2183574" y="4988853"/>
            <a:ext cx="1743739"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otched Right Arrow 15"/>
          <p:cNvSpPr/>
          <p:nvPr/>
        </p:nvSpPr>
        <p:spPr>
          <a:xfrm rot="10800000">
            <a:off x="5992373" y="4988854"/>
            <a:ext cx="1464259"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0" y="250397"/>
            <a:ext cx="9144000" cy="1215785"/>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rtl="1"/>
            <a:r>
              <a:rPr lang="fa-IR" sz="4000" dirty="0">
                <a:cs typeface="A EntezareZohoor 2 **" panose="00000700000000000000" pitchFamily="2" charset="-78"/>
              </a:rPr>
              <a:t>تعیین شاخص  برای هدف</a:t>
            </a:r>
            <a:endParaRPr lang="fa-IR" sz="4000" dirty="0">
              <a:solidFill>
                <a:schemeClr val="bg1"/>
              </a:solidFill>
              <a:cs typeface="A EntezareZohoor 2 **" panose="00000700000000000000" pitchFamily="2" charset="-78"/>
            </a:endParaRPr>
          </a:p>
        </p:txBody>
      </p:sp>
    </p:spTree>
    <p:extLst>
      <p:ext uri="{BB962C8B-B14F-4D97-AF65-F5344CB8AC3E}">
        <p14:creationId xmlns:p14="http://schemas.microsoft.com/office/powerpoint/2010/main" val="378743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1000"/>
                                        <p:tgtEl>
                                          <p:spTgt spid="6">
                                            <p:txEl>
                                              <p:pRg st="0" end="0"/>
                                            </p:txEl>
                                          </p:spTgt>
                                        </p:tgtEl>
                                      </p:cBhvr>
                                    </p:animEffect>
                                    <p:anim calcmode="lin" valueType="num">
                                      <p:cBhvr>
                                        <p:cTn id="4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P spid="8" grpId="0"/>
      <p:bldP spid="9" grpId="0" animBg="1"/>
      <p:bldP spid="10"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7" y="896935"/>
            <a:ext cx="8886825" cy="5618163"/>
          </a:xfrm>
        </p:spPr>
        <p:txBody>
          <a:bodyPr>
            <a:noAutofit/>
          </a:bodyPr>
          <a:lstStyle/>
          <a:p>
            <a:pPr algn="just" rtl="1">
              <a:lnSpc>
                <a:spcPct val="150000"/>
              </a:lnSpc>
            </a:pPr>
            <a:r>
              <a:rPr lang="ar-SA" sz="2400" b="1" dirty="0">
                <a:solidFill>
                  <a:srgbClr val="FF0000"/>
                </a:solidFill>
                <a:latin typeface="IRANSans Light" panose="02040503050201020203" pitchFamily="18" charset="-78"/>
                <a:cs typeface="IRANSans Light" panose="02040503050201020203" pitchFamily="18" charset="-78"/>
              </a:rPr>
              <a:t>ماده72: </a:t>
            </a:r>
            <a:r>
              <a:rPr lang="ar-SA" sz="2400" b="1" dirty="0">
                <a:latin typeface="IRANSans Light" panose="02040503050201020203" pitchFamily="18" charset="-78"/>
                <a:cs typeface="IRANSans Light" panose="02040503050201020203" pitchFamily="18" charset="-78"/>
              </a:rPr>
              <a:t>"به منظور كاهش خطرپذيري ناشي از نوسانات قيمتها از جمله نوسانات نرخ ارز براي واحدهاي توليدي ـ صادراتي، بيمه مركزي ايران از طريق شركتهاي تجاري بيمه</a:t>
            </a:r>
            <a:r>
              <a:rPr lang="ar-SA" sz="2400" b="1" u="sng" dirty="0">
                <a:latin typeface="IRANSans Light" panose="02040503050201020203" pitchFamily="18" charset="-78"/>
                <a:cs typeface="IRANSans Light" panose="02040503050201020203" pitchFamily="18" charset="-78"/>
              </a:rPr>
              <a:t>، امكان ارائه خدمات بيمه‌اي مربوط به نوسانات قيمتها و نوسانات نرخ ارز را فراهم آورد."</a:t>
            </a:r>
            <a:endParaRPr lang="en-US" sz="2400" b="1" u="sng" dirty="0">
              <a:latin typeface="IRANSans Light" panose="02040503050201020203" pitchFamily="18" charset="-78"/>
              <a:cs typeface="IRANSans Light" panose="02040503050201020203" pitchFamily="18" charset="-78"/>
            </a:endParaRPr>
          </a:p>
          <a:p>
            <a:pPr algn="just" rtl="1">
              <a:lnSpc>
                <a:spcPct val="150000"/>
              </a:lnSpc>
            </a:pPr>
            <a:r>
              <a:rPr lang="ar-SA" sz="2400" b="1" dirty="0">
                <a:solidFill>
                  <a:srgbClr val="FF0000"/>
                </a:solidFill>
                <a:latin typeface="IRANSans Light" panose="02040503050201020203" pitchFamily="18" charset="-78"/>
                <a:cs typeface="IRANSans Light" panose="02040503050201020203" pitchFamily="18" charset="-78"/>
              </a:rPr>
              <a:t>ماده73:  </a:t>
            </a:r>
            <a:r>
              <a:rPr lang="ar-SA" sz="2400" b="1" dirty="0">
                <a:latin typeface="IRANSans Light" panose="02040503050201020203" pitchFamily="18" charset="-78"/>
                <a:cs typeface="IRANSans Light" panose="02040503050201020203" pitchFamily="18" charset="-78"/>
              </a:rPr>
              <a:t>"دولت موظف است تا پايان سال اول برنامه، اقدامات قانوني لازم براي اصلاح قانون كار و قانون تأمين اجتماعي و روابط كار را با رعايت موارد زير به عمل آورد:</a:t>
            </a:r>
            <a:endParaRPr lang="en-US" sz="2400" b="1" dirty="0">
              <a:latin typeface="IRANSans Light" panose="02040503050201020203" pitchFamily="18" charset="-78"/>
              <a:cs typeface="IRANSans Light" panose="02040503050201020203" pitchFamily="18" charset="-78"/>
            </a:endParaRPr>
          </a:p>
          <a:p>
            <a:pPr marL="0" indent="0" algn="just" rtl="1">
              <a:lnSpc>
                <a:spcPct val="150000"/>
              </a:lnSpc>
              <a:buNone/>
            </a:pPr>
            <a:r>
              <a:rPr lang="ar-SA" sz="2400" b="1" dirty="0">
                <a:latin typeface="IRANSans Light" panose="02040503050201020203" pitchFamily="18" charset="-78"/>
                <a:cs typeface="IRANSans Light" panose="02040503050201020203" pitchFamily="18" charset="-78"/>
              </a:rPr>
              <a:t>  ب ـ تقويت بيمه بيكاري به عنوان بخشي از تأمين اجتماعي و شغلي كارگران با </a:t>
            </a:r>
            <a:r>
              <a:rPr lang="ar-SA" sz="2400" b="1" u="sng" dirty="0">
                <a:latin typeface="IRANSans Light" panose="02040503050201020203" pitchFamily="18" charset="-78"/>
                <a:cs typeface="IRANSans Light" panose="02040503050201020203" pitchFamily="18" charset="-78"/>
              </a:rPr>
              <a:t>رويكرد افزايش پوشش و گسترش بيمه </a:t>
            </a:r>
            <a:r>
              <a:rPr lang="ar-SA" sz="2400" b="1" dirty="0">
                <a:latin typeface="IRANSans Light" panose="02040503050201020203" pitchFamily="18" charset="-78"/>
                <a:cs typeface="IRANSans Light" panose="02040503050201020203" pitchFamily="18" charset="-78"/>
              </a:rPr>
              <a:t>بيكاري و بيكاران در شرايط قطعي اشتغال"</a:t>
            </a:r>
            <a:endParaRPr lang="en-US" sz="2400" b="1" dirty="0">
              <a:latin typeface="IRANSans Light" panose="02040503050201020203" pitchFamily="18" charset="-78"/>
              <a:cs typeface="IRANSans Light" panose="02040503050201020203" pitchFamily="18" charset="-78"/>
            </a:endParaRPr>
          </a:p>
        </p:txBody>
      </p:sp>
      <p:sp>
        <p:nvSpPr>
          <p:cNvPr id="6" name="Rounded Rectangle 5"/>
          <p:cNvSpPr/>
          <p:nvPr/>
        </p:nvSpPr>
        <p:spPr>
          <a:xfrm>
            <a:off x="3012072" y="44955"/>
            <a:ext cx="311985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a:t>
            </a:r>
            <a:endParaRPr lang="en-US" dirty="0"/>
          </a:p>
        </p:txBody>
      </p:sp>
    </p:spTree>
    <p:extLst>
      <p:ext uri="{BB962C8B-B14F-4D97-AF65-F5344CB8AC3E}">
        <p14:creationId xmlns:p14="http://schemas.microsoft.com/office/powerpoint/2010/main" val="305053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09688"/>
            <a:ext cx="9144000" cy="2562225"/>
          </a:xfrm>
        </p:spPr>
        <p:txBody>
          <a:bodyPr>
            <a:noAutofit/>
          </a:bodyPr>
          <a:lstStyle/>
          <a:p>
            <a:pPr algn="just" rtl="1">
              <a:lnSpc>
                <a:spcPct val="150000"/>
              </a:lnSpc>
            </a:pPr>
            <a:r>
              <a:rPr lang="ar-SA" sz="2400" b="1" dirty="0">
                <a:solidFill>
                  <a:srgbClr val="FF0000"/>
                </a:solidFill>
                <a:latin typeface="IRANSans Light" panose="02040503050201020203" pitchFamily="18" charset="-78"/>
                <a:cs typeface="IRANSans Light" panose="02040503050201020203" pitchFamily="18" charset="-78"/>
              </a:rPr>
              <a:t>ماده 86: </a:t>
            </a:r>
            <a:r>
              <a:rPr lang="ar-SA" sz="2400" b="1" dirty="0">
                <a:latin typeface="IRANSans Light" panose="02040503050201020203" pitchFamily="18" charset="-78"/>
                <a:cs typeface="IRANSans Light" panose="02040503050201020203" pitchFamily="18" charset="-78"/>
              </a:rPr>
              <a:t>"ب ـ دولت مجاز است </a:t>
            </a:r>
            <a:r>
              <a:rPr lang="ar-SA" sz="2400" b="1" u="sng" dirty="0">
                <a:latin typeface="IRANSans Light" panose="02040503050201020203" pitchFamily="18" charset="-78"/>
                <a:cs typeface="IRANSans Light" panose="02040503050201020203" pitchFamily="18" charset="-78"/>
              </a:rPr>
              <a:t>با تشويق و حمايت مالي و حقوقي از صندوقهاي قرض‌الحسنه</a:t>
            </a:r>
            <a:r>
              <a:rPr lang="ar-SA" sz="2400" b="1" dirty="0">
                <a:solidFill>
                  <a:srgbClr val="00B0F0"/>
                </a:solidFill>
                <a:latin typeface="IRANSans Light" panose="02040503050201020203" pitchFamily="18" charset="-78"/>
                <a:cs typeface="IRANSans Light" panose="02040503050201020203" pitchFamily="18" charset="-78"/>
              </a:rPr>
              <a:t> </a:t>
            </a:r>
            <a:r>
              <a:rPr lang="ar-SA" sz="2400" b="1" dirty="0">
                <a:latin typeface="IRANSans Light" panose="02040503050201020203" pitchFamily="18" charset="-78"/>
                <a:cs typeface="IRANSans Light" panose="02040503050201020203" pitchFamily="18" charset="-78"/>
              </a:rPr>
              <a:t>مردمي تحت نظارت بانك مركزي، </a:t>
            </a:r>
            <a:r>
              <a:rPr lang="ar-SA" sz="2400" b="1" u="sng" dirty="0">
                <a:latin typeface="IRANSans Light" panose="02040503050201020203" pitchFamily="18" charset="-78"/>
                <a:cs typeface="IRANSans Light" panose="02040503050201020203" pitchFamily="18" charset="-78"/>
              </a:rPr>
              <a:t>ساز و كار لازم را براي توسعه</a:t>
            </a:r>
            <a:r>
              <a:rPr lang="ar-SA" sz="2400" b="1" dirty="0">
                <a:solidFill>
                  <a:srgbClr val="00B0F0"/>
                </a:solidFill>
                <a:latin typeface="IRANSans Light" panose="02040503050201020203" pitchFamily="18" charset="-78"/>
                <a:cs typeface="IRANSans Light" panose="02040503050201020203" pitchFamily="18" charset="-78"/>
              </a:rPr>
              <a:t> </a:t>
            </a:r>
            <a:r>
              <a:rPr lang="ar-SA" sz="2400" b="1" dirty="0">
                <a:latin typeface="IRANSans Light" panose="02040503050201020203" pitchFamily="18" charset="-78"/>
                <a:cs typeface="IRANSans Light" panose="02040503050201020203" pitchFamily="18" charset="-78"/>
              </a:rPr>
              <a:t>آنها فراهم نمايد</a:t>
            </a:r>
            <a:r>
              <a:rPr lang="ar-SA" sz="2400" b="1" dirty="0" smtClean="0">
                <a:latin typeface="IRANSans Light" panose="02040503050201020203" pitchFamily="18" charset="-78"/>
                <a:cs typeface="IRANSans Light" panose="02040503050201020203" pitchFamily="18" charset="-78"/>
              </a:rPr>
              <a:t>.</a:t>
            </a:r>
            <a:endParaRPr lang="en-US" sz="2400" dirty="0">
              <a:latin typeface="IRANSans Light" panose="02040503050201020203" pitchFamily="18" charset="-78"/>
              <a:cs typeface="IRANSans Light" panose="02040503050201020203" pitchFamily="18" charset="-78"/>
            </a:endParaRPr>
          </a:p>
        </p:txBody>
      </p:sp>
      <p:sp>
        <p:nvSpPr>
          <p:cNvPr id="5" name="Rounded Rectangle 4"/>
          <p:cNvSpPr/>
          <p:nvPr/>
        </p:nvSpPr>
        <p:spPr>
          <a:xfrm>
            <a:off x="0" y="5915958"/>
            <a:ext cx="9144000" cy="842683"/>
          </a:xfrm>
          <a:prstGeom prst="round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a:r>
              <a:rPr lang="fa-IR" sz="2800" b="1" dirty="0">
                <a:cs typeface="B Lotus" pitchFamily="2" charset="-78"/>
              </a:rPr>
              <a:t>40 تا 50 درصد از قوانین تکلیفی بررسی شده قانون پنج ساله پنجم توسعه </a:t>
            </a:r>
          </a:p>
          <a:p>
            <a:pPr algn="ctr" rtl="1"/>
            <a:r>
              <a:rPr lang="fa-IR" sz="2800" b="1" dirty="0">
                <a:cs typeface="B Lotus" pitchFamily="2" charset="-78"/>
              </a:rPr>
              <a:t>فاقد قابلیت ارزیابی یا شاخص </a:t>
            </a:r>
            <a:r>
              <a:rPr lang="fa-IR" sz="2800" b="1" dirty="0" smtClean="0">
                <a:cs typeface="B Lotus" pitchFamily="2" charset="-78"/>
              </a:rPr>
              <a:t>مي‌باشند.</a:t>
            </a:r>
            <a:endParaRPr lang="fa-IR" sz="2800" b="1" dirty="0">
              <a:cs typeface="B Lotus" pitchFamily="2" charset="-78"/>
            </a:endParaRPr>
          </a:p>
        </p:txBody>
      </p:sp>
      <p:sp>
        <p:nvSpPr>
          <p:cNvPr id="7" name="Rounded Rectangle 6"/>
          <p:cNvSpPr/>
          <p:nvPr/>
        </p:nvSpPr>
        <p:spPr>
          <a:xfrm>
            <a:off x="3012072" y="44955"/>
            <a:ext cx="311985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a:t>
            </a:r>
            <a:endParaRPr lang="en-US" dirty="0"/>
          </a:p>
        </p:txBody>
      </p:sp>
    </p:spTree>
    <p:extLst>
      <p:ext uri="{BB962C8B-B14F-4D97-AF65-F5344CB8AC3E}">
        <p14:creationId xmlns:p14="http://schemas.microsoft.com/office/powerpoint/2010/main" val="192854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stCxn id="26" idx="2"/>
          </p:cNvCxnSpPr>
          <p:nvPr/>
        </p:nvCxnSpPr>
        <p:spPr>
          <a:xfrm flipH="1">
            <a:off x="3734758" y="4820548"/>
            <a:ext cx="1" cy="3251896"/>
          </a:xfrm>
          <a:prstGeom prst="line">
            <a:avLst/>
          </a:prstGeom>
          <a:ln w="190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21639" y="4503605"/>
            <a:ext cx="12648" cy="3704443"/>
          </a:xfrm>
          <a:prstGeom prst="line">
            <a:avLst/>
          </a:prstGeom>
          <a:ln w="190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91100" y="4326864"/>
            <a:ext cx="26542" cy="3745581"/>
          </a:xfrm>
          <a:prstGeom prst="line">
            <a:avLst/>
          </a:prstGeom>
          <a:ln w="190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63473" y="4141159"/>
            <a:ext cx="29404" cy="4284485"/>
          </a:xfrm>
          <a:prstGeom prst="line">
            <a:avLst/>
          </a:prstGeom>
          <a:ln w="190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770239" y="4005093"/>
            <a:ext cx="29404" cy="4284485"/>
          </a:xfrm>
          <a:prstGeom prst="line">
            <a:avLst/>
          </a:prstGeom>
          <a:ln w="190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149843" y="3827437"/>
            <a:ext cx="1358" cy="4380611"/>
          </a:xfrm>
          <a:prstGeom prst="line">
            <a:avLst/>
          </a:prstGeom>
          <a:ln w="190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6455" y="3813737"/>
            <a:ext cx="25945" cy="4380611"/>
          </a:xfrm>
          <a:prstGeom prst="line">
            <a:avLst/>
          </a:prstGeom>
          <a:ln w="1905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039794" y="2018530"/>
            <a:ext cx="2189922" cy="1151042"/>
          </a:xfrm>
        </p:spPr>
        <p:txBody>
          <a:bodyPr>
            <a:noAutofit/>
          </a:bodyPr>
          <a:lstStyle/>
          <a:p>
            <a:pPr marL="0" indent="0" algn="ctr" rtl="1">
              <a:buNone/>
            </a:pPr>
            <a:r>
              <a:rPr lang="fa-IR" sz="3600" dirty="0">
                <a:cs typeface="A EntezareZohoor 1 **" panose="00000700000000000000" pitchFamily="2" charset="-78"/>
              </a:rPr>
              <a:t>ملتزم نمودن مجری به اجرای قانون</a:t>
            </a:r>
            <a:endParaRPr lang="en-US" sz="3600" dirty="0">
              <a:cs typeface="A EntezareZohoor 1 **" panose="00000700000000000000" pitchFamily="2" charset="-78"/>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65" y="2224926"/>
            <a:ext cx="1807956" cy="1588810"/>
          </a:xfrm>
          <a:prstGeom prst="rect">
            <a:avLst/>
          </a:prstGeom>
        </p:spPr>
      </p:pic>
      <p:sp>
        <p:nvSpPr>
          <p:cNvPr id="16" name="Rectangle 15"/>
          <p:cNvSpPr/>
          <p:nvPr/>
        </p:nvSpPr>
        <p:spPr>
          <a:xfrm>
            <a:off x="-1059" y="3031654"/>
            <a:ext cx="1266693" cy="553998"/>
          </a:xfrm>
          <a:prstGeom prst="rect">
            <a:avLst/>
          </a:prstGeom>
        </p:spPr>
        <p:txBody>
          <a:bodyPr wrap="none">
            <a:spAutoFit/>
          </a:bodyPr>
          <a:lstStyle/>
          <a:p>
            <a:r>
              <a:rPr lang="fa-IR" sz="3000" b="1" dirty="0">
                <a:cs typeface="A EntezareZohoor B4" panose="00000700000000000000" pitchFamily="2" charset="-78"/>
              </a:rPr>
              <a:t>استیضاح </a:t>
            </a:r>
            <a:endParaRPr lang="en-US" sz="3000" b="1" dirty="0">
              <a:cs typeface="A EntezareZohoor B4" panose="00000700000000000000" pitchFamily="2" charset="-78"/>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22" y="2279113"/>
            <a:ext cx="1811161" cy="1591626"/>
          </a:xfrm>
          <a:prstGeom prst="rect">
            <a:avLst/>
          </a:prstGeom>
        </p:spPr>
      </p:pic>
      <p:sp>
        <p:nvSpPr>
          <p:cNvPr id="19" name="Rectangle 18"/>
          <p:cNvSpPr/>
          <p:nvPr/>
        </p:nvSpPr>
        <p:spPr>
          <a:xfrm>
            <a:off x="817186" y="3050678"/>
            <a:ext cx="790601" cy="553998"/>
          </a:xfrm>
          <a:prstGeom prst="rect">
            <a:avLst/>
          </a:prstGeom>
        </p:spPr>
        <p:txBody>
          <a:bodyPr wrap="none">
            <a:spAutoFit/>
          </a:bodyPr>
          <a:lstStyle/>
          <a:p>
            <a:r>
              <a:rPr lang="fa-IR" sz="3000" b="1" dirty="0">
                <a:cs typeface="A EntezareZohoor B4" panose="00000700000000000000" pitchFamily="2" charset="-78"/>
              </a:rPr>
              <a:t>سوال</a:t>
            </a:r>
            <a:endParaRPr lang="en-US" sz="3000" b="1" dirty="0">
              <a:cs typeface="A EntezareZohoor B4" panose="00000700000000000000" pitchFamily="2" charset="-78"/>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72" y="2340082"/>
            <a:ext cx="1894667" cy="1665010"/>
          </a:xfrm>
          <a:prstGeom prst="rect">
            <a:avLst/>
          </a:prstGeom>
        </p:spPr>
      </p:pic>
      <p:sp>
        <p:nvSpPr>
          <p:cNvPr id="17" name="Rectangle 16"/>
          <p:cNvSpPr/>
          <p:nvPr/>
        </p:nvSpPr>
        <p:spPr>
          <a:xfrm>
            <a:off x="1031484" y="3248765"/>
            <a:ext cx="1492716" cy="492443"/>
          </a:xfrm>
          <a:prstGeom prst="rect">
            <a:avLst/>
          </a:prstGeom>
        </p:spPr>
        <p:txBody>
          <a:bodyPr wrap="none">
            <a:spAutoFit/>
          </a:bodyPr>
          <a:lstStyle/>
          <a:p>
            <a:r>
              <a:rPr lang="fa-IR" sz="2600" dirty="0">
                <a:cs typeface="A EntezareZohoor B4" panose="00000700000000000000" pitchFamily="2" charset="-78"/>
              </a:rPr>
              <a:t>جریمه نقدی </a:t>
            </a:r>
            <a:endParaRPr lang="en-US" sz="2600" dirty="0">
              <a:cs typeface="A EntezareZohoor B4" panose="00000700000000000000" pitchFamily="2" charset="-78"/>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21" y="2476148"/>
            <a:ext cx="1894667" cy="1665010"/>
          </a:xfrm>
          <a:prstGeom prst="rect">
            <a:avLst/>
          </a:prstGeom>
        </p:spPr>
      </p:pic>
      <p:sp>
        <p:nvSpPr>
          <p:cNvPr id="18" name="Rectangle 17"/>
          <p:cNvSpPr/>
          <p:nvPr/>
        </p:nvSpPr>
        <p:spPr>
          <a:xfrm>
            <a:off x="1804806" y="3235065"/>
            <a:ext cx="1445004" cy="830997"/>
          </a:xfrm>
          <a:prstGeom prst="rect">
            <a:avLst/>
          </a:prstGeom>
        </p:spPr>
        <p:txBody>
          <a:bodyPr wrap="square">
            <a:spAutoFit/>
          </a:bodyPr>
          <a:lstStyle/>
          <a:p>
            <a:r>
              <a:rPr lang="fa-IR" sz="2400" dirty="0">
                <a:cs typeface="A EntezareZohoor B4" panose="00000700000000000000" pitchFamily="2" charset="-78"/>
              </a:rPr>
              <a:t>انفصال از خدمت</a:t>
            </a:r>
            <a:endParaRPr lang="en-US" sz="2400" dirty="0">
              <a:cs typeface="A EntezareZohoor B4" panose="00000700000000000000" pitchFamily="2" charset="-78"/>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787" y="2662480"/>
            <a:ext cx="1894667" cy="1665010"/>
          </a:xfrm>
          <a:prstGeom prst="rect">
            <a:avLst/>
          </a:prstGeom>
        </p:spPr>
      </p:pic>
      <p:sp>
        <p:nvSpPr>
          <p:cNvPr id="24" name="TextBox 23"/>
          <p:cNvSpPr txBox="1"/>
          <p:nvPr/>
        </p:nvSpPr>
        <p:spPr>
          <a:xfrm>
            <a:off x="2091402" y="3557128"/>
            <a:ext cx="1361596" cy="461665"/>
          </a:xfrm>
          <a:prstGeom prst="rect">
            <a:avLst/>
          </a:prstGeom>
          <a:noFill/>
        </p:spPr>
        <p:txBody>
          <a:bodyPr wrap="square" rtlCol="0">
            <a:spAutoFit/>
          </a:bodyPr>
          <a:lstStyle/>
          <a:p>
            <a:pPr algn="r" rtl="1"/>
            <a:r>
              <a:rPr lang="fa-IR" sz="2400" dirty="0">
                <a:cs typeface="A EntezareZohoor B4" panose="00000700000000000000" pitchFamily="2" charset="-78"/>
              </a:rPr>
              <a:t>کیفر قضایی</a:t>
            </a:r>
            <a:endParaRPr lang="en-US" sz="2400" dirty="0">
              <a:cs typeface="A EntezareZohoor B4" panose="00000700000000000000" pitchFamily="2" charset="-78"/>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716" y="2905132"/>
            <a:ext cx="1894667" cy="1665010"/>
          </a:xfrm>
          <a:prstGeom prst="rect">
            <a:avLst/>
          </a:prstGeom>
        </p:spPr>
      </p:pic>
      <p:sp>
        <p:nvSpPr>
          <p:cNvPr id="25" name="TextBox 24"/>
          <p:cNvSpPr txBox="1"/>
          <p:nvPr/>
        </p:nvSpPr>
        <p:spPr>
          <a:xfrm>
            <a:off x="2604413" y="3817930"/>
            <a:ext cx="1677602" cy="461665"/>
          </a:xfrm>
          <a:prstGeom prst="rect">
            <a:avLst/>
          </a:prstGeom>
          <a:noFill/>
        </p:spPr>
        <p:txBody>
          <a:bodyPr wrap="square" rtlCol="0">
            <a:spAutoFit/>
          </a:bodyPr>
          <a:lstStyle/>
          <a:p>
            <a:r>
              <a:rPr lang="fa-IR" sz="2400" dirty="0">
                <a:cs typeface="A EntezareZohoor B4" panose="00000700000000000000" pitchFamily="2" charset="-78"/>
              </a:rPr>
              <a:t>درج در پرونده</a:t>
            </a:r>
            <a:endParaRPr lang="en-US" sz="2400" dirty="0">
              <a:cs typeface="A EntezareZohoor B4" panose="00000700000000000000" pitchFamily="2" charset="-78"/>
            </a:endParaRP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425" y="3155538"/>
            <a:ext cx="1894667" cy="1665010"/>
          </a:xfrm>
          <a:prstGeom prst="rect">
            <a:avLst/>
          </a:prstGeom>
        </p:spPr>
      </p:pic>
      <p:sp>
        <p:nvSpPr>
          <p:cNvPr id="27" name="TextBox 26"/>
          <p:cNvSpPr txBox="1"/>
          <p:nvPr/>
        </p:nvSpPr>
        <p:spPr>
          <a:xfrm>
            <a:off x="3089799" y="3756402"/>
            <a:ext cx="1247682" cy="923330"/>
          </a:xfrm>
          <a:prstGeom prst="rect">
            <a:avLst/>
          </a:prstGeom>
          <a:noFill/>
        </p:spPr>
        <p:txBody>
          <a:bodyPr wrap="square" rtlCol="0">
            <a:spAutoFit/>
          </a:bodyPr>
          <a:lstStyle/>
          <a:p>
            <a:pPr algn="ctr" rtl="1"/>
            <a:r>
              <a:rPr lang="fa-IR" dirty="0">
                <a:cs typeface="A EntezareZohoor B4" panose="00000700000000000000" pitchFamily="2" charset="-78"/>
              </a:rPr>
              <a:t>کننترل تخصیص بودجه</a:t>
            </a:r>
            <a:endParaRPr lang="en-US" dirty="0">
              <a:cs typeface="A EntezareZohoor B4" panose="00000700000000000000" pitchFamily="2" charset="-78"/>
            </a:endParaRPr>
          </a:p>
        </p:txBody>
      </p:sp>
      <p:sp>
        <p:nvSpPr>
          <p:cNvPr id="45" name="TextBox 44"/>
          <p:cNvSpPr txBox="1"/>
          <p:nvPr/>
        </p:nvSpPr>
        <p:spPr>
          <a:xfrm>
            <a:off x="5688087" y="4336567"/>
            <a:ext cx="2524539" cy="1754326"/>
          </a:xfrm>
          <a:prstGeom prst="rect">
            <a:avLst/>
          </a:prstGeom>
          <a:noFill/>
        </p:spPr>
        <p:txBody>
          <a:bodyPr wrap="square" rtlCol="0">
            <a:spAutoFit/>
          </a:bodyPr>
          <a:lstStyle/>
          <a:p>
            <a:pPr algn="ctr"/>
            <a:r>
              <a:rPr lang="fa-IR" sz="3600" dirty="0">
                <a:cs typeface="A EntezareZohoor 1 **" panose="00000700000000000000" pitchFamily="2" charset="-78"/>
              </a:rPr>
              <a:t>متناسب با ااهمیت قوانین  و قابلیت اعمال</a:t>
            </a:r>
            <a:endParaRPr lang="en-US" sz="3600" dirty="0">
              <a:cs typeface="A EntezareZohoor 1 **" panose="00000700000000000000" pitchFamily="2" charset="-78"/>
            </a:endParaRPr>
          </a:p>
        </p:txBody>
      </p:sp>
      <p:sp>
        <p:nvSpPr>
          <p:cNvPr id="46" name="TextBox 45"/>
          <p:cNvSpPr txBox="1"/>
          <p:nvPr/>
        </p:nvSpPr>
        <p:spPr>
          <a:xfrm>
            <a:off x="3948134" y="2151362"/>
            <a:ext cx="1981146" cy="1200329"/>
          </a:xfrm>
          <a:prstGeom prst="rect">
            <a:avLst/>
          </a:prstGeom>
          <a:noFill/>
        </p:spPr>
        <p:txBody>
          <a:bodyPr wrap="square" rtlCol="0">
            <a:spAutoFit/>
          </a:bodyPr>
          <a:lstStyle/>
          <a:p>
            <a:pPr algn="ctr" rtl="1"/>
            <a:r>
              <a:rPr lang="fa-IR" sz="3600" dirty="0">
                <a:cs typeface="A EntezareZohoor 1 **" panose="00000700000000000000" pitchFamily="2" charset="-78"/>
              </a:rPr>
              <a:t>با تمسک به ابزار مناسب آن</a:t>
            </a:r>
            <a:endParaRPr lang="en-US" sz="3600" dirty="0">
              <a:cs typeface="A EntezareZohoor 1 **" panose="00000700000000000000" pitchFamily="2" charset="-78"/>
            </a:endParaRPr>
          </a:p>
        </p:txBody>
      </p:sp>
      <p:sp>
        <p:nvSpPr>
          <p:cNvPr id="47" name="Notched Right Arrow 46"/>
          <p:cNvSpPr/>
          <p:nvPr/>
        </p:nvSpPr>
        <p:spPr>
          <a:xfrm rot="10800000">
            <a:off x="6018718" y="2493270"/>
            <a:ext cx="931638" cy="58565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Curved Connector 48"/>
          <p:cNvCxnSpPr>
            <a:endCxn id="45" idx="1"/>
          </p:cNvCxnSpPr>
          <p:nvPr/>
        </p:nvCxnSpPr>
        <p:spPr>
          <a:xfrm rot="16200000" flipH="1">
            <a:off x="4372023" y="3897667"/>
            <a:ext cx="1867418" cy="764708"/>
          </a:xfrm>
          <a:prstGeom prst="curvedConnector2">
            <a:avLst/>
          </a:prstGeom>
          <a:ln w="273050">
            <a:headEnd w="sm" len="med"/>
            <a:tailEnd type="triangle" w="sm" len="sm"/>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0" y="250397"/>
            <a:ext cx="9144000" cy="1215785"/>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rtl="1"/>
            <a:r>
              <a:rPr lang="fa-IR" sz="4000" dirty="0">
                <a:cs typeface="A EntezareZohoor 2 **" panose="00000700000000000000" pitchFamily="2" charset="-78"/>
              </a:rPr>
              <a:t>ضمانت اجرا مناسب</a:t>
            </a:r>
            <a:endParaRPr lang="fa-IR" sz="4000" dirty="0">
              <a:solidFill>
                <a:schemeClr val="bg1"/>
              </a:solidFill>
              <a:cs typeface="A EntezareZohoor 2 **" panose="00000700000000000000" pitchFamily="2" charset="-78"/>
            </a:endParaRPr>
          </a:p>
        </p:txBody>
      </p:sp>
    </p:spTree>
    <p:extLst>
      <p:ext uri="{BB962C8B-B14F-4D97-AF65-F5344CB8AC3E}">
        <p14:creationId xmlns:p14="http://schemas.microsoft.com/office/powerpoint/2010/main" val="241668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0"/>
                                        <p:tgtEl>
                                          <p:spTgt spid="46"/>
                                        </p:tgtEl>
                                      </p:cBhvr>
                                    </p:animEffect>
                                    <p:anim calcmode="lin" valueType="num">
                                      <p:cBhvr>
                                        <p:cTn id="19" dur="1000" fill="hold"/>
                                        <p:tgtEl>
                                          <p:spTgt spid="46"/>
                                        </p:tgtEl>
                                        <p:attrNameLst>
                                          <p:attrName>ppt_x</p:attrName>
                                        </p:attrNameLst>
                                      </p:cBhvr>
                                      <p:tavLst>
                                        <p:tav tm="0">
                                          <p:val>
                                            <p:strVal val="#ppt_x"/>
                                          </p:val>
                                        </p:tav>
                                        <p:tav tm="100000">
                                          <p:val>
                                            <p:strVal val="#ppt_x"/>
                                          </p:val>
                                        </p:tav>
                                      </p:tavLst>
                                    </p:anim>
                                    <p:anim calcmode="lin" valueType="num">
                                      <p:cBhvr>
                                        <p:cTn id="2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fill="hold"/>
                                        <p:tgtEl>
                                          <p:spTgt spid="32"/>
                                        </p:tgtEl>
                                        <p:attrNameLst>
                                          <p:attrName>ppt_x</p:attrName>
                                        </p:attrNameLst>
                                      </p:cBhvr>
                                      <p:tavLst>
                                        <p:tav tm="0">
                                          <p:val>
                                            <p:strVal val="#ppt_x"/>
                                          </p:val>
                                        </p:tav>
                                        <p:tav tm="100000">
                                          <p:val>
                                            <p:strVal val="#ppt_x"/>
                                          </p:val>
                                        </p:tav>
                                      </p:tavLst>
                                    </p:anim>
                                    <p:anim calcmode="lin" valueType="num">
                                      <p:cBhvr additive="base">
                                        <p:cTn id="9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fill="hold"/>
                                        <p:tgtEl>
                                          <p:spTgt spid="21"/>
                                        </p:tgtEl>
                                        <p:attrNameLst>
                                          <p:attrName>ppt_x</p:attrName>
                                        </p:attrNameLst>
                                      </p:cBhvr>
                                      <p:tavLst>
                                        <p:tav tm="0">
                                          <p:val>
                                            <p:strVal val="#ppt_x"/>
                                          </p:val>
                                        </p:tav>
                                        <p:tav tm="100000">
                                          <p:val>
                                            <p:strVal val="#ppt_x"/>
                                          </p:val>
                                        </p:tav>
                                      </p:tavLst>
                                    </p:anim>
                                    <p:anim calcmode="lin" valueType="num">
                                      <p:cBhvr additive="base">
                                        <p:cTn id="96" dur="500" fill="hold"/>
                                        <p:tgtEl>
                                          <p:spTgt spid="2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additive="base">
                                        <p:cTn id="103" dur="500" fill="hold"/>
                                        <p:tgtEl>
                                          <p:spTgt spid="33"/>
                                        </p:tgtEl>
                                        <p:attrNameLst>
                                          <p:attrName>ppt_x</p:attrName>
                                        </p:attrNameLst>
                                      </p:cBhvr>
                                      <p:tavLst>
                                        <p:tav tm="0">
                                          <p:val>
                                            <p:strVal val="#ppt_x"/>
                                          </p:val>
                                        </p:tav>
                                        <p:tav tm="100000">
                                          <p:val>
                                            <p:strVal val="#ppt_x"/>
                                          </p:val>
                                        </p:tav>
                                      </p:tavLst>
                                    </p:anim>
                                    <p:anim calcmode="lin" valueType="num">
                                      <p:cBhvr additive="base">
                                        <p:cTn id="10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fill="hold"/>
                                        <p:tgtEl>
                                          <p:spTgt spid="26"/>
                                        </p:tgtEl>
                                        <p:attrNameLst>
                                          <p:attrName>ppt_x</p:attrName>
                                        </p:attrNameLst>
                                      </p:cBhvr>
                                      <p:tavLst>
                                        <p:tav tm="0">
                                          <p:val>
                                            <p:strVal val="#ppt_x"/>
                                          </p:val>
                                        </p:tav>
                                        <p:tav tm="100000">
                                          <p:val>
                                            <p:strVal val="#ppt_x"/>
                                          </p:val>
                                        </p:tav>
                                      </p:tavLst>
                                    </p:anim>
                                    <p:anim calcmode="lin" valueType="num">
                                      <p:cBhvr additive="base">
                                        <p:cTn id="110" dur="500" fill="hold"/>
                                        <p:tgtEl>
                                          <p:spTgt spid="26"/>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additive="base">
                                        <p:cTn id="113" dur="500" fill="hold"/>
                                        <p:tgtEl>
                                          <p:spTgt spid="27"/>
                                        </p:tgtEl>
                                        <p:attrNameLst>
                                          <p:attrName>ppt_x</p:attrName>
                                        </p:attrNameLst>
                                      </p:cBhvr>
                                      <p:tavLst>
                                        <p:tav tm="0">
                                          <p:val>
                                            <p:strVal val="#ppt_x"/>
                                          </p:val>
                                        </p:tav>
                                        <p:tav tm="100000">
                                          <p:val>
                                            <p:strVal val="#ppt_x"/>
                                          </p:val>
                                        </p:tav>
                                      </p:tavLst>
                                    </p:anim>
                                    <p:anim calcmode="lin" valueType="num">
                                      <p:cBhvr additive="base">
                                        <p:cTn id="114" dur="500" fill="hold"/>
                                        <p:tgtEl>
                                          <p:spTgt spid="27"/>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additive="base">
                                        <p:cTn id="117" dur="500" fill="hold"/>
                                        <p:tgtEl>
                                          <p:spTgt spid="29"/>
                                        </p:tgtEl>
                                        <p:attrNameLst>
                                          <p:attrName>ppt_x</p:attrName>
                                        </p:attrNameLst>
                                      </p:cBhvr>
                                      <p:tavLst>
                                        <p:tav tm="0">
                                          <p:val>
                                            <p:strVal val="#ppt_x"/>
                                          </p:val>
                                        </p:tav>
                                        <p:tav tm="100000">
                                          <p:val>
                                            <p:strVal val="#ppt_x"/>
                                          </p:val>
                                        </p:tav>
                                      </p:tavLst>
                                    </p:anim>
                                    <p:anim calcmode="lin" valueType="num">
                                      <p:cBhvr additive="base">
                                        <p:cTn id="1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4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P spid="19" grpId="0"/>
      <p:bldP spid="17" grpId="0"/>
      <p:bldP spid="18" grpId="0"/>
      <p:bldP spid="24" grpId="0"/>
      <p:bldP spid="25" grpId="0"/>
      <p:bldP spid="27" grpId="0"/>
      <p:bldP spid="45" grpId="0"/>
      <p:bldP spid="46" grpId="0"/>
      <p:bldP spid="4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39" y="1283110"/>
            <a:ext cx="8908025" cy="4893853"/>
          </a:xfrm>
        </p:spPr>
        <p:txBody>
          <a:bodyPr>
            <a:normAutofit/>
          </a:bodyPr>
          <a:lstStyle/>
          <a:p>
            <a:pPr algn="just" rtl="1">
              <a:lnSpc>
                <a:spcPct val="150000"/>
              </a:lnSpc>
            </a:pPr>
            <a:r>
              <a:rPr lang="ar-SA" sz="2400" b="1" dirty="0">
                <a:solidFill>
                  <a:srgbClr val="FF0000"/>
                </a:solidFill>
                <a:latin typeface="IRANSans Light" panose="02040503050201020203" pitchFamily="18" charset="-78"/>
                <a:cs typeface="IRANSans Light" panose="02040503050201020203" pitchFamily="18" charset="-78"/>
              </a:rPr>
              <a:t>ماده 77: </a:t>
            </a:r>
            <a:r>
              <a:rPr lang="ar-SA" sz="2400" b="1" dirty="0">
                <a:latin typeface="IRANSans Light" panose="02040503050201020203" pitchFamily="18" charset="-78"/>
                <a:cs typeface="IRANSans Light" panose="02040503050201020203" pitchFamily="18" charset="-78"/>
              </a:rPr>
              <a:t>"... كليه اعضاء اتاق بازرگاني و صنايع و معادن ايران و اتاق تعاون مركزي جمهوري اسلامي ايران </a:t>
            </a:r>
            <a:r>
              <a:rPr lang="ar-SA" sz="2400" b="1" u="sng" dirty="0">
                <a:latin typeface="IRANSans Light" panose="02040503050201020203" pitchFamily="18" charset="-78"/>
                <a:cs typeface="IRANSans Light" panose="02040503050201020203" pitchFamily="18" charset="-78"/>
              </a:rPr>
              <a:t>مكلفند يك در هزار رقم فروش كالا و خدمات خود را حسب مورد به حساب اتاقهاي مذكور واريز نمايند و تأييديه اتاقهاي مذكور را هنگام صدور و تمديد كارت بازرگاني تسليم كنند</a:t>
            </a:r>
            <a:r>
              <a:rPr lang="ar-SA" sz="2400" b="1" dirty="0">
                <a:latin typeface="IRANSans Light" panose="02040503050201020203" pitchFamily="18" charset="-78"/>
                <a:cs typeface="IRANSans Light" panose="02040503050201020203" pitchFamily="18" charset="-78"/>
              </a:rPr>
              <a:t>."</a:t>
            </a:r>
            <a:endParaRPr lang="en-US" sz="2400" b="1" dirty="0">
              <a:latin typeface="IRANSans Light" panose="02040503050201020203" pitchFamily="18" charset="-78"/>
              <a:cs typeface="IRANSans Light" panose="02040503050201020203" pitchFamily="18" charset="-78"/>
            </a:endParaRPr>
          </a:p>
          <a:p>
            <a:pPr algn="just" rtl="1">
              <a:lnSpc>
                <a:spcPct val="150000"/>
              </a:lnSpc>
            </a:pPr>
            <a:r>
              <a:rPr lang="ar-SA" sz="2400" b="1" dirty="0">
                <a:solidFill>
                  <a:srgbClr val="FF0000"/>
                </a:solidFill>
                <a:latin typeface="IRANSans Light" panose="02040503050201020203" pitchFamily="18" charset="-78"/>
                <a:cs typeface="IRANSans Light" panose="02040503050201020203" pitchFamily="18" charset="-78"/>
              </a:rPr>
              <a:t>ماده 79: </a:t>
            </a:r>
            <a:r>
              <a:rPr lang="ar-SA" sz="2400" b="1" dirty="0">
                <a:latin typeface="IRANSans Light" panose="02040503050201020203" pitchFamily="18" charset="-78"/>
                <a:cs typeface="IRANSans Light" panose="02040503050201020203" pitchFamily="18" charset="-78"/>
              </a:rPr>
              <a:t>"...حداكثر سه درصد (3%) از هر مرحله تخصيص اعتبارات هزينه‌اي دستگاههاي اجرائي در خزانه نگهداري مي‌شود و </a:t>
            </a:r>
            <a:r>
              <a:rPr lang="ar-SA" sz="2400" b="1" u="sng" dirty="0">
                <a:latin typeface="IRANSans Light" panose="02040503050201020203" pitchFamily="18" charset="-78"/>
                <a:cs typeface="IRANSans Light" panose="02040503050201020203" pitchFamily="18" charset="-78"/>
              </a:rPr>
              <a:t>پرداخت آن به دستگاه منوط به ارائه تأييد معاونت مبني بر رعايت مصوبات موضوع اين ماده و ديگر تكاليف قانوني مربوط به بهره‌وري است</a:t>
            </a:r>
            <a:r>
              <a:rPr lang="ar-SA" sz="2400" b="1" dirty="0" smtClean="0">
                <a:latin typeface="IRANSans Light" panose="02040503050201020203" pitchFamily="18" charset="-78"/>
                <a:cs typeface="IRANSans Light" panose="02040503050201020203" pitchFamily="18" charset="-78"/>
              </a:rPr>
              <a:t>."</a:t>
            </a:r>
            <a:endParaRPr lang="en-US" sz="2400" b="1" dirty="0">
              <a:latin typeface="IRANSans Light" panose="02040503050201020203" pitchFamily="18" charset="-78"/>
              <a:cs typeface="IRANSans Light" panose="02040503050201020203" pitchFamily="18" charset="-78"/>
            </a:endParaRPr>
          </a:p>
        </p:txBody>
      </p:sp>
      <p:sp>
        <p:nvSpPr>
          <p:cNvPr id="5" name="Rounded Rectangle 4"/>
          <p:cNvSpPr/>
          <p:nvPr/>
        </p:nvSpPr>
        <p:spPr>
          <a:xfrm>
            <a:off x="2549024" y="44955"/>
            <a:ext cx="4045953"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مثالهایی از  رعایت  این اصل</a:t>
            </a:r>
            <a:endParaRPr lang="en-US" dirty="0"/>
          </a:p>
        </p:txBody>
      </p:sp>
    </p:spTree>
    <p:extLst>
      <p:ext uri="{BB962C8B-B14F-4D97-AF65-F5344CB8AC3E}">
        <p14:creationId xmlns:p14="http://schemas.microsoft.com/office/powerpoint/2010/main" val="345233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62" y="1065114"/>
            <a:ext cx="8829675" cy="5650011"/>
          </a:xfrm>
        </p:spPr>
        <p:txBody>
          <a:bodyPr>
            <a:noAutofit/>
          </a:bodyPr>
          <a:lstStyle/>
          <a:p>
            <a:pPr algn="just" rtl="1">
              <a:lnSpc>
                <a:spcPct val="150000"/>
              </a:lnSpc>
            </a:pPr>
            <a:r>
              <a:rPr lang="ar-SA" sz="2000" b="1" dirty="0" smtClean="0">
                <a:solidFill>
                  <a:srgbClr val="FF0000"/>
                </a:solidFill>
                <a:latin typeface="IRANSans Light" panose="02040503050201020203" pitchFamily="18" charset="-78"/>
                <a:cs typeface="IRANSans Light" panose="02040503050201020203" pitchFamily="18" charset="-78"/>
              </a:rPr>
              <a:t>ماده69</a:t>
            </a:r>
            <a:r>
              <a:rPr lang="fa-IR" sz="2000" b="1" dirty="0" smtClean="0">
                <a:solidFill>
                  <a:srgbClr val="FF0000"/>
                </a:solidFill>
                <a:latin typeface="IRANSans Light" panose="02040503050201020203" pitchFamily="18" charset="-78"/>
                <a:cs typeface="IRANSans Light" panose="02040503050201020203" pitchFamily="18" charset="-78"/>
              </a:rPr>
              <a:t>:</a:t>
            </a:r>
            <a:r>
              <a:rPr lang="ar-SA" sz="2000" b="1" dirty="0" smtClean="0">
                <a:latin typeface="IRANSans Light" panose="02040503050201020203" pitchFamily="18" charset="-78"/>
                <a:cs typeface="IRANSans Light" panose="02040503050201020203" pitchFamily="18" charset="-78"/>
              </a:rPr>
              <a:t> </a:t>
            </a:r>
            <a:r>
              <a:rPr lang="ar-SA" sz="2000" b="1" dirty="0">
                <a:latin typeface="IRANSans Light" panose="02040503050201020203" pitchFamily="18" charset="-78"/>
                <a:cs typeface="IRANSans Light" panose="02040503050201020203" pitchFamily="18" charset="-78"/>
              </a:rPr>
              <a:t>به منظور بهبود فضاي كسب و كار در كشور وزارت بازرگاني مكلف است با همكاري اتاق بازرگاني و صنايع و معادن ايران، اتاق تعاون، سازمان ثبت اسناد و املاك كشور و ساير دستگاههاي ذي‌ربط با هماهنگي معاونت و در چهارچوب بودجه‌هاي سنواتي، ضوابط و سياستهاي تشويقي لازم از جمله اهداء جوايز يا اعطاء تسهيلات يا كمكهاي مالي، براي استفاده كالاها و خدمات از نام و نشان تجاري در بازار خرده‌فروشي و عمده‌فروشي با حفظ حقوق معنوي صاحب نشان را تا پايان سال اول برنامه تهيه و براي اجراء ابلاغ نمايد</a:t>
            </a:r>
            <a:r>
              <a:rPr lang="ar-SA" sz="2000" b="1" dirty="0" smtClean="0">
                <a:latin typeface="IRANSans Light" panose="02040503050201020203" pitchFamily="18" charset="-78"/>
                <a:cs typeface="IRANSans Light" panose="02040503050201020203" pitchFamily="18" charset="-78"/>
              </a:rPr>
              <a:t>.</a:t>
            </a:r>
            <a:endParaRPr lang="fa-IR" sz="2000" b="1" dirty="0" smtClean="0">
              <a:latin typeface="IRANSans Light" panose="02040503050201020203" pitchFamily="18" charset="-78"/>
              <a:cs typeface="IRANSans Light" panose="02040503050201020203" pitchFamily="18" charset="-78"/>
            </a:endParaRPr>
          </a:p>
          <a:p>
            <a:pPr algn="just" rtl="1">
              <a:lnSpc>
                <a:spcPct val="150000"/>
              </a:lnSpc>
            </a:pPr>
            <a:r>
              <a:rPr lang="fa-IR" sz="2000" b="1" dirty="0">
                <a:solidFill>
                  <a:srgbClr val="FF0000"/>
                </a:solidFill>
                <a:latin typeface="IRANSans Light" panose="02040503050201020203" pitchFamily="18" charset="-78"/>
                <a:cs typeface="IRANSans Light" panose="02040503050201020203" pitchFamily="18" charset="-78"/>
              </a:rPr>
              <a:t>ماده (</a:t>
            </a:r>
            <a:r>
              <a:rPr lang="fa-IR" sz="2000" b="1" dirty="0" smtClean="0">
                <a:solidFill>
                  <a:srgbClr val="FF0000"/>
                </a:solidFill>
                <a:latin typeface="IRANSans Light" panose="02040503050201020203" pitchFamily="18" charset="-78"/>
                <a:cs typeface="IRANSans Light" panose="02040503050201020203" pitchFamily="18" charset="-78"/>
              </a:rPr>
              <a:t>72):</a:t>
            </a:r>
            <a:r>
              <a:rPr lang="fa-IR" sz="2000" b="1" dirty="0" smtClean="0">
                <a:latin typeface="IRANSans Light" panose="02040503050201020203" pitchFamily="18" charset="-78"/>
                <a:cs typeface="IRANSans Light" panose="02040503050201020203" pitchFamily="18" charset="-78"/>
              </a:rPr>
              <a:t>به </a:t>
            </a:r>
            <a:r>
              <a:rPr lang="fa-IR" sz="2000" b="1" dirty="0">
                <a:latin typeface="IRANSans Light" panose="02040503050201020203" pitchFamily="18" charset="-78"/>
                <a:cs typeface="IRANSans Light" panose="02040503050201020203" pitchFamily="18" charset="-78"/>
              </a:rPr>
              <a:t>منظور كاهش خطرپذيري ناشي از نوسانات قيمت‌ها از جمله نوسانات نرخ ارز براي واحدهاي توليدي ـ صادراتي، بيمه مركزي ايران از طريق شركت‌هاي تجاري بيمه، امكان ارائه خدمات بيمه‌اي مربوط به نوسانات قيمت‌ها و نوسانات نرخ ارز را فراهم </a:t>
            </a:r>
            <a:r>
              <a:rPr lang="fa-IR" sz="2000" b="1" dirty="0" smtClean="0">
                <a:latin typeface="IRANSans Light" panose="02040503050201020203" pitchFamily="18" charset="-78"/>
                <a:cs typeface="IRANSans Light" panose="02040503050201020203" pitchFamily="18" charset="-78"/>
              </a:rPr>
              <a:t>آورد.</a:t>
            </a:r>
            <a:endParaRPr lang="fa-IR" sz="1800" dirty="0" smtClean="0">
              <a:latin typeface="IRANSans Light" panose="02040503050201020203" pitchFamily="18" charset="-78"/>
              <a:cs typeface="IRANSans Light" panose="02040503050201020203" pitchFamily="18" charset="-78"/>
            </a:endParaRPr>
          </a:p>
          <a:p>
            <a:pPr marL="0" indent="0" algn="just" rtl="1">
              <a:lnSpc>
                <a:spcPct val="150000"/>
              </a:lnSpc>
              <a:buNone/>
            </a:pPr>
            <a:endParaRPr lang="en-US" sz="1800" b="1" dirty="0">
              <a:latin typeface="IRANSans Light" panose="02040503050201020203" pitchFamily="18" charset="-78"/>
              <a:cs typeface="IRANSans Light" panose="02040503050201020203" pitchFamily="18" charset="-78"/>
            </a:endParaRPr>
          </a:p>
          <a:p>
            <a:pPr algn="just" rtl="1">
              <a:lnSpc>
                <a:spcPct val="150000"/>
              </a:lnSpc>
            </a:pPr>
            <a:endParaRPr lang="en-US" sz="2000" b="1" dirty="0">
              <a:latin typeface="IRANSans Light" panose="02040503050201020203" pitchFamily="18" charset="-78"/>
              <a:cs typeface="IRANSans Light" panose="02040503050201020203" pitchFamily="18" charset="-78"/>
            </a:endParaRPr>
          </a:p>
        </p:txBody>
      </p:sp>
      <p:sp>
        <p:nvSpPr>
          <p:cNvPr id="6" name="Rounded Rectangle 5"/>
          <p:cNvSpPr/>
          <p:nvPr/>
        </p:nvSpPr>
        <p:spPr>
          <a:xfrm>
            <a:off x="2549024" y="44955"/>
            <a:ext cx="4045953"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rtl="1"/>
            <a:r>
              <a:rPr lang="fa-IR" sz="4000" dirty="0" smtClean="0">
                <a:cs typeface="A EntezareZohoor 2 **" panose="00000700000000000000" pitchFamily="2" charset="-78"/>
              </a:rPr>
              <a:t>مثال ازعدم  </a:t>
            </a:r>
            <a:r>
              <a:rPr lang="fa-IR" sz="4000" dirty="0">
                <a:cs typeface="A EntezareZohoor 2 **" panose="00000700000000000000" pitchFamily="2" charset="-78"/>
              </a:rPr>
              <a:t>رعایت  این اصل</a:t>
            </a:r>
            <a:endParaRPr lang="en-US" dirty="0"/>
          </a:p>
        </p:txBody>
      </p:sp>
    </p:spTree>
    <p:extLst>
      <p:ext uri="{BB962C8B-B14F-4D97-AF65-F5344CB8AC3E}">
        <p14:creationId xmlns:p14="http://schemas.microsoft.com/office/powerpoint/2010/main" val="102320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62" y="1065114"/>
            <a:ext cx="8829675" cy="3378299"/>
          </a:xfrm>
        </p:spPr>
        <p:txBody>
          <a:bodyPr>
            <a:noAutofit/>
          </a:bodyPr>
          <a:lstStyle/>
          <a:p>
            <a:pPr algn="just" rtl="1">
              <a:lnSpc>
                <a:spcPct val="150000"/>
              </a:lnSpc>
            </a:pPr>
            <a:r>
              <a:rPr lang="fa-IR" sz="2000" dirty="0">
                <a:latin typeface="IRANSans Light" panose="02040503050201020203" pitchFamily="18" charset="-78"/>
                <a:cs typeface="IRANSans Light" panose="02040503050201020203" pitchFamily="18" charset="-78"/>
              </a:rPr>
              <a:t>در مواد فوق در صورتی که دستگاه‌های متولی در انجام وظایف قانونی خود اهمال کاری کنند،‌ قانون‌‌گذار ‌می‌بایست از ابزار پر هزینه سؤال و یا استیضاح استفاده کند. استفاده از این ابزارها نیز عملاً در صورت تکرار زیاد تخلفات از سوی مجری صورت می‌‌گیرد و از تخلف‌های موردی </a:t>
            </a:r>
            <a:r>
              <a:rPr lang="fa-IR" sz="2000" dirty="0" smtClean="0">
                <a:latin typeface="IRANSans Light" panose="02040503050201020203" pitchFamily="18" charset="-78"/>
                <a:cs typeface="IRANSans Light" panose="02040503050201020203" pitchFamily="18" charset="-78"/>
              </a:rPr>
              <a:t>چشم‌پوشی </a:t>
            </a:r>
            <a:r>
              <a:rPr lang="fa-IR" sz="2000" dirty="0">
                <a:latin typeface="IRANSans Light" panose="02040503050201020203" pitchFamily="18" charset="-78"/>
                <a:cs typeface="IRANSans Light" panose="02040503050201020203" pitchFamily="18" charset="-78"/>
              </a:rPr>
              <a:t>‌می‌شود.</a:t>
            </a:r>
          </a:p>
        </p:txBody>
      </p:sp>
      <p:sp>
        <p:nvSpPr>
          <p:cNvPr id="6" name="Rounded Rectangle 5"/>
          <p:cNvSpPr/>
          <p:nvPr/>
        </p:nvSpPr>
        <p:spPr>
          <a:xfrm>
            <a:off x="2549024" y="44955"/>
            <a:ext cx="4045953"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rtl="1"/>
            <a:r>
              <a:rPr lang="fa-IR" sz="4000" dirty="0" smtClean="0">
                <a:cs typeface="A EntezareZohoor 2 **" panose="00000700000000000000" pitchFamily="2" charset="-78"/>
              </a:rPr>
              <a:t>مثال ازعدم  </a:t>
            </a:r>
            <a:r>
              <a:rPr lang="fa-IR" sz="4000" dirty="0">
                <a:cs typeface="A EntezareZohoor 2 **" panose="00000700000000000000" pitchFamily="2" charset="-78"/>
              </a:rPr>
              <a:t>رعایت  این اصل</a:t>
            </a:r>
            <a:endParaRPr lang="en-US" dirty="0"/>
          </a:p>
        </p:txBody>
      </p:sp>
      <p:sp>
        <p:nvSpPr>
          <p:cNvPr id="4" name="Rounded Rectangle 3"/>
          <p:cNvSpPr/>
          <p:nvPr/>
        </p:nvSpPr>
        <p:spPr>
          <a:xfrm>
            <a:off x="0" y="3484189"/>
            <a:ext cx="9144000" cy="1308473"/>
          </a:xfrm>
          <a:prstGeom prst="round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fa-IR" sz="2800" dirty="0">
                <a:latin typeface="Times New Roman"/>
                <a:ea typeface="Times New Roman"/>
                <a:cs typeface="B Nazanin"/>
              </a:rPr>
              <a:t>متولی اجرای 40 تا 50 درصد قوانین تکلیفی بررسی شده قانون پنج ساله پنجم، دولت یا شورا معرفی شده است. در این موارد مجلس نمی‌تواند حتی از ابزار استیضاح استفاده نماید</a:t>
            </a:r>
            <a:r>
              <a:rPr lang="fa-IR" sz="2800" dirty="0" smtClean="0">
                <a:latin typeface="Times New Roman"/>
                <a:ea typeface="Times New Roman"/>
                <a:cs typeface="B Nazanin"/>
              </a:rPr>
              <a:t>.</a:t>
            </a:r>
            <a:endParaRPr lang="en-US" sz="2400" dirty="0">
              <a:latin typeface="Times New Roman"/>
              <a:ea typeface="Times New Roman"/>
              <a:cs typeface="Yagut"/>
            </a:endParaRPr>
          </a:p>
        </p:txBody>
      </p:sp>
      <p:sp>
        <p:nvSpPr>
          <p:cNvPr id="5" name="Rounded Rectangle 4"/>
          <p:cNvSpPr/>
          <p:nvPr/>
        </p:nvSpPr>
        <p:spPr>
          <a:xfrm>
            <a:off x="0" y="5321956"/>
            <a:ext cx="9144000" cy="1335742"/>
          </a:xfrm>
          <a:prstGeom prst="round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rtl="1"/>
            <a:r>
              <a:rPr lang="fa-IR" sz="2800" spc="-20" dirty="0">
                <a:latin typeface="Times New Roman"/>
                <a:ea typeface="Times New Roman"/>
                <a:cs typeface="B Nazanin"/>
              </a:rPr>
              <a:t> ضمانت اجرای 20 تا 30 درصد قوانین تکلیفی بررسی شده قانون پنجساله پنجم نیز صرفا استیضاح وزرا می‌باشد و سازوکار  مناسبی برای ضمانت اجرا طراحی نشده است</a:t>
            </a:r>
            <a:r>
              <a:rPr lang="fa-IR" sz="2800" spc="-20" dirty="0" smtClean="0">
                <a:latin typeface="Times New Roman"/>
                <a:ea typeface="Times New Roman"/>
                <a:cs typeface="B Nazanin"/>
              </a:rPr>
              <a:t>.</a:t>
            </a:r>
            <a:endParaRPr lang="en-US" sz="2400" dirty="0">
              <a:latin typeface="Times New Roman"/>
              <a:ea typeface="Times New Roman"/>
              <a:cs typeface="Yagut"/>
            </a:endParaRPr>
          </a:p>
        </p:txBody>
      </p:sp>
    </p:spTree>
    <p:extLst>
      <p:ext uri="{BB962C8B-B14F-4D97-AF65-F5344CB8AC3E}">
        <p14:creationId xmlns:p14="http://schemas.microsoft.com/office/powerpoint/2010/main" val="3918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322730"/>
            <a:ext cx="9144000" cy="1215785"/>
          </a:xfrm>
          <a:prstGeom prst="round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3600" dirty="0">
                <a:cs typeface="A EntezareZohoor 2 **" panose="00000700000000000000" pitchFamily="2" charset="-78"/>
              </a:rPr>
              <a:t>ویژگی‌های مختص قوانین برنامه‌ای</a:t>
            </a:r>
          </a:p>
        </p:txBody>
      </p:sp>
      <p:sp>
        <p:nvSpPr>
          <p:cNvPr id="5" name="Rectangle 4"/>
          <p:cNvSpPr/>
          <p:nvPr/>
        </p:nvSpPr>
        <p:spPr>
          <a:xfrm>
            <a:off x="6074829" y="3347888"/>
            <a:ext cx="2484000" cy="884903"/>
          </a:xfrm>
          <a:prstGeom prst="rect">
            <a:avLst/>
          </a:prstGeom>
          <a:solidFill>
            <a:srgbClr val="FFC000"/>
          </a:solidFill>
          <a:ln>
            <a:noFill/>
          </a:ln>
          <a:effectLst>
            <a:innerShdw blurRad="12700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دارای ماهیت برنامه‌ای</a:t>
            </a:r>
            <a:endParaRPr lang="en-US" sz="200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endParaRPr>
          </a:p>
        </p:txBody>
      </p:sp>
      <p:sp>
        <p:nvSpPr>
          <p:cNvPr id="6" name="Rectangle 5"/>
          <p:cNvSpPr/>
          <p:nvPr/>
        </p:nvSpPr>
        <p:spPr>
          <a:xfrm>
            <a:off x="3325008" y="3347887"/>
            <a:ext cx="2484000" cy="884903"/>
          </a:xfrm>
          <a:prstGeom prst="rect">
            <a:avLst/>
          </a:prstGeom>
          <a:solidFill>
            <a:srgbClr val="FFC000"/>
          </a:solidFill>
          <a:ln>
            <a:noFill/>
          </a:ln>
          <a:effectLst>
            <a:innerShdw blurRad="12700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در حد سیاست کلی</a:t>
            </a:r>
            <a:endParaRPr lang="en-US" sz="200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endParaRPr>
          </a:p>
        </p:txBody>
      </p:sp>
      <p:sp>
        <p:nvSpPr>
          <p:cNvPr id="7" name="Rectangle 6"/>
          <p:cNvSpPr/>
          <p:nvPr/>
        </p:nvSpPr>
        <p:spPr>
          <a:xfrm>
            <a:off x="575187" y="3347887"/>
            <a:ext cx="2484000" cy="884903"/>
          </a:xfrm>
          <a:prstGeom prst="rect">
            <a:avLst/>
          </a:prstGeom>
          <a:solidFill>
            <a:srgbClr val="FFC000"/>
          </a:solidFill>
          <a:ln>
            <a:noFill/>
          </a:ln>
          <a:effectLst>
            <a:innerShdw blurRad="12700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زمانبندی مناسب</a:t>
            </a:r>
            <a:endParaRPr lang="en-US" sz="200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endParaRPr>
          </a:p>
        </p:txBody>
      </p:sp>
    </p:spTree>
    <p:extLst>
      <p:ext uri="{BB962C8B-B14F-4D97-AF65-F5344CB8AC3E}">
        <p14:creationId xmlns:p14="http://schemas.microsoft.com/office/powerpoint/2010/main" val="342296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5273" y="2104350"/>
            <a:ext cx="1756227" cy="928913"/>
          </a:xfrm>
        </p:spPr>
        <p:txBody>
          <a:bodyPr>
            <a:normAutofit/>
          </a:bodyPr>
          <a:lstStyle/>
          <a:p>
            <a:pPr marL="0" indent="0" algn="r" rtl="1">
              <a:buNone/>
            </a:pPr>
            <a:r>
              <a:rPr lang="fa-IR" sz="3600" dirty="0">
                <a:cs typeface="A EntezareZohoor 1 **" panose="00000700000000000000" pitchFamily="2" charset="-78"/>
              </a:rPr>
              <a:t>قانون برنامه</a:t>
            </a:r>
            <a:endParaRPr lang="en-US" sz="3600" dirty="0">
              <a:cs typeface="A EntezareZohoor 1 **" panose="00000700000000000000" pitchFamily="2" charset="-78"/>
            </a:endParaRPr>
          </a:p>
        </p:txBody>
      </p:sp>
      <p:sp>
        <p:nvSpPr>
          <p:cNvPr id="5" name="TextBox 4"/>
          <p:cNvSpPr txBox="1"/>
          <p:nvPr/>
        </p:nvSpPr>
        <p:spPr>
          <a:xfrm>
            <a:off x="907144" y="1690689"/>
            <a:ext cx="2728685" cy="1601977"/>
          </a:xfrm>
          <a:prstGeom prst="rect">
            <a:avLst/>
          </a:prstGeom>
          <a:noFill/>
        </p:spPr>
        <p:txBody>
          <a:bodyPr wrap="square" rtlCol="0">
            <a:spAutoFit/>
          </a:bodyPr>
          <a:lstStyle/>
          <a:p>
            <a:pPr algn="r" rtl="1">
              <a:lnSpc>
                <a:spcPct val="90000"/>
              </a:lnSpc>
              <a:spcBef>
                <a:spcPts val="1000"/>
              </a:spcBef>
            </a:pPr>
            <a:r>
              <a:rPr lang="fa-IR" sz="3600" dirty="0">
                <a:cs typeface="A EntezareZohoor 1 **" panose="00000700000000000000" pitchFamily="2" charset="-78"/>
              </a:rPr>
              <a:t>قانونی برای دستیابی به اهداف مشخص در مدت زمان معین</a:t>
            </a:r>
            <a:endParaRPr lang="en-US" sz="3600" dirty="0">
              <a:cs typeface="A EntezareZohoor 1 **" panose="00000700000000000000" pitchFamily="2" charset="-78"/>
            </a:endParaRPr>
          </a:p>
        </p:txBody>
      </p:sp>
      <p:sp>
        <p:nvSpPr>
          <p:cNvPr id="6" name="Notched Right Arrow 5"/>
          <p:cNvSpPr/>
          <p:nvPr/>
        </p:nvSpPr>
        <p:spPr>
          <a:xfrm rot="10800000">
            <a:off x="4356902" y="2104349"/>
            <a:ext cx="1743739"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03196" y="3569584"/>
            <a:ext cx="2641600" cy="1754326"/>
          </a:xfrm>
          <a:prstGeom prst="rect">
            <a:avLst/>
          </a:prstGeom>
          <a:noFill/>
        </p:spPr>
        <p:txBody>
          <a:bodyPr wrap="square" rtlCol="0">
            <a:spAutoFit/>
          </a:bodyPr>
          <a:lstStyle/>
          <a:p>
            <a:pPr algn="ctr" rtl="1"/>
            <a:r>
              <a:rPr lang="fa-IR" sz="3600" dirty="0">
                <a:cs typeface="A EntezareZohoor 1 **" panose="00000700000000000000" pitchFamily="2" charset="-78"/>
              </a:rPr>
              <a:t>گنجاندن موادی از قانون که جنبه دائمی داشته</a:t>
            </a:r>
            <a:endParaRPr lang="en-US" sz="3600" dirty="0">
              <a:cs typeface="A EntezareZohoor 1 **" panose="00000700000000000000" pitchFamily="2" charset="-78"/>
            </a:endParaRPr>
          </a:p>
        </p:txBody>
      </p:sp>
      <p:sp>
        <p:nvSpPr>
          <p:cNvPr id="8" name="TextBox 7"/>
          <p:cNvSpPr txBox="1"/>
          <p:nvPr/>
        </p:nvSpPr>
        <p:spPr>
          <a:xfrm>
            <a:off x="3381613" y="3572171"/>
            <a:ext cx="1784350" cy="1200329"/>
          </a:xfrm>
          <a:prstGeom prst="rect">
            <a:avLst/>
          </a:prstGeom>
          <a:noFill/>
        </p:spPr>
        <p:txBody>
          <a:bodyPr wrap="square" rtlCol="0">
            <a:spAutoFit/>
          </a:bodyPr>
          <a:lstStyle/>
          <a:p>
            <a:pPr algn="ctr"/>
            <a:r>
              <a:rPr lang="fa-IR" sz="3600" dirty="0">
                <a:cs typeface="A EntezareZohoor 1 **" panose="00000700000000000000" pitchFamily="2" charset="-78"/>
              </a:rPr>
              <a:t>نیاز به تمدید مکرر</a:t>
            </a:r>
            <a:endParaRPr lang="en-US" sz="3600" dirty="0">
              <a:cs typeface="A EntezareZohoor 1 **" panose="00000700000000000000" pitchFamily="2" charset="-78"/>
            </a:endParaRPr>
          </a:p>
        </p:txBody>
      </p:sp>
      <p:sp>
        <p:nvSpPr>
          <p:cNvPr id="9" name="TextBox 8"/>
          <p:cNvSpPr txBox="1"/>
          <p:nvPr/>
        </p:nvSpPr>
        <p:spPr>
          <a:xfrm>
            <a:off x="3210211" y="5445445"/>
            <a:ext cx="1712686" cy="1200329"/>
          </a:xfrm>
          <a:prstGeom prst="rect">
            <a:avLst/>
          </a:prstGeom>
          <a:noFill/>
        </p:spPr>
        <p:txBody>
          <a:bodyPr wrap="square" rtlCol="0">
            <a:spAutoFit/>
          </a:bodyPr>
          <a:lstStyle/>
          <a:p>
            <a:r>
              <a:rPr lang="fa-IR" sz="3600" dirty="0">
                <a:cs typeface="A EntezareZohoor 1 **" panose="00000700000000000000" pitchFamily="2" charset="-78"/>
              </a:rPr>
              <a:t>افزایش مواد قانون برنامه</a:t>
            </a:r>
            <a:endParaRPr lang="en-US" sz="3600" dirty="0">
              <a:cs typeface="A EntezareZohoor 1 **" panose="00000700000000000000" pitchFamily="2" charset="-78"/>
            </a:endParaRPr>
          </a:p>
        </p:txBody>
      </p:sp>
      <p:sp>
        <p:nvSpPr>
          <p:cNvPr id="10" name="TextBox 9"/>
          <p:cNvSpPr txBox="1"/>
          <p:nvPr/>
        </p:nvSpPr>
        <p:spPr>
          <a:xfrm>
            <a:off x="77560" y="5499186"/>
            <a:ext cx="2390547" cy="1477328"/>
          </a:xfrm>
          <a:prstGeom prst="rect">
            <a:avLst/>
          </a:prstGeom>
          <a:noFill/>
        </p:spPr>
        <p:txBody>
          <a:bodyPr wrap="square" rtlCol="0">
            <a:spAutoFit/>
          </a:bodyPr>
          <a:lstStyle/>
          <a:p>
            <a:pPr algn="ctr" rtl="1"/>
            <a:r>
              <a:rPr lang="fa-IR" sz="3600" dirty="0">
                <a:cs typeface="A EntezareZohoor 1 **" panose="00000700000000000000" pitchFamily="2" charset="-78"/>
              </a:rPr>
              <a:t> سردرگمی استفاده کنندگان از قانون</a:t>
            </a:r>
            <a:endParaRPr lang="en-US" sz="3600" dirty="0">
              <a:cs typeface="A EntezareZohoor 1 **" panose="00000700000000000000" pitchFamily="2" charset="-78"/>
            </a:endParaRPr>
          </a:p>
          <a:p>
            <a:pPr algn="ctr" rtl="1"/>
            <a:endParaRPr lang="en-US" dirty="0"/>
          </a:p>
        </p:txBody>
      </p:sp>
      <p:sp>
        <p:nvSpPr>
          <p:cNvPr id="12" name="Notched Right Arrow 11"/>
          <p:cNvSpPr/>
          <p:nvPr/>
        </p:nvSpPr>
        <p:spPr>
          <a:xfrm rot="8898560">
            <a:off x="2531324" y="4427277"/>
            <a:ext cx="1222599"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Notched Right Arrow 12"/>
          <p:cNvSpPr/>
          <p:nvPr/>
        </p:nvSpPr>
        <p:spPr>
          <a:xfrm rot="11596101">
            <a:off x="5248833" y="3926617"/>
            <a:ext cx="1290968"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13"/>
          <p:cNvSpPr/>
          <p:nvPr/>
        </p:nvSpPr>
        <p:spPr>
          <a:xfrm>
            <a:off x="2352816" y="5751767"/>
            <a:ext cx="915308" cy="840266"/>
          </a:xfrm>
          <a:prstGeom prst="mathPlus">
            <a:avLst>
              <a:gd name="adj1" fmla="val 166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0" y="250397"/>
            <a:ext cx="9144000" cy="1215785"/>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rtl="1"/>
            <a:r>
              <a:rPr lang="fa-IR" sz="4000" dirty="0" smtClean="0">
                <a:cs typeface="A EntezareZohoor 2 **" panose="00000700000000000000" pitchFamily="2" charset="-78"/>
              </a:rPr>
              <a:t>دارای ماهیت </a:t>
            </a:r>
            <a:r>
              <a:rPr lang="fa-IR" sz="4000" dirty="0">
                <a:cs typeface="A EntezareZohoor 2 **" panose="00000700000000000000" pitchFamily="2" charset="-78"/>
              </a:rPr>
              <a:t>برنامه </a:t>
            </a:r>
            <a:r>
              <a:rPr lang="fa-IR" sz="4000" dirty="0" smtClean="0">
                <a:cs typeface="A EntezareZohoor 2 **" panose="00000700000000000000" pitchFamily="2" charset="-78"/>
              </a:rPr>
              <a:t>ای</a:t>
            </a:r>
            <a:endParaRPr lang="fa-IR" sz="4000" dirty="0">
              <a:solidFill>
                <a:schemeClr val="bg1"/>
              </a:solidFill>
              <a:cs typeface="A EntezareZohoor 2 **" panose="00000700000000000000" pitchFamily="2" charset="-78"/>
            </a:endParaRPr>
          </a:p>
        </p:txBody>
      </p:sp>
    </p:spTree>
    <p:extLst>
      <p:ext uri="{BB962C8B-B14F-4D97-AF65-F5344CB8AC3E}">
        <p14:creationId xmlns:p14="http://schemas.microsoft.com/office/powerpoint/2010/main" val="259163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p:bldP spid="8" grpId="0"/>
      <p:bldP spid="9" grpId="0"/>
      <p:bldP spid="10" grpId="0"/>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412527" y="1624734"/>
            <a:ext cx="2540593" cy="1591609"/>
          </a:xfrm>
          <a:prstGeom prst="roundRect">
            <a:avLst/>
          </a:prstGeom>
          <a:solidFill>
            <a:schemeClr val="accent3">
              <a:lumMod val="20000"/>
              <a:lumOff val="8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a:solidFill>
                  <a:schemeClr val="accent1">
                    <a:lumMod val="50000"/>
                  </a:schemeClr>
                </a:solidFill>
                <a:cs typeface="A EntezareZohoor 1 **" panose="00000700000000000000" pitchFamily="2" charset="-78"/>
              </a:rPr>
              <a:t>تعیین اعضای شورای پول و اعتبار</a:t>
            </a:r>
            <a:endParaRPr lang="fa-IR" sz="3600" dirty="0">
              <a:solidFill>
                <a:schemeClr val="accent1">
                  <a:lumMod val="50000"/>
                </a:schemeClr>
              </a:solidFill>
              <a:cs typeface="A EntezareZohoor 1 **" panose="00000700000000000000" pitchFamily="2" charset="-78"/>
            </a:endParaRPr>
          </a:p>
        </p:txBody>
      </p:sp>
      <p:sp>
        <p:nvSpPr>
          <p:cNvPr id="17" name="Oval 16"/>
          <p:cNvSpPr/>
          <p:nvPr/>
        </p:nvSpPr>
        <p:spPr>
          <a:xfrm>
            <a:off x="8608500" y="1305811"/>
            <a:ext cx="603107" cy="7193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cs typeface="A EntezareZohoor 1 **" panose="00000700000000000000" pitchFamily="2" charset="-78"/>
              </a:rPr>
              <a:t>89</a:t>
            </a:r>
            <a:endParaRPr lang="en-US" sz="2000" dirty="0">
              <a:cs typeface="A EntezareZohoor 1 **" panose="00000700000000000000" pitchFamily="2" charset="-78"/>
            </a:endParaRPr>
          </a:p>
        </p:txBody>
      </p:sp>
      <p:sp>
        <p:nvSpPr>
          <p:cNvPr id="19" name="Rounded Rectangle 18"/>
          <p:cNvSpPr/>
          <p:nvPr/>
        </p:nvSpPr>
        <p:spPr>
          <a:xfrm>
            <a:off x="6412527" y="3767411"/>
            <a:ext cx="2540592" cy="1606644"/>
          </a:xfrm>
          <a:prstGeom prst="roundRect">
            <a:avLst/>
          </a:prstGeom>
          <a:solidFill>
            <a:schemeClr val="accent3">
              <a:lumMod val="20000"/>
              <a:lumOff val="8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a:solidFill>
                  <a:schemeClr val="accent1">
                    <a:lumMod val="50000"/>
                  </a:schemeClr>
                </a:solidFill>
                <a:cs typeface="A EntezareZohoor 1 **" panose="00000700000000000000" pitchFamily="2" charset="-78"/>
              </a:rPr>
              <a:t>تاسیس سازمان ملی بهره وری</a:t>
            </a:r>
            <a:endParaRPr lang="en-US" sz="3600" dirty="0">
              <a:solidFill>
                <a:schemeClr val="accent1">
                  <a:lumMod val="50000"/>
                </a:schemeClr>
              </a:solidFill>
              <a:cs typeface="A EntezareZohoor 1 **" panose="00000700000000000000" pitchFamily="2" charset="-78"/>
            </a:endParaRPr>
          </a:p>
        </p:txBody>
      </p:sp>
      <p:sp>
        <p:nvSpPr>
          <p:cNvPr id="15" name="Oval 14"/>
          <p:cNvSpPr/>
          <p:nvPr/>
        </p:nvSpPr>
        <p:spPr>
          <a:xfrm>
            <a:off x="8648893" y="3407732"/>
            <a:ext cx="603107" cy="7193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cs typeface="A EntezareZohoor 1 **" panose="00000700000000000000" pitchFamily="2" charset="-78"/>
              </a:rPr>
              <a:t>79</a:t>
            </a:r>
            <a:endParaRPr lang="en-US" sz="2000" dirty="0">
              <a:cs typeface="A EntezareZohoor 1 **" panose="00000700000000000000" pitchFamily="2" charset="-78"/>
            </a:endParaRPr>
          </a:p>
        </p:txBody>
      </p:sp>
      <p:sp>
        <p:nvSpPr>
          <p:cNvPr id="20" name="Rounded Rectangle 19"/>
          <p:cNvSpPr/>
          <p:nvPr/>
        </p:nvSpPr>
        <p:spPr>
          <a:xfrm>
            <a:off x="3306449" y="1528148"/>
            <a:ext cx="2531144" cy="1592737"/>
          </a:xfrm>
          <a:prstGeom prst="roundRect">
            <a:avLst/>
          </a:prstGeom>
          <a:solidFill>
            <a:schemeClr val="accent3">
              <a:lumMod val="20000"/>
              <a:lumOff val="8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a:solidFill>
                  <a:schemeClr val="accent1">
                    <a:lumMod val="50000"/>
                  </a:schemeClr>
                </a:solidFill>
                <a:cs typeface="A EntezareZohoor 1 **" panose="00000700000000000000" pitchFamily="2" charset="-78"/>
              </a:rPr>
              <a:t>تصحیح قانون حساب ذخیره ارزی </a:t>
            </a:r>
            <a:endParaRPr lang="fa-IR" sz="3200" dirty="0">
              <a:solidFill>
                <a:schemeClr val="accent1">
                  <a:lumMod val="50000"/>
                </a:schemeClr>
              </a:solidFill>
              <a:cs typeface="A EntezareZohoor 1 **" panose="00000700000000000000" pitchFamily="2" charset="-78"/>
            </a:endParaRPr>
          </a:p>
        </p:txBody>
      </p:sp>
      <p:sp>
        <p:nvSpPr>
          <p:cNvPr id="12" name="Oval 11"/>
          <p:cNvSpPr/>
          <p:nvPr/>
        </p:nvSpPr>
        <p:spPr>
          <a:xfrm>
            <a:off x="4270447" y="1066588"/>
            <a:ext cx="603107" cy="7193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cs typeface="A EntezareZohoor 1 **" panose="00000700000000000000" pitchFamily="2" charset="-78"/>
              </a:rPr>
              <a:t>85</a:t>
            </a:r>
            <a:endParaRPr lang="en-US" sz="2000" dirty="0">
              <a:cs typeface="A EntezareZohoor 1 **" panose="00000700000000000000" pitchFamily="2" charset="-78"/>
            </a:endParaRPr>
          </a:p>
        </p:txBody>
      </p:sp>
      <p:sp>
        <p:nvSpPr>
          <p:cNvPr id="21" name="Rounded Rectangle 20"/>
          <p:cNvSpPr/>
          <p:nvPr/>
        </p:nvSpPr>
        <p:spPr>
          <a:xfrm>
            <a:off x="35317" y="1599476"/>
            <a:ext cx="2696155" cy="1616867"/>
          </a:xfrm>
          <a:prstGeom prst="roundRect">
            <a:avLst/>
          </a:prstGeom>
          <a:solidFill>
            <a:schemeClr val="accent3">
              <a:lumMod val="20000"/>
              <a:lumOff val="8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a:solidFill>
                  <a:schemeClr val="accent1">
                    <a:lumMod val="50000"/>
                  </a:schemeClr>
                </a:solidFill>
                <a:cs typeface="A EntezareZohoor 1 **" panose="00000700000000000000" pitchFamily="2" charset="-78"/>
              </a:rPr>
              <a:t>قانون تأسیس صندوق توسعه ملی </a:t>
            </a:r>
            <a:endParaRPr lang="fa-IR" sz="3600" dirty="0">
              <a:solidFill>
                <a:schemeClr val="accent1">
                  <a:lumMod val="50000"/>
                </a:schemeClr>
              </a:solidFill>
              <a:cs typeface="A EntezareZohoor 1 **" panose="00000700000000000000" pitchFamily="2" charset="-78"/>
            </a:endParaRPr>
          </a:p>
        </p:txBody>
      </p:sp>
      <p:sp>
        <p:nvSpPr>
          <p:cNvPr id="11" name="Oval 10"/>
          <p:cNvSpPr/>
          <p:nvPr/>
        </p:nvSpPr>
        <p:spPr>
          <a:xfrm>
            <a:off x="-108000" y="1388681"/>
            <a:ext cx="603107" cy="7193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cs typeface="A EntezareZohoor 1 **" panose="00000700000000000000" pitchFamily="2" charset="-78"/>
              </a:rPr>
              <a:t>84</a:t>
            </a:r>
            <a:endParaRPr lang="en-US" sz="2000" dirty="0">
              <a:cs typeface="A EntezareZohoor 1 **" panose="00000700000000000000" pitchFamily="2" charset="-78"/>
            </a:endParaRPr>
          </a:p>
        </p:txBody>
      </p:sp>
      <p:sp>
        <p:nvSpPr>
          <p:cNvPr id="22" name="Rounded Rectangle 21"/>
          <p:cNvSpPr/>
          <p:nvPr/>
        </p:nvSpPr>
        <p:spPr>
          <a:xfrm>
            <a:off x="35317" y="3862722"/>
            <a:ext cx="2696155" cy="1511332"/>
          </a:xfrm>
          <a:prstGeom prst="roundRect">
            <a:avLst/>
          </a:prstGeom>
          <a:solidFill>
            <a:schemeClr val="accent3">
              <a:lumMod val="20000"/>
              <a:lumOff val="8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accent1">
                    <a:lumMod val="50000"/>
                  </a:schemeClr>
                </a:solidFill>
                <a:cs typeface="A EntezareZohoor 1 **" panose="00000700000000000000" pitchFamily="2" charset="-78"/>
              </a:rPr>
              <a:t>تعیین اعضای مجمع عمومی بانک مرکزی</a:t>
            </a:r>
            <a:endParaRPr lang="fa-IR" sz="2800" dirty="0">
              <a:solidFill>
                <a:schemeClr val="accent1">
                  <a:lumMod val="50000"/>
                </a:schemeClr>
              </a:solidFill>
              <a:cs typeface="A EntezareZohoor 1 **" panose="00000700000000000000" pitchFamily="2" charset="-78"/>
            </a:endParaRPr>
          </a:p>
        </p:txBody>
      </p:sp>
      <p:sp>
        <p:nvSpPr>
          <p:cNvPr id="13" name="Oval 12"/>
          <p:cNvSpPr/>
          <p:nvPr/>
        </p:nvSpPr>
        <p:spPr>
          <a:xfrm>
            <a:off x="-86928" y="3634890"/>
            <a:ext cx="603107" cy="7193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cs typeface="A EntezareZohoor 1 **" panose="00000700000000000000" pitchFamily="2" charset="-78"/>
              </a:rPr>
              <a:t>88</a:t>
            </a:r>
            <a:endParaRPr lang="en-US" sz="2000" dirty="0">
              <a:cs typeface="A EntezareZohoor 1 **" panose="00000700000000000000" pitchFamily="2" charset="-78"/>
            </a:endParaRPr>
          </a:p>
        </p:txBody>
      </p:sp>
      <p:sp>
        <p:nvSpPr>
          <p:cNvPr id="23" name="Rounded Rectangle 22"/>
          <p:cNvSpPr/>
          <p:nvPr/>
        </p:nvSpPr>
        <p:spPr>
          <a:xfrm>
            <a:off x="3306449" y="3817860"/>
            <a:ext cx="2531144" cy="1592737"/>
          </a:xfrm>
          <a:prstGeom prst="roundRect">
            <a:avLst/>
          </a:prstGeom>
          <a:solidFill>
            <a:schemeClr val="accent3">
              <a:lumMod val="20000"/>
              <a:lumOff val="8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dirty="0">
                <a:solidFill>
                  <a:schemeClr val="accent1">
                    <a:lumMod val="50000"/>
                  </a:schemeClr>
                </a:solidFill>
                <a:cs typeface="A EntezareZohoor 1 **" panose="00000700000000000000" pitchFamily="2" charset="-78"/>
              </a:rPr>
              <a:t> </a:t>
            </a:r>
            <a:r>
              <a:rPr lang="fa-IR" sz="2000" dirty="0">
                <a:solidFill>
                  <a:schemeClr val="accent1">
                    <a:lumMod val="50000"/>
                  </a:schemeClr>
                </a:solidFill>
                <a:cs typeface="A EntezareZohoor 1 **" panose="00000700000000000000" pitchFamily="2" charset="-78"/>
              </a:rPr>
              <a:t>تأسیس </a:t>
            </a:r>
            <a:r>
              <a:rPr lang="ar-SA" sz="2000" dirty="0">
                <a:solidFill>
                  <a:schemeClr val="accent1">
                    <a:lumMod val="50000"/>
                  </a:schemeClr>
                </a:solidFill>
                <a:cs typeface="A EntezareZohoor 1 **" panose="00000700000000000000" pitchFamily="2" charset="-78"/>
              </a:rPr>
              <a:t>شوراي گفت‌و‌گوي دولت و بخش خصوصي</a:t>
            </a:r>
            <a:endParaRPr lang="fa-IR" sz="2000" dirty="0">
              <a:solidFill>
                <a:schemeClr val="accent1">
                  <a:lumMod val="50000"/>
                </a:schemeClr>
              </a:solidFill>
              <a:cs typeface="A EntezareZohoor 1 **" panose="00000700000000000000" pitchFamily="2" charset="-78"/>
            </a:endParaRPr>
          </a:p>
        </p:txBody>
      </p:sp>
      <p:sp>
        <p:nvSpPr>
          <p:cNvPr id="24" name="Oval 23"/>
          <p:cNvSpPr/>
          <p:nvPr/>
        </p:nvSpPr>
        <p:spPr>
          <a:xfrm>
            <a:off x="4270447" y="3411773"/>
            <a:ext cx="603107" cy="7193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cs typeface="A EntezareZohoor 1 **" panose="00000700000000000000" pitchFamily="2" charset="-78"/>
              </a:rPr>
              <a:t>75</a:t>
            </a:r>
            <a:endParaRPr lang="en-US" sz="2000" dirty="0">
              <a:cs typeface="A EntezareZohoor 1 **" panose="00000700000000000000" pitchFamily="2" charset="-78"/>
            </a:endParaRPr>
          </a:p>
        </p:txBody>
      </p:sp>
      <p:sp>
        <p:nvSpPr>
          <p:cNvPr id="16" name="AutoShape 15" descr="Bouquet"/>
          <p:cNvSpPr>
            <a:spLocks noChangeArrowheads="1"/>
          </p:cNvSpPr>
          <p:nvPr/>
        </p:nvSpPr>
        <p:spPr bwMode="auto">
          <a:xfrm>
            <a:off x="-8224" y="5727680"/>
            <a:ext cx="9152223" cy="1130319"/>
          </a:xfrm>
          <a:prstGeom prst="roundRect">
            <a:avLst>
              <a:gd name="adj" fmla="val 16667"/>
            </a:avLst>
          </a:prstGeom>
          <a:blipFill dpi="0" rotWithShape="0">
            <a:blip r:embed="rId2"/>
            <a:srcRect/>
            <a:tile tx="0" ty="0" sx="100000" sy="100000" flip="none" algn="tl"/>
          </a:blipFill>
          <a:ln w="9525">
            <a:solidFill>
              <a:srgbClr val="0070C0"/>
            </a:solidFill>
            <a:round/>
            <a:headEnd/>
            <a:tailEnd/>
          </a:ln>
        </p:spPr>
        <p:txBody>
          <a:bodyPr rot="0" vert="horz" wrap="square" lIns="91440" tIns="45720" rIns="91440" bIns="45720" anchor="ctr" anchorCtr="0" upright="1">
            <a:noAutofit/>
          </a:bodyPr>
          <a:lstStyle/>
          <a:p>
            <a:pPr algn="ctr" rtl="1"/>
            <a:r>
              <a:rPr lang="fa-IR" sz="2400" dirty="0">
                <a:latin typeface="Times New Roman" panose="02020603050405020304" pitchFamily="18" charset="0"/>
                <a:ea typeface="Times New Roman" panose="02020603050405020304" pitchFamily="18" charset="0"/>
                <a:cs typeface="B Nazanin" panose="00000400000000000000" pitchFamily="2" charset="-78"/>
              </a:rPr>
              <a:t> تنها 50 تا 60 درصد از قوانین بررسی شده قانون برنامه پنجم توسعه ماهیت برنامه‌ای دارند</a:t>
            </a:r>
            <a:r>
              <a:rPr lang="fa-IR" sz="2400" dirty="0" smtClean="0">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latin typeface="Times New Roman" panose="02020603050405020304" pitchFamily="18" charset="0"/>
              <a:ea typeface="Times New Roman" panose="02020603050405020304" pitchFamily="18" charset="0"/>
              <a:cs typeface="Yagut"/>
            </a:endParaRPr>
          </a:p>
        </p:txBody>
      </p:sp>
      <p:sp>
        <p:nvSpPr>
          <p:cNvPr id="25" name="Rounded Rectangle 24"/>
          <p:cNvSpPr/>
          <p:nvPr/>
        </p:nvSpPr>
        <p:spPr>
          <a:xfrm>
            <a:off x="3012072" y="44955"/>
            <a:ext cx="311985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a:t>
            </a:r>
            <a:endParaRPr lang="en-US" dirty="0"/>
          </a:p>
        </p:txBody>
      </p:sp>
    </p:spTree>
    <p:extLst>
      <p:ext uri="{BB962C8B-B14F-4D97-AF65-F5344CB8AC3E}">
        <p14:creationId xmlns:p14="http://schemas.microsoft.com/office/powerpoint/2010/main" val="1982804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39000"/>
                    </a14:imgEffect>
                  </a14:imgLayer>
                </a14:imgProps>
              </a:ext>
            </a:extLst>
          </a:blip>
          <a:stretch>
            <a:fillRect/>
          </a:stretch>
        </p:blipFill>
        <p:spPr>
          <a:xfrm>
            <a:off x="0" y="1885376"/>
            <a:ext cx="9144000" cy="4796853"/>
          </a:xfrm>
          <a:prstGeom prst="rect">
            <a:avLst/>
          </a:prstGeom>
          <a:ln>
            <a:noFill/>
          </a:ln>
          <a:effectLst>
            <a:outerShdw blurRad="292100" dist="139700" dir="2700000" algn="tl" rotWithShape="0">
              <a:srgbClr val="333333">
                <a:alpha val="65000"/>
              </a:srgbClr>
            </a:outerShdw>
          </a:effectLst>
        </p:spPr>
      </p:pic>
      <p:sp>
        <p:nvSpPr>
          <p:cNvPr id="3" name="Rounded Rectangle 2"/>
          <p:cNvSpPr/>
          <p:nvPr/>
        </p:nvSpPr>
        <p:spPr>
          <a:xfrm>
            <a:off x="0" y="250397"/>
            <a:ext cx="9144000" cy="121578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bg1"/>
                </a:solidFill>
                <a:cs typeface="A EntezareZohoor 2 **" panose="00000700000000000000" pitchFamily="2" charset="-78"/>
              </a:rPr>
              <a:t>جدول  اشکالات مواد قانون</a:t>
            </a:r>
            <a:endParaRPr lang="en-US" sz="4000" dirty="0">
              <a:solidFill>
                <a:schemeClr val="bg1"/>
              </a:solidFill>
              <a:cs typeface="A EntezareZohoor 2 **" panose="00000700000000000000" pitchFamily="2" charset="-78"/>
            </a:endParaRPr>
          </a:p>
        </p:txBody>
      </p:sp>
    </p:spTree>
    <p:extLst>
      <p:ext uri="{BB962C8B-B14F-4D97-AF65-F5344CB8AC3E}">
        <p14:creationId xmlns:p14="http://schemas.microsoft.com/office/powerpoint/2010/main" val="206774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5849846" y="3191686"/>
            <a:ext cx="2501448" cy="10801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93256" y="1703742"/>
            <a:ext cx="2501448" cy="10801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439350" y="1883311"/>
            <a:ext cx="3124200" cy="623914"/>
          </a:xfrm>
        </p:spPr>
        <p:txBody>
          <a:bodyPr>
            <a:normAutofit/>
          </a:bodyPr>
          <a:lstStyle/>
          <a:p>
            <a:pPr marL="0" indent="0" algn="ctr" rtl="1">
              <a:buNone/>
            </a:pPr>
            <a:r>
              <a:rPr lang="ar-SA" sz="3600" dirty="0">
                <a:cs typeface="A EntezareZohoor 1 **" panose="00000700000000000000" pitchFamily="2" charset="-78"/>
              </a:rPr>
              <a:t>نقش سیاست کلی </a:t>
            </a:r>
            <a:endParaRPr lang="en-US" sz="3600" dirty="0">
              <a:cs typeface="A EntezareZohoor 1 **" panose="00000700000000000000" pitchFamily="2" charset="-78"/>
            </a:endParaRPr>
          </a:p>
        </p:txBody>
      </p:sp>
      <p:sp>
        <p:nvSpPr>
          <p:cNvPr id="4" name="TextBox 3"/>
          <p:cNvSpPr txBox="1"/>
          <p:nvPr/>
        </p:nvSpPr>
        <p:spPr>
          <a:xfrm>
            <a:off x="1013175" y="1706334"/>
            <a:ext cx="2694975" cy="1200329"/>
          </a:xfrm>
          <a:prstGeom prst="rect">
            <a:avLst/>
          </a:prstGeom>
          <a:noFill/>
        </p:spPr>
        <p:txBody>
          <a:bodyPr wrap="square" rtlCol="0">
            <a:spAutoFit/>
          </a:bodyPr>
          <a:lstStyle/>
          <a:p>
            <a:pPr algn="ctr"/>
            <a:r>
              <a:rPr lang="ar-SA" sz="1200" dirty="0"/>
              <a:t> </a:t>
            </a:r>
            <a:r>
              <a:rPr lang="ar-SA" sz="2400" dirty="0">
                <a:cs typeface="A EntezareZohoor 1 **" panose="00000700000000000000" pitchFamily="2" charset="-78"/>
              </a:rPr>
              <a:t>تعیین مسیر و اهداف بلند مدت یک کشور و ریل گذاری برای تمامی قوا</a:t>
            </a:r>
            <a:r>
              <a:rPr lang="ar-SA" sz="1200" dirty="0"/>
              <a:t> </a:t>
            </a:r>
            <a:endParaRPr lang="en-US" sz="1200" dirty="0"/>
          </a:p>
        </p:txBody>
      </p:sp>
      <p:sp>
        <p:nvSpPr>
          <p:cNvPr id="5" name="TextBox 4"/>
          <p:cNvSpPr txBox="1"/>
          <p:nvPr/>
        </p:nvSpPr>
        <p:spPr>
          <a:xfrm>
            <a:off x="6067095" y="3387531"/>
            <a:ext cx="2496457" cy="646331"/>
          </a:xfrm>
          <a:prstGeom prst="rect">
            <a:avLst/>
          </a:prstGeom>
          <a:noFill/>
        </p:spPr>
        <p:txBody>
          <a:bodyPr wrap="square" rtlCol="0">
            <a:spAutoFit/>
          </a:bodyPr>
          <a:lstStyle/>
          <a:p>
            <a:r>
              <a:rPr lang="fa-IR" sz="3600" dirty="0">
                <a:cs typeface="A EntezareZohoor 1 **" panose="00000700000000000000" pitchFamily="2" charset="-78"/>
              </a:rPr>
              <a:t>نقش  قوه مقننه</a:t>
            </a:r>
            <a:endParaRPr lang="en-US" sz="3600" dirty="0">
              <a:cs typeface="A EntezareZohoor 1 **" panose="00000700000000000000" pitchFamily="2" charset="-78"/>
            </a:endParaRPr>
          </a:p>
        </p:txBody>
      </p:sp>
      <p:sp>
        <p:nvSpPr>
          <p:cNvPr id="6" name="TextBox 5"/>
          <p:cNvSpPr txBox="1"/>
          <p:nvPr/>
        </p:nvSpPr>
        <p:spPr>
          <a:xfrm>
            <a:off x="6173884" y="4507777"/>
            <a:ext cx="1880755" cy="1200329"/>
          </a:xfrm>
          <a:prstGeom prst="rect">
            <a:avLst/>
          </a:prstGeom>
          <a:noFill/>
        </p:spPr>
        <p:txBody>
          <a:bodyPr wrap="square" rtlCol="0">
            <a:spAutoFit/>
          </a:bodyPr>
          <a:lstStyle/>
          <a:p>
            <a:pPr algn="ctr" rtl="1"/>
            <a:r>
              <a:rPr lang="fa-IR" sz="2400" dirty="0">
                <a:cs typeface="A EntezareZohoor 1 **" panose="00000700000000000000" pitchFamily="2" charset="-78"/>
              </a:rPr>
              <a:t>وضع قوانین در راستای مفاد سیاست کلی</a:t>
            </a:r>
            <a:endParaRPr lang="en-US" sz="2400" dirty="0">
              <a:cs typeface="A EntezareZohoor 1 **" panose="00000700000000000000" pitchFamily="2" charset="-78"/>
            </a:endParaRPr>
          </a:p>
        </p:txBody>
      </p:sp>
      <p:sp>
        <p:nvSpPr>
          <p:cNvPr id="7" name="TextBox 6"/>
          <p:cNvSpPr txBox="1"/>
          <p:nvPr/>
        </p:nvSpPr>
        <p:spPr>
          <a:xfrm>
            <a:off x="2766986" y="4644064"/>
            <a:ext cx="2234779" cy="830997"/>
          </a:xfrm>
          <a:prstGeom prst="rect">
            <a:avLst/>
          </a:prstGeom>
          <a:noFill/>
        </p:spPr>
        <p:txBody>
          <a:bodyPr wrap="square" rtlCol="0">
            <a:spAutoFit/>
          </a:bodyPr>
          <a:lstStyle/>
          <a:p>
            <a:pPr algn="ctr" rtl="1"/>
            <a:r>
              <a:rPr lang="fa-IR" sz="2400" dirty="0">
                <a:cs typeface="A EntezareZohoor 1 **" panose="00000700000000000000" pitchFamily="2" charset="-78"/>
              </a:rPr>
              <a:t>تسهیل دستیابی به اهداف سیاست کلی</a:t>
            </a:r>
            <a:endParaRPr lang="en-US" sz="2400" dirty="0">
              <a:cs typeface="A EntezareZohoor 1 **" panose="00000700000000000000" pitchFamily="2" charset="-78"/>
            </a:endParaRPr>
          </a:p>
        </p:txBody>
      </p:sp>
      <p:sp>
        <p:nvSpPr>
          <p:cNvPr id="8" name="TextBox 7"/>
          <p:cNvSpPr txBox="1"/>
          <p:nvPr/>
        </p:nvSpPr>
        <p:spPr>
          <a:xfrm>
            <a:off x="-65260" y="4616072"/>
            <a:ext cx="1850331" cy="1200329"/>
          </a:xfrm>
          <a:prstGeom prst="rect">
            <a:avLst/>
          </a:prstGeom>
          <a:noFill/>
        </p:spPr>
        <p:txBody>
          <a:bodyPr wrap="square" rtlCol="0">
            <a:spAutoFit/>
          </a:bodyPr>
          <a:lstStyle/>
          <a:p>
            <a:pPr algn="ctr" rtl="1"/>
            <a:r>
              <a:rPr lang="ar-SA" sz="2400" dirty="0">
                <a:cs typeface="A EntezareZohoor 1 **" panose="00000700000000000000" pitchFamily="2" charset="-78"/>
              </a:rPr>
              <a:t>عینی سازی و عملیاتی نمودن </a:t>
            </a:r>
            <a:r>
              <a:rPr lang="fa-IR" sz="2400" dirty="0">
                <a:cs typeface="A EntezareZohoor 1 **" panose="00000700000000000000" pitchFamily="2" charset="-78"/>
              </a:rPr>
              <a:t>این اهداف</a:t>
            </a:r>
            <a:r>
              <a:rPr lang="ar-SA" sz="2400" dirty="0">
                <a:cs typeface="A EntezareZohoor 1 **" panose="00000700000000000000" pitchFamily="2" charset="-78"/>
              </a:rPr>
              <a:t> </a:t>
            </a:r>
            <a:endParaRPr lang="en-US" sz="2400" dirty="0">
              <a:cs typeface="A EntezareZohoor 1 **" panose="00000700000000000000" pitchFamily="2" charset="-78"/>
            </a:endParaRPr>
          </a:p>
        </p:txBody>
      </p:sp>
      <p:sp>
        <p:nvSpPr>
          <p:cNvPr id="9" name="Notched Right Arrow 8"/>
          <p:cNvSpPr/>
          <p:nvPr/>
        </p:nvSpPr>
        <p:spPr>
          <a:xfrm rot="10800000">
            <a:off x="3973575" y="1950716"/>
            <a:ext cx="1250725"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Notched Right Arrow 9"/>
          <p:cNvSpPr/>
          <p:nvPr/>
        </p:nvSpPr>
        <p:spPr>
          <a:xfrm rot="10800000">
            <a:off x="1887790" y="4775504"/>
            <a:ext cx="945748"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otched Right Arrow 10"/>
          <p:cNvSpPr/>
          <p:nvPr/>
        </p:nvSpPr>
        <p:spPr>
          <a:xfrm rot="10800000">
            <a:off x="5029210" y="4781385"/>
            <a:ext cx="1237770"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rved Left Arrow 11"/>
          <p:cNvSpPr/>
          <p:nvPr/>
        </p:nvSpPr>
        <p:spPr>
          <a:xfrm rot="1199085">
            <a:off x="8112286" y="3846014"/>
            <a:ext cx="902529" cy="184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ounded Rectangle 15"/>
          <p:cNvSpPr/>
          <p:nvPr/>
        </p:nvSpPr>
        <p:spPr>
          <a:xfrm>
            <a:off x="0" y="250397"/>
            <a:ext cx="9144000" cy="1215785"/>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rtl="1"/>
            <a:r>
              <a:rPr lang="fa-IR" sz="4000" dirty="0">
                <a:cs typeface="A EntezareZohoor 2 **" panose="00000700000000000000" pitchFamily="2" charset="-78"/>
              </a:rPr>
              <a:t>در حد سیاست </a:t>
            </a:r>
            <a:r>
              <a:rPr lang="fa-IR" sz="4000" dirty="0" smtClean="0">
                <a:cs typeface="A EntezareZohoor 2 **" panose="00000700000000000000" pitchFamily="2" charset="-78"/>
              </a:rPr>
              <a:t>کلی</a:t>
            </a:r>
            <a:endParaRPr lang="fa-IR" sz="4000" dirty="0">
              <a:solidFill>
                <a:schemeClr val="bg1"/>
              </a:solidFill>
              <a:cs typeface="A EntezareZohoor 2 **" panose="00000700000000000000" pitchFamily="2" charset="-78"/>
            </a:endParaRPr>
          </a:p>
        </p:txBody>
      </p:sp>
    </p:spTree>
    <p:extLst>
      <p:ext uri="{BB962C8B-B14F-4D97-AF65-F5344CB8AC3E}">
        <p14:creationId xmlns:p14="http://schemas.microsoft.com/office/powerpoint/2010/main" val="356977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Effect transition="in" filter="fade">
                                      <p:cBhvr>
                                        <p:cTn id="53" dur="1000"/>
                                        <p:tgtEl>
                                          <p:spTgt spid="7">
                                            <p:txEl>
                                              <p:pRg st="0" end="0"/>
                                            </p:txEl>
                                          </p:spTgt>
                                        </p:tgtEl>
                                      </p:cBhvr>
                                    </p:animEffect>
                                    <p:anim calcmode="lin" valueType="num">
                                      <p:cBhvr>
                                        <p:cTn id="5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8">
                                            <p:txEl>
                                              <p:pRg st="0" end="0"/>
                                            </p:txEl>
                                          </p:spTgt>
                                        </p:tgtEl>
                                        <p:attrNameLst>
                                          <p:attrName>style.visibility</p:attrName>
                                        </p:attrNameLst>
                                      </p:cBhvr>
                                      <p:to>
                                        <p:strVal val="visible"/>
                                      </p:to>
                                    </p:set>
                                    <p:animEffect transition="in" filter="fade">
                                      <p:cBhvr>
                                        <p:cTn id="64" dur="1000"/>
                                        <p:tgtEl>
                                          <p:spTgt spid="8">
                                            <p:txEl>
                                              <p:pRg st="0" end="0"/>
                                            </p:txEl>
                                          </p:spTgt>
                                        </p:tgtEl>
                                      </p:cBhvr>
                                    </p:animEffect>
                                    <p:anim calcmode="lin" valueType="num">
                                      <p:cBhvr>
                                        <p:cTn id="6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3" grpId="0" build="p"/>
      <p:bldP spid="5" grpId="0"/>
      <p:bldP spid="9" grpId="0" animBg="1"/>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4300" y="956917"/>
            <a:ext cx="8915400" cy="6057335"/>
          </a:xfrm>
        </p:spPr>
        <p:txBody>
          <a:bodyPr>
            <a:noAutofit/>
          </a:bodyPr>
          <a:lstStyle/>
          <a:p>
            <a:pPr algn="just" rtl="1">
              <a:lnSpc>
                <a:spcPts val="2800"/>
              </a:lnSpc>
            </a:pPr>
            <a:r>
              <a:rPr lang="ar-SA" sz="2000" b="1" dirty="0">
                <a:solidFill>
                  <a:srgbClr val="FF0000"/>
                </a:solidFill>
                <a:latin typeface="IRANSans Light" panose="02040503050201020203" pitchFamily="18" charset="-78"/>
                <a:cs typeface="IRANSans Light" panose="02040503050201020203" pitchFamily="18" charset="-78"/>
              </a:rPr>
              <a:t>ماده80: </a:t>
            </a:r>
            <a:r>
              <a:rPr lang="ar-SA" sz="2000" b="1" dirty="0">
                <a:latin typeface="IRANSans Light" panose="02040503050201020203" pitchFamily="18" charset="-78"/>
                <a:cs typeface="IRANSans Light" panose="02040503050201020203" pitchFamily="18" charset="-78"/>
              </a:rPr>
              <a:t>" به دولت اجازه داده مي‌شود در راستاي ايجاد اشتغال پايدار، توسعه كارآفريني، كاهش عدم تعادل منطقه‌اي و توسعه مشاغل نو اقدامهاي زير را انجام دهد:</a:t>
            </a:r>
            <a:endParaRPr lang="en-US" sz="2000" b="1" dirty="0">
              <a:latin typeface="IRANSans Light" panose="02040503050201020203" pitchFamily="18" charset="-78"/>
              <a:cs typeface="IRANSans Light" panose="02040503050201020203" pitchFamily="18" charset="-78"/>
            </a:endParaRPr>
          </a:p>
          <a:p>
            <a:pPr marL="0" indent="0" algn="just" rtl="1">
              <a:lnSpc>
                <a:spcPts val="2800"/>
              </a:lnSpc>
              <a:buNone/>
            </a:pPr>
            <a:r>
              <a:rPr lang="ar-SA" sz="2000" b="1" dirty="0">
                <a:latin typeface="IRANSans Light" panose="02040503050201020203" pitchFamily="18" charset="-78"/>
                <a:cs typeface="IRANSans Light" panose="02040503050201020203" pitchFamily="18" charset="-78"/>
              </a:rPr>
              <a:t>  الف ـ حمايت مالي و تشويق توسعه شبكه‌ها، خوشه‌ها و زنجيره‌هاي توليدي، ايجاد پيوند مناسب بين بنگاههاي كوچك، متوسط، بزرگ (اعطاء كمكهاي هدفمند) و انجام تمهيدات لازم براي تقويت توان فني ـ مهندسي ـ تخصصي، تحقيق و توسعه و بازاريابي در بنگاههاي كوچك و متوسط و توسعه مراكز اطلاع‌رساني و تجارت الكترونيك براي آنها</a:t>
            </a:r>
            <a:br>
              <a:rPr lang="ar-SA" sz="2000" b="1" dirty="0">
                <a:latin typeface="IRANSans Light" panose="02040503050201020203" pitchFamily="18" charset="-78"/>
                <a:cs typeface="IRANSans Light" panose="02040503050201020203" pitchFamily="18" charset="-78"/>
              </a:rPr>
            </a:br>
            <a:r>
              <a:rPr lang="ar-SA" sz="2000" b="1" dirty="0">
                <a:latin typeface="IRANSans Light" panose="02040503050201020203" pitchFamily="18" charset="-78"/>
                <a:cs typeface="IRANSans Light" panose="02040503050201020203" pitchFamily="18" charset="-78"/>
              </a:rPr>
              <a:t>  ب ـ رفع مشكلات و موانع رشد و توسعه بنگاههاي كوچك و متوسط و كمك به بلوغ و تبديل آنها به بنگاههاي بزرگ و رقابت‌پذير</a:t>
            </a:r>
            <a:endParaRPr lang="en-US" sz="2000" b="1" dirty="0">
              <a:latin typeface="IRANSans Light" panose="02040503050201020203" pitchFamily="18" charset="-78"/>
              <a:cs typeface="IRANSans Light" panose="02040503050201020203" pitchFamily="18" charset="-78"/>
            </a:endParaRPr>
          </a:p>
          <a:p>
            <a:pPr marL="0" indent="0" algn="just" rtl="1">
              <a:lnSpc>
                <a:spcPts val="2800"/>
              </a:lnSpc>
              <a:buNone/>
            </a:pPr>
            <a:r>
              <a:rPr lang="ar-SA" sz="2000" b="1" dirty="0">
                <a:latin typeface="IRANSans Light" panose="02040503050201020203" pitchFamily="18" charset="-78"/>
                <a:cs typeface="IRANSans Light" panose="02040503050201020203" pitchFamily="18" charset="-78"/>
              </a:rPr>
              <a:t>  ج ـ گسترش كسب و كار خانگي و مشاغل از راه دور و طرحهاي اشتغالزاي بخش خصوصي و تعاوني به ويژه در مناطق با نرخ بيكاري بالاتر از متوسط نرخ بيكاري كشور</a:t>
            </a:r>
            <a:endParaRPr lang="en-US" sz="2000" b="1" dirty="0">
              <a:latin typeface="IRANSans Light" panose="02040503050201020203" pitchFamily="18" charset="-78"/>
              <a:cs typeface="IRANSans Light" panose="02040503050201020203" pitchFamily="18" charset="-78"/>
            </a:endParaRPr>
          </a:p>
          <a:p>
            <a:pPr marL="0" indent="0" algn="just" rtl="1">
              <a:lnSpc>
                <a:spcPts val="2800"/>
              </a:lnSpc>
              <a:buNone/>
            </a:pPr>
            <a:r>
              <a:rPr lang="ar-SA" sz="2000" b="1" dirty="0">
                <a:latin typeface="IRANSans Light" panose="02040503050201020203" pitchFamily="18" charset="-78"/>
                <a:cs typeface="IRANSans Light" panose="02040503050201020203" pitchFamily="18" charset="-78"/>
              </a:rPr>
              <a:t> د ـ حمايت مالي و حقوقي و تنظيم سياستهاي تشويقي در جهت تبديل فعاليتهاي غيرمتشكل اقتصادي خانوار به واحدهاي متشكل"</a:t>
            </a:r>
            <a:endParaRPr lang="fa-IR" sz="2000" b="1" dirty="0">
              <a:latin typeface="IRANSans Light" panose="02040503050201020203" pitchFamily="18" charset="-78"/>
              <a:cs typeface="IRANSans Light" panose="02040503050201020203" pitchFamily="18" charset="-78"/>
            </a:endParaRPr>
          </a:p>
          <a:p>
            <a:pPr marL="0" indent="0" algn="just" rtl="1">
              <a:lnSpc>
                <a:spcPts val="2800"/>
              </a:lnSpc>
              <a:buNone/>
            </a:pPr>
            <a:r>
              <a:rPr lang="ar-SA" sz="2000" b="1" dirty="0">
                <a:latin typeface="IRANSans Light" panose="02040503050201020203" pitchFamily="18" charset="-78"/>
                <a:cs typeface="IRANSans Light" panose="02040503050201020203" pitchFamily="18" charset="-78"/>
              </a:rPr>
              <a:t> هـ ـ حمايت مالي از بخش غيردولتي به منظور توسعه و گسترش آموزشهاي كسب و كار، كارآفريني، فني و حرفه‌اي و </a:t>
            </a:r>
            <a:r>
              <a:rPr lang="ar-SA" sz="2000" b="1" dirty="0" smtClean="0">
                <a:latin typeface="IRANSans Light" panose="02040503050201020203" pitchFamily="18" charset="-78"/>
                <a:cs typeface="IRANSans Light" panose="02040503050201020203" pitchFamily="18" charset="-78"/>
              </a:rPr>
              <a:t>علم </a:t>
            </a:r>
            <a:r>
              <a:rPr lang="ar-SA" sz="2000" b="1" dirty="0">
                <a:latin typeface="IRANSans Light" panose="02040503050201020203" pitchFamily="18" charset="-78"/>
                <a:cs typeface="IRANSans Light" panose="02040503050201020203" pitchFamily="18" charset="-78"/>
              </a:rPr>
              <a:t>ـ </a:t>
            </a:r>
            <a:r>
              <a:rPr lang="ar-SA" sz="2000" b="1" dirty="0" smtClean="0">
                <a:latin typeface="IRANSans Light" panose="02040503050201020203" pitchFamily="18" charset="-78"/>
                <a:cs typeface="IRANSans Light" panose="02040503050201020203" pitchFamily="18" charset="-78"/>
              </a:rPr>
              <a:t>كاربردي</a:t>
            </a:r>
            <a:endParaRPr lang="fa-IR" sz="2000" b="1" dirty="0">
              <a:latin typeface="IRANSans Light" panose="02040503050201020203" pitchFamily="18" charset="-78"/>
              <a:cs typeface="IRANSans Light" panose="02040503050201020203" pitchFamily="18" charset="-78"/>
            </a:endParaRPr>
          </a:p>
        </p:txBody>
      </p:sp>
      <p:sp>
        <p:nvSpPr>
          <p:cNvPr id="7" name="Rounded Rectangle 6"/>
          <p:cNvSpPr/>
          <p:nvPr/>
        </p:nvSpPr>
        <p:spPr>
          <a:xfrm>
            <a:off x="3012072" y="44955"/>
            <a:ext cx="311985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a:t>
            </a:r>
            <a:endParaRPr lang="en-US" dirty="0"/>
          </a:p>
        </p:txBody>
      </p:sp>
    </p:spTree>
    <p:extLst>
      <p:ext uri="{BB962C8B-B14F-4D97-AF65-F5344CB8AC3E}">
        <p14:creationId xmlns:p14="http://schemas.microsoft.com/office/powerpoint/2010/main" val="71941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914513"/>
            <a:ext cx="8872538" cy="5943488"/>
          </a:xfrm>
        </p:spPr>
        <p:txBody>
          <a:bodyPr>
            <a:noAutofit/>
          </a:bodyPr>
          <a:lstStyle/>
          <a:p>
            <a:pPr algn="just" rtl="1">
              <a:lnSpc>
                <a:spcPts val="2600"/>
              </a:lnSpc>
            </a:pPr>
            <a:r>
              <a:rPr lang="ar-SA" sz="2000" b="1" dirty="0">
                <a:solidFill>
                  <a:srgbClr val="FF0000"/>
                </a:solidFill>
                <a:latin typeface="IRANSans Light" panose="02040503050201020203" pitchFamily="18" charset="-78"/>
                <a:cs typeface="IRANSans Light" panose="02040503050201020203" pitchFamily="18" charset="-78"/>
              </a:rPr>
              <a:t>ماده97: </a:t>
            </a:r>
            <a:r>
              <a:rPr lang="ar-SA" sz="2000" b="1" dirty="0">
                <a:latin typeface="IRANSans Light" panose="02040503050201020203" pitchFamily="18" charset="-78"/>
                <a:cs typeface="IRANSans Light" panose="02040503050201020203" pitchFamily="18" charset="-78"/>
              </a:rPr>
              <a:t>"با توجه به بند (23) سياستهاي كلي برنامه پنجم ابلاغي مقام معظم </a:t>
            </a:r>
            <a:r>
              <a:rPr lang="ar-SA" sz="2000" b="1" dirty="0" smtClean="0">
                <a:latin typeface="IRANSans Light" panose="02040503050201020203" pitchFamily="18" charset="-78"/>
                <a:cs typeface="IRANSans Light" panose="02040503050201020203" pitchFamily="18" charset="-78"/>
              </a:rPr>
              <a:t>رهبري</a:t>
            </a:r>
            <a:r>
              <a:rPr lang="fa-IR" sz="2000" b="1" dirty="0" smtClean="0">
                <a:latin typeface="IRANSans Light" panose="02040503050201020203" pitchFamily="18" charset="-78"/>
                <a:cs typeface="IRANSans Light" panose="02040503050201020203" pitchFamily="18" charset="-78"/>
              </a:rPr>
              <a:t> </a:t>
            </a:r>
            <a:r>
              <a:rPr lang="ar-SA" sz="2000" b="1" dirty="0" smtClean="0">
                <a:latin typeface="IRANSans Light" panose="02040503050201020203" pitchFamily="18" charset="-78"/>
                <a:cs typeface="IRANSans Light" panose="02040503050201020203" pitchFamily="18" charset="-78"/>
              </a:rPr>
              <a:t>شوراي </a:t>
            </a:r>
            <a:r>
              <a:rPr lang="ar-SA" sz="2000" b="1" dirty="0">
                <a:latin typeface="IRANSans Light" panose="02040503050201020203" pitchFamily="18" charset="-78"/>
                <a:cs typeface="IRANSans Light" panose="02040503050201020203" pitchFamily="18" charset="-78"/>
              </a:rPr>
              <a:t>پول و اعتبار موظف است طي سالهاي برنامه موارد زير را انجام دهد:</a:t>
            </a:r>
            <a:endParaRPr lang="en-US" sz="2000" b="1" dirty="0">
              <a:latin typeface="IRANSans Light" panose="02040503050201020203" pitchFamily="18" charset="-78"/>
              <a:cs typeface="IRANSans Light" panose="02040503050201020203" pitchFamily="18" charset="-78"/>
            </a:endParaRPr>
          </a:p>
          <a:p>
            <a:pPr marL="0" indent="0" algn="just" rtl="1">
              <a:lnSpc>
                <a:spcPts val="2600"/>
              </a:lnSpc>
              <a:buNone/>
            </a:pPr>
            <a:r>
              <a:rPr lang="ar-SA" sz="2000" b="1" dirty="0">
                <a:latin typeface="IRANSans Light" panose="02040503050201020203" pitchFamily="18" charset="-78"/>
                <a:cs typeface="IRANSans Light" panose="02040503050201020203" pitchFamily="18" charset="-78"/>
              </a:rPr>
              <a:t> </a:t>
            </a:r>
            <a:r>
              <a:rPr lang="ar-SA" sz="2000" b="1" dirty="0" smtClean="0">
                <a:latin typeface="IRANSans Light" panose="02040503050201020203" pitchFamily="18" charset="-78"/>
                <a:cs typeface="IRANSans Light" panose="02040503050201020203" pitchFamily="18" charset="-78"/>
              </a:rPr>
              <a:t>الف </a:t>
            </a:r>
            <a:r>
              <a:rPr lang="ar-SA" sz="2000" b="1" dirty="0">
                <a:latin typeface="IRANSans Light" panose="02040503050201020203" pitchFamily="18" charset="-78"/>
                <a:cs typeface="IRANSans Light" panose="02040503050201020203" pitchFamily="18" charset="-78"/>
              </a:rPr>
              <a:t>ـ اصلاح رويه‌هاي اجرائي، حسابداري و مالي در سامانه بانكي مطابق اهداف و احكام بانكداري بدون </a:t>
            </a:r>
            <a:r>
              <a:rPr lang="ar-SA" sz="2000" b="1" dirty="0" smtClean="0">
                <a:latin typeface="IRANSans Light" panose="02040503050201020203" pitchFamily="18" charset="-78"/>
                <a:cs typeface="IRANSans Light" panose="02040503050201020203" pitchFamily="18" charset="-78"/>
              </a:rPr>
              <a:t>ربا</a:t>
            </a:r>
            <a:endParaRPr lang="en-US" sz="2000" b="1" dirty="0">
              <a:latin typeface="IRANSans Light" panose="02040503050201020203" pitchFamily="18" charset="-78"/>
              <a:cs typeface="IRANSans Light" panose="02040503050201020203" pitchFamily="18" charset="-78"/>
            </a:endParaRPr>
          </a:p>
          <a:p>
            <a:pPr marL="0" indent="0" algn="just" rtl="1">
              <a:lnSpc>
                <a:spcPts val="2600"/>
              </a:lnSpc>
              <a:buNone/>
            </a:pPr>
            <a:r>
              <a:rPr lang="ar-SA" sz="2000" b="1" dirty="0" smtClean="0">
                <a:latin typeface="IRANSans Light" panose="02040503050201020203" pitchFamily="18" charset="-78"/>
                <a:cs typeface="IRANSans Light" panose="02040503050201020203" pitchFamily="18" charset="-78"/>
              </a:rPr>
              <a:t>ب </a:t>
            </a:r>
            <a:r>
              <a:rPr lang="ar-SA" sz="2000" b="1" dirty="0">
                <a:latin typeface="IRANSans Light" panose="02040503050201020203" pitchFamily="18" charset="-78"/>
                <a:cs typeface="IRANSans Light" panose="02040503050201020203" pitchFamily="18" charset="-78"/>
              </a:rPr>
              <a:t>ـ ترويج استفاده از ابزارهاي تأمين مالي اسلامي جديد نظير صكوك جهت كمك به تأمين مالي اسلامي بانكهاي كشور</a:t>
            </a:r>
            <a:endParaRPr lang="en-US" sz="2000" b="1" dirty="0">
              <a:latin typeface="IRANSans Light" panose="02040503050201020203" pitchFamily="18" charset="-78"/>
              <a:cs typeface="IRANSans Light" panose="02040503050201020203" pitchFamily="18" charset="-78"/>
            </a:endParaRPr>
          </a:p>
          <a:p>
            <a:pPr marL="0" indent="0" algn="just" rtl="1">
              <a:lnSpc>
                <a:spcPts val="2600"/>
              </a:lnSpc>
              <a:buNone/>
            </a:pPr>
            <a:r>
              <a:rPr lang="ar-SA" sz="2000" b="1" dirty="0">
                <a:latin typeface="IRANSans Light" panose="02040503050201020203" pitchFamily="18" charset="-78"/>
                <a:cs typeface="IRANSans Light" panose="02040503050201020203" pitchFamily="18" charset="-78"/>
              </a:rPr>
              <a:t> ج ـ اصلاح ساختار بانك مركزي در جهت تقويت نظارت بر نهادهاي پولي و مالي به منظور تحقق اهداف كلان اقتصادي كشور</a:t>
            </a:r>
            <a:endParaRPr lang="en-US" sz="2000" b="1" dirty="0">
              <a:latin typeface="IRANSans Light" panose="02040503050201020203" pitchFamily="18" charset="-78"/>
              <a:cs typeface="IRANSans Light" panose="02040503050201020203" pitchFamily="18" charset="-78"/>
            </a:endParaRPr>
          </a:p>
          <a:p>
            <a:pPr marL="0" indent="0" algn="just" rtl="1">
              <a:lnSpc>
                <a:spcPts val="2600"/>
              </a:lnSpc>
              <a:buNone/>
            </a:pPr>
            <a:r>
              <a:rPr lang="ar-SA" sz="2000" b="1" dirty="0">
                <a:latin typeface="IRANSans Light" panose="02040503050201020203" pitchFamily="18" charset="-78"/>
                <a:cs typeface="IRANSans Light" panose="02040503050201020203" pitchFamily="18" charset="-78"/>
              </a:rPr>
              <a:t> د ـ افزايش شفافيت و رقابت سالم در ارائه خدمات بانكي در جهت كاهش هزينه خدمات بانكي از طرق </a:t>
            </a:r>
            <a:r>
              <a:rPr lang="ar-SA" sz="2000" b="1" dirty="0" smtClean="0">
                <a:latin typeface="IRANSans Light" panose="02040503050201020203" pitchFamily="18" charset="-78"/>
                <a:cs typeface="IRANSans Light" panose="02040503050201020203" pitchFamily="18" charset="-78"/>
              </a:rPr>
              <a:t>ذيل:</a:t>
            </a:r>
            <a:endParaRPr lang="en-US" sz="2000" b="1" dirty="0">
              <a:latin typeface="IRANSans Light" panose="02040503050201020203" pitchFamily="18" charset="-78"/>
              <a:cs typeface="IRANSans Light" panose="02040503050201020203" pitchFamily="18" charset="-78"/>
            </a:endParaRPr>
          </a:p>
          <a:p>
            <a:pPr marL="0" indent="0" algn="just" rtl="1">
              <a:lnSpc>
                <a:spcPts val="2600"/>
              </a:lnSpc>
              <a:buNone/>
            </a:pPr>
            <a:r>
              <a:rPr lang="fa-IR" sz="2000" b="1" dirty="0" smtClean="0">
                <a:latin typeface="IRANSans Light" panose="02040503050201020203" pitchFamily="18" charset="-78"/>
                <a:cs typeface="IRANSans Light" panose="02040503050201020203" pitchFamily="18" charset="-78"/>
              </a:rPr>
              <a:t>1- </a:t>
            </a:r>
            <a:r>
              <a:rPr lang="ar-SA" sz="2000" b="1" dirty="0" smtClean="0">
                <a:latin typeface="IRANSans Light" panose="02040503050201020203" pitchFamily="18" charset="-78"/>
                <a:cs typeface="IRANSans Light" panose="02040503050201020203" pitchFamily="18" charset="-78"/>
              </a:rPr>
              <a:t>الزام </a:t>
            </a:r>
            <a:r>
              <a:rPr lang="ar-SA" sz="2000" b="1" dirty="0">
                <a:latin typeface="IRANSans Light" panose="02040503050201020203" pitchFamily="18" charset="-78"/>
                <a:cs typeface="IRANSans Light" panose="02040503050201020203" pitchFamily="18" charset="-78"/>
              </a:rPr>
              <a:t>بانكها به رعايت استانداردهاي تعيين‌شده توسط بانك مركزي در ارائه گزارشهاي مالي و بهبود نسبت شاخص كفايت سرمايه و اطلاع‌رساني مبادلات مشكوك به بانك مركزي</a:t>
            </a:r>
            <a:endParaRPr lang="en-US" sz="2000" b="1" dirty="0">
              <a:latin typeface="IRANSans Light" panose="02040503050201020203" pitchFamily="18" charset="-78"/>
              <a:cs typeface="IRANSans Light" panose="02040503050201020203" pitchFamily="18" charset="-78"/>
            </a:endParaRPr>
          </a:p>
          <a:p>
            <a:pPr marL="0" indent="0" algn="just" rtl="1">
              <a:lnSpc>
                <a:spcPts val="2600"/>
              </a:lnSpc>
              <a:buNone/>
            </a:pPr>
            <a:r>
              <a:rPr lang="ar-SA" sz="2000" b="1" dirty="0" smtClean="0">
                <a:latin typeface="IRANSans Light" panose="02040503050201020203" pitchFamily="18" charset="-78"/>
                <a:cs typeface="IRANSans Light" panose="02040503050201020203" pitchFamily="18" charset="-78"/>
              </a:rPr>
              <a:t>2ـ </a:t>
            </a:r>
            <a:r>
              <a:rPr lang="ar-SA" sz="2000" b="1" dirty="0">
                <a:latin typeface="IRANSans Light" panose="02040503050201020203" pitchFamily="18" charset="-78"/>
                <a:cs typeface="IRANSans Light" panose="02040503050201020203" pitchFamily="18" charset="-78"/>
              </a:rPr>
              <a:t>راه‌اندازي سامانه نظارتي قوي جهت شناسايي فعاليتهاي غيرمتعارف بانكها هنگام دستكاري نرخهاي سود سپرده‌ها و تسهيلات به روشهاي </a:t>
            </a:r>
            <a:r>
              <a:rPr lang="ar-SA" sz="2000" b="1" dirty="0" smtClean="0">
                <a:latin typeface="IRANSans Light" panose="02040503050201020203" pitchFamily="18" charset="-78"/>
                <a:cs typeface="IRANSans Light" panose="02040503050201020203" pitchFamily="18" charset="-78"/>
              </a:rPr>
              <a:t>خاص</a:t>
            </a:r>
            <a:endParaRPr lang="en-US" sz="2000" b="1" dirty="0">
              <a:latin typeface="IRANSans Light" panose="02040503050201020203" pitchFamily="18" charset="-78"/>
              <a:cs typeface="IRANSans Light" panose="02040503050201020203" pitchFamily="18" charset="-78"/>
            </a:endParaRPr>
          </a:p>
          <a:p>
            <a:pPr marL="0" indent="0" algn="just" rtl="1">
              <a:lnSpc>
                <a:spcPts val="2600"/>
              </a:lnSpc>
              <a:buNone/>
            </a:pPr>
            <a:r>
              <a:rPr lang="ar-SA" sz="2000" b="1" dirty="0" smtClean="0">
                <a:latin typeface="IRANSans Light" panose="02040503050201020203" pitchFamily="18" charset="-78"/>
                <a:cs typeface="IRANSans Light" panose="02040503050201020203" pitchFamily="18" charset="-78"/>
              </a:rPr>
              <a:t>هـ </a:t>
            </a:r>
            <a:r>
              <a:rPr lang="ar-SA" sz="2000" b="1" dirty="0">
                <a:latin typeface="IRANSans Light" panose="02040503050201020203" pitchFamily="18" charset="-78"/>
                <a:cs typeface="IRANSans Light" panose="02040503050201020203" pitchFamily="18" charset="-78"/>
              </a:rPr>
              <a:t>ـ تقويت نظامهاي پرداخت"</a:t>
            </a:r>
            <a:endParaRPr lang="en-US" sz="2000" b="1" dirty="0">
              <a:latin typeface="IRANSans Light" panose="02040503050201020203" pitchFamily="18" charset="-78"/>
              <a:cs typeface="IRANSans Light" panose="02040503050201020203" pitchFamily="18" charset="-78"/>
            </a:endParaRPr>
          </a:p>
          <a:p>
            <a:pPr marL="0" indent="0" algn="just">
              <a:lnSpc>
                <a:spcPts val="2600"/>
              </a:lnSpc>
              <a:buNone/>
            </a:pPr>
            <a:endParaRPr lang="en-US" sz="2000" dirty="0">
              <a:latin typeface="IRANSans Light" panose="02040503050201020203" pitchFamily="18" charset="-78"/>
              <a:cs typeface="IRANSans Light" panose="02040503050201020203" pitchFamily="18" charset="-78"/>
            </a:endParaRPr>
          </a:p>
          <a:p>
            <a:pPr marL="0" indent="0" algn="just">
              <a:lnSpc>
                <a:spcPts val="2600"/>
              </a:lnSpc>
              <a:buNone/>
            </a:pPr>
            <a:endParaRPr lang="en-US" sz="2000" dirty="0">
              <a:latin typeface="IRANSans Light" panose="02040503050201020203" pitchFamily="18" charset="-78"/>
              <a:cs typeface="IRANSans Light" panose="02040503050201020203" pitchFamily="18" charset="-78"/>
            </a:endParaRPr>
          </a:p>
        </p:txBody>
      </p:sp>
      <p:sp>
        <p:nvSpPr>
          <p:cNvPr id="4" name="Rounded Rectangle 3"/>
          <p:cNvSpPr/>
          <p:nvPr/>
        </p:nvSpPr>
        <p:spPr>
          <a:xfrm>
            <a:off x="3012072" y="44955"/>
            <a:ext cx="311985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a:t>
            </a:r>
            <a:endParaRPr lang="en-US" dirty="0"/>
          </a:p>
        </p:txBody>
      </p:sp>
    </p:spTree>
    <p:extLst>
      <p:ext uri="{BB962C8B-B14F-4D97-AF65-F5344CB8AC3E}">
        <p14:creationId xmlns:p14="http://schemas.microsoft.com/office/powerpoint/2010/main" val="407443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1000" y="2069944"/>
            <a:ext cx="2413000" cy="1614261"/>
          </a:xfrm>
        </p:spPr>
        <p:txBody>
          <a:bodyPr>
            <a:normAutofit/>
          </a:bodyPr>
          <a:lstStyle/>
          <a:p>
            <a:pPr marL="0" indent="0" algn="ctr">
              <a:buNone/>
            </a:pPr>
            <a:r>
              <a:rPr lang="fa-IR" sz="3600" dirty="0">
                <a:cs typeface="A EntezareZohoor 1 **" panose="00000700000000000000" pitchFamily="2" charset="-78"/>
              </a:rPr>
              <a:t>ماهیت برنامه ای قانون</a:t>
            </a:r>
            <a:endParaRPr lang="en-US" sz="3600" dirty="0">
              <a:cs typeface="A EntezareZohoor 1 **" panose="00000700000000000000" pitchFamily="2" charset="-78"/>
            </a:endParaRPr>
          </a:p>
        </p:txBody>
      </p:sp>
      <p:sp>
        <p:nvSpPr>
          <p:cNvPr id="5" name="TextBox 4"/>
          <p:cNvSpPr txBox="1"/>
          <p:nvPr/>
        </p:nvSpPr>
        <p:spPr>
          <a:xfrm>
            <a:off x="3674221" y="2122437"/>
            <a:ext cx="1988457" cy="1103379"/>
          </a:xfrm>
          <a:prstGeom prst="rect">
            <a:avLst/>
          </a:prstGeom>
          <a:noFill/>
        </p:spPr>
        <p:txBody>
          <a:bodyPr wrap="square" rtlCol="0">
            <a:spAutoFit/>
          </a:bodyPr>
          <a:lstStyle/>
          <a:p>
            <a:pPr algn="ctr">
              <a:lnSpc>
                <a:spcPct val="90000"/>
              </a:lnSpc>
              <a:spcBef>
                <a:spcPts val="1000"/>
              </a:spcBef>
            </a:pPr>
            <a:r>
              <a:rPr lang="fa-IR" sz="3600" dirty="0">
                <a:cs typeface="A EntezareZohoor 1 **" panose="00000700000000000000" pitchFamily="2" charset="-78"/>
              </a:rPr>
              <a:t>نیاز به زمانبندی</a:t>
            </a:r>
            <a:endParaRPr lang="en-US" sz="3600" dirty="0">
              <a:cs typeface="A EntezareZohoor 1 **" panose="00000700000000000000" pitchFamily="2" charset="-78"/>
            </a:endParaRPr>
          </a:p>
        </p:txBody>
      </p:sp>
      <p:sp>
        <p:nvSpPr>
          <p:cNvPr id="6" name="TextBox 5"/>
          <p:cNvSpPr txBox="1"/>
          <p:nvPr/>
        </p:nvSpPr>
        <p:spPr>
          <a:xfrm>
            <a:off x="1266703" y="2162629"/>
            <a:ext cx="2000464" cy="1089529"/>
          </a:xfrm>
          <a:prstGeom prst="rect">
            <a:avLst/>
          </a:prstGeom>
          <a:noFill/>
        </p:spPr>
        <p:txBody>
          <a:bodyPr wrap="square" rtlCol="0">
            <a:spAutoFit/>
          </a:bodyPr>
          <a:lstStyle/>
          <a:p>
            <a:pPr algn="ctr">
              <a:lnSpc>
                <a:spcPct val="90000"/>
              </a:lnSpc>
              <a:spcBef>
                <a:spcPts val="1000"/>
              </a:spcBef>
            </a:pPr>
            <a:r>
              <a:rPr lang="fa-IR" sz="3600" dirty="0">
                <a:cs typeface="A EntezareZohoor 1 **" panose="00000700000000000000" pitchFamily="2" charset="-78"/>
              </a:rPr>
              <a:t>تعیین شاخص</a:t>
            </a:r>
            <a:endParaRPr lang="en-US" sz="3600" dirty="0">
              <a:cs typeface="A EntezareZohoor 1 **" panose="00000700000000000000" pitchFamily="2" charset="-78"/>
            </a:endParaRPr>
          </a:p>
        </p:txBody>
      </p:sp>
      <p:sp>
        <p:nvSpPr>
          <p:cNvPr id="7" name="Plus 6"/>
          <p:cNvSpPr/>
          <p:nvPr/>
        </p:nvSpPr>
        <p:spPr>
          <a:xfrm>
            <a:off x="3069241" y="2248526"/>
            <a:ext cx="915308" cy="840266"/>
          </a:xfrm>
          <a:prstGeom prst="mathPlus">
            <a:avLst>
              <a:gd name="adj1" fmla="val 166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79136" y="4168774"/>
            <a:ext cx="2728683" cy="1754326"/>
          </a:xfrm>
          <a:prstGeom prst="rect">
            <a:avLst/>
          </a:prstGeom>
          <a:noFill/>
        </p:spPr>
        <p:txBody>
          <a:bodyPr wrap="square" rtlCol="0">
            <a:spAutoFit/>
          </a:bodyPr>
          <a:lstStyle/>
          <a:p>
            <a:pPr algn="ctr"/>
            <a:r>
              <a:rPr lang="fa-IR" sz="3600" dirty="0">
                <a:cs typeface="A EntezareZohoor 1 **" panose="00000700000000000000" pitchFamily="2" charset="-78"/>
              </a:rPr>
              <a:t>مشاهده میزان نیل به اهداف در زمانهای مشخص </a:t>
            </a:r>
            <a:endParaRPr lang="en-US" sz="3600" dirty="0">
              <a:cs typeface="A EntezareZohoor 1 **" panose="00000700000000000000" pitchFamily="2" charset="-78"/>
            </a:endParaRPr>
          </a:p>
        </p:txBody>
      </p:sp>
      <p:sp>
        <p:nvSpPr>
          <p:cNvPr id="9" name="TextBox 8"/>
          <p:cNvSpPr txBox="1"/>
          <p:nvPr/>
        </p:nvSpPr>
        <p:spPr>
          <a:xfrm>
            <a:off x="6323476" y="4009189"/>
            <a:ext cx="2177143" cy="1754326"/>
          </a:xfrm>
          <a:prstGeom prst="rect">
            <a:avLst/>
          </a:prstGeom>
          <a:noFill/>
        </p:spPr>
        <p:txBody>
          <a:bodyPr wrap="square" rtlCol="0">
            <a:spAutoFit/>
          </a:bodyPr>
          <a:lstStyle/>
          <a:p>
            <a:pPr algn="ctr"/>
            <a:r>
              <a:rPr lang="fa-IR" sz="3600" dirty="0">
                <a:cs typeface="A EntezareZohoor 1 **" panose="00000700000000000000" pitchFamily="2" charset="-78"/>
              </a:rPr>
              <a:t>آسان شدن نظارت توسط دستگاهها</a:t>
            </a:r>
            <a:endParaRPr lang="en-US" sz="3600" dirty="0">
              <a:cs typeface="A EntezareZohoor 1 **" panose="00000700000000000000" pitchFamily="2" charset="-78"/>
            </a:endParaRPr>
          </a:p>
        </p:txBody>
      </p:sp>
      <p:sp>
        <p:nvSpPr>
          <p:cNvPr id="10" name="Curved Right Arrow 9"/>
          <p:cNvSpPr/>
          <p:nvPr/>
        </p:nvSpPr>
        <p:spPr>
          <a:xfrm>
            <a:off x="254131" y="2877075"/>
            <a:ext cx="1197201" cy="25833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Notched Right Arrow 10"/>
          <p:cNvSpPr/>
          <p:nvPr/>
        </p:nvSpPr>
        <p:spPr>
          <a:xfrm>
            <a:off x="4800600" y="4592510"/>
            <a:ext cx="1423529"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otched Right Arrow 11"/>
          <p:cNvSpPr/>
          <p:nvPr/>
        </p:nvSpPr>
        <p:spPr>
          <a:xfrm rot="10800000">
            <a:off x="5588172" y="2360091"/>
            <a:ext cx="957086" cy="58768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0" y="250397"/>
            <a:ext cx="9144000" cy="1215785"/>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rtl="1"/>
            <a:r>
              <a:rPr lang="fa-IR" sz="4000" dirty="0">
                <a:cs typeface="A EntezareZohoor 2 **" panose="00000700000000000000" pitchFamily="2" charset="-78"/>
              </a:rPr>
              <a:t>زمانبندی مناسب</a:t>
            </a:r>
            <a:endParaRPr lang="fa-IR" sz="4000" dirty="0">
              <a:solidFill>
                <a:schemeClr val="bg1"/>
              </a:solidFill>
              <a:cs typeface="A EntezareZohoor 2 **" panose="00000700000000000000" pitchFamily="2" charset="-78"/>
            </a:endParaRPr>
          </a:p>
        </p:txBody>
      </p:sp>
    </p:spTree>
    <p:extLst>
      <p:ext uri="{BB962C8B-B14F-4D97-AF65-F5344CB8AC3E}">
        <p14:creationId xmlns:p14="http://schemas.microsoft.com/office/powerpoint/2010/main" val="67726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000"/>
                                        <p:tgtEl>
                                          <p:spTgt spid="6">
                                            <p:txEl>
                                              <p:pRg st="0" end="0"/>
                                            </p:txEl>
                                          </p:spTgt>
                                        </p:tgtEl>
                                      </p:cBhvr>
                                    </p:animEffect>
                                    <p:anim calcmode="lin" valueType="num">
                                      <p:cBhvr>
                                        <p:cTn id="3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Effect transition="in" filter="fade">
                                      <p:cBhvr>
                                        <p:cTn id="51" dur="1000"/>
                                        <p:tgtEl>
                                          <p:spTgt spid="9">
                                            <p:txEl>
                                              <p:pRg st="0" end="0"/>
                                            </p:txEl>
                                          </p:spTgt>
                                        </p:tgtEl>
                                      </p:cBhvr>
                                    </p:animEffect>
                                    <p:anim calcmode="lin" valueType="num">
                                      <p:cBhvr>
                                        <p:cTn id="5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animBg="1"/>
      <p:bldP spid="8" grpId="0"/>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1" y="1111749"/>
            <a:ext cx="8886824" cy="4351338"/>
          </a:xfrm>
        </p:spPr>
        <p:txBody>
          <a:bodyPr>
            <a:normAutofit/>
          </a:bodyPr>
          <a:lstStyle/>
          <a:p>
            <a:pPr marL="0" indent="0" algn="r" rtl="1">
              <a:lnSpc>
                <a:spcPts val="3700"/>
              </a:lnSpc>
              <a:buNone/>
            </a:pPr>
            <a:r>
              <a:rPr lang="ar-SA" sz="2400" b="1" dirty="0">
                <a:solidFill>
                  <a:srgbClr val="FF0000"/>
                </a:solidFill>
                <a:latin typeface="IRANSans Light" panose="02040503050201020203" pitchFamily="18" charset="-78"/>
                <a:cs typeface="IRANSans Light" panose="02040503050201020203" pitchFamily="18" charset="-78"/>
              </a:rPr>
              <a:t>ماده72:</a:t>
            </a:r>
            <a:r>
              <a:rPr lang="ar-SA" sz="2400" b="1" dirty="0">
                <a:latin typeface="IRANSans Light" panose="02040503050201020203" pitchFamily="18" charset="-78"/>
                <a:cs typeface="IRANSans Light" panose="02040503050201020203" pitchFamily="18" charset="-78"/>
              </a:rPr>
              <a:t>"به منظور كاهش خطرپذيري ناشي از نوسانات قيمتها از جمله نوسانات نرخ ارز براي واحدهاي توليدي ـ صادراتي، بيمه مركزي ايران از طريق شركتهاي تجاري بيمه، امكان ارائه خدمات بيمه‌اي مربوط به نوسانات قيمتها و نوسانات نرخ ارز را فراهم آورد."</a:t>
            </a:r>
            <a:endParaRPr lang="en-US" sz="2400" b="1" dirty="0">
              <a:latin typeface="IRANSans Light" panose="02040503050201020203" pitchFamily="18" charset="-78"/>
              <a:cs typeface="IRANSans Light" panose="02040503050201020203" pitchFamily="18" charset="-78"/>
            </a:endParaRPr>
          </a:p>
          <a:p>
            <a:pPr marL="0" indent="0" algn="r" rtl="1">
              <a:lnSpc>
                <a:spcPts val="3700"/>
              </a:lnSpc>
              <a:buNone/>
            </a:pPr>
            <a:r>
              <a:rPr lang="ar-SA" sz="2400" b="1" dirty="0" smtClean="0">
                <a:solidFill>
                  <a:srgbClr val="FF0000"/>
                </a:solidFill>
                <a:latin typeface="IRANSans Light" panose="02040503050201020203" pitchFamily="18" charset="-78"/>
                <a:cs typeface="IRANSans Light" panose="02040503050201020203" pitchFamily="18" charset="-78"/>
              </a:rPr>
              <a:t>ماده </a:t>
            </a:r>
            <a:r>
              <a:rPr lang="ar-SA" sz="2400" b="1" dirty="0">
                <a:solidFill>
                  <a:srgbClr val="FF0000"/>
                </a:solidFill>
                <a:latin typeface="IRANSans Light" panose="02040503050201020203" pitchFamily="18" charset="-78"/>
                <a:cs typeface="IRANSans Light" panose="02040503050201020203" pitchFamily="18" charset="-78"/>
              </a:rPr>
              <a:t>105</a:t>
            </a:r>
            <a:r>
              <a:rPr lang="ar-SA" sz="2400" b="1" dirty="0">
                <a:latin typeface="IRANSans Light" panose="02040503050201020203" pitchFamily="18" charset="-78"/>
                <a:cs typeface="IRANSans Light" panose="02040503050201020203" pitchFamily="18" charset="-78"/>
              </a:rPr>
              <a:t>: " ب ـ دولت موظف است شرايط پيشگيري از ايجاد تمركز، اعمال بروز قدرت و انحصار و همچنين دامنه مفيد و مجاز ادغامها را مطابق فصل (9) قانون « اصلاح موادي از قانون برنامه ‌چهارم و اجراي سياستهاي كلي اصل چهل ‌و چهارم (44) قانون  اساسي» پيش‌بيني نمايد</a:t>
            </a:r>
            <a:r>
              <a:rPr lang="ar-SA" sz="2400" b="1" dirty="0" smtClean="0">
                <a:latin typeface="IRANSans Light" panose="02040503050201020203" pitchFamily="18" charset="-78"/>
                <a:cs typeface="IRANSans Light" panose="02040503050201020203" pitchFamily="18" charset="-78"/>
              </a:rPr>
              <a:t>."</a:t>
            </a:r>
            <a:endParaRPr lang="en-US" sz="2400" b="1" dirty="0">
              <a:latin typeface="IRANSans Light" panose="02040503050201020203" pitchFamily="18" charset="-78"/>
              <a:cs typeface="IRANSans Light" panose="02040503050201020203" pitchFamily="18" charset="-78"/>
            </a:endParaRPr>
          </a:p>
        </p:txBody>
      </p:sp>
      <p:sp>
        <p:nvSpPr>
          <p:cNvPr id="5" name="AutoShape 16" descr="Bouquet"/>
          <p:cNvSpPr>
            <a:spLocks noChangeArrowheads="1"/>
          </p:cNvSpPr>
          <p:nvPr/>
        </p:nvSpPr>
        <p:spPr bwMode="auto">
          <a:xfrm>
            <a:off x="-1" y="5731796"/>
            <a:ext cx="9144001" cy="1126204"/>
          </a:xfrm>
          <a:prstGeom prst="roundRect">
            <a:avLst>
              <a:gd name="adj" fmla="val 16667"/>
            </a:avLst>
          </a:prstGeom>
          <a:blipFill dpi="0" rotWithShape="0">
            <a:blip r:embed="rId2"/>
            <a:srcRect/>
            <a:tile tx="0" ty="0" sx="100000" sy="100000" flip="none" algn="tl"/>
          </a:blipFill>
          <a:ln w="9525">
            <a:solidFill>
              <a:srgbClr val="0070C0"/>
            </a:solidFill>
            <a:round/>
            <a:headEnd/>
            <a:tailEnd/>
          </a:ln>
        </p:spPr>
        <p:txBody>
          <a:bodyPr rot="0" vert="horz" wrap="square" lIns="91440" tIns="45720" rIns="91440" bIns="45720" anchor="ctr" anchorCtr="0" upright="1">
            <a:noAutofit/>
          </a:bodyPr>
          <a:lstStyle/>
          <a:p>
            <a:pPr algn="ctr" rtl="1"/>
            <a:r>
              <a:rPr lang="fa-IR" sz="2400" dirty="0">
                <a:latin typeface="Times New Roman" panose="02020603050405020304" pitchFamily="18" charset="0"/>
                <a:ea typeface="Times New Roman" panose="02020603050405020304" pitchFamily="18" charset="0"/>
                <a:cs typeface="B Nazanin" panose="00000400000000000000" pitchFamily="2" charset="-78"/>
              </a:rPr>
              <a:t>تنها 40 تا 50 درصد از قوانین با ماهیت برنامه‌ای موجود در قانون برنامه </a:t>
            </a:r>
            <a:r>
              <a:rPr lang="ar-SA" sz="2400" dirty="0">
                <a:latin typeface="Times New Roman" panose="02020603050405020304" pitchFamily="18" charset="0"/>
                <a:ea typeface="Times New Roman" panose="02020603050405020304" pitchFamily="18" charset="0"/>
                <a:cs typeface="B Nazanin" panose="00000400000000000000" pitchFamily="2" charset="-78"/>
              </a:rPr>
              <a:t>پنجم توسعه </a:t>
            </a:r>
            <a:r>
              <a:rPr lang="fa-IR" sz="2400" dirty="0">
                <a:latin typeface="Times New Roman" panose="02020603050405020304" pitchFamily="18" charset="0"/>
                <a:ea typeface="Times New Roman" panose="02020603050405020304" pitchFamily="18" charset="0"/>
                <a:cs typeface="B Nazanin" panose="00000400000000000000" pitchFamily="2" charset="-78"/>
              </a:rPr>
              <a:t>، دارای زمانبندی می‌باشند</a:t>
            </a:r>
            <a:r>
              <a:rPr lang="fa-IR" sz="2400" dirty="0" smtClean="0">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latin typeface="Times New Roman" panose="02020603050405020304" pitchFamily="18" charset="0"/>
              <a:ea typeface="Times New Roman" panose="02020603050405020304" pitchFamily="18" charset="0"/>
              <a:cs typeface="Yagut"/>
            </a:endParaRPr>
          </a:p>
        </p:txBody>
      </p:sp>
      <p:sp>
        <p:nvSpPr>
          <p:cNvPr id="6" name="Rounded Rectangle 5"/>
          <p:cNvSpPr/>
          <p:nvPr/>
        </p:nvSpPr>
        <p:spPr>
          <a:xfrm>
            <a:off x="3012072" y="44955"/>
            <a:ext cx="311985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a:t>
            </a:r>
            <a:endParaRPr lang="en-US" dirty="0"/>
          </a:p>
        </p:txBody>
      </p:sp>
    </p:spTree>
    <p:extLst>
      <p:ext uri="{BB962C8B-B14F-4D97-AF65-F5344CB8AC3E}">
        <p14:creationId xmlns:p14="http://schemas.microsoft.com/office/powerpoint/2010/main" val="251724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89018579"/>
              </p:ext>
            </p:extLst>
          </p:nvPr>
        </p:nvGraphicFramePr>
        <p:xfrm>
          <a:off x="198040" y="2698404"/>
          <a:ext cx="8740396" cy="2845146"/>
        </p:xfrm>
        <a:graphic>
          <a:graphicData uri="http://schemas.openxmlformats.org/drawingml/2006/table">
            <a:tbl>
              <a:tblPr rtl="1" firstRow="1" firstCol="1" bandRow="1">
                <a:effectLst>
                  <a:outerShdw blurRad="50800" dist="38100" dir="5400000" algn="t" rotWithShape="0">
                    <a:prstClr val="black">
                      <a:alpha val="40000"/>
                    </a:prstClr>
                  </a:outerShdw>
                </a:effectLst>
                <a:tableStyleId>{5C22544A-7EE6-4342-B048-85BDC9FD1C3A}</a:tableStyleId>
              </a:tblPr>
              <a:tblGrid>
                <a:gridCol w="7278830">
                  <a:extLst>
                    <a:ext uri="{9D8B030D-6E8A-4147-A177-3AD203B41FA5}">
                      <a16:colId xmlns:a16="http://schemas.microsoft.com/office/drawing/2014/main" val="20000"/>
                    </a:ext>
                  </a:extLst>
                </a:gridCol>
                <a:gridCol w="1461566">
                  <a:extLst>
                    <a:ext uri="{9D8B030D-6E8A-4147-A177-3AD203B41FA5}">
                      <a16:colId xmlns:a16="http://schemas.microsoft.com/office/drawing/2014/main" val="20001"/>
                    </a:ext>
                  </a:extLst>
                </a:gridCol>
              </a:tblGrid>
              <a:tr h="474191">
                <a:tc>
                  <a:txBody>
                    <a:bodyPr/>
                    <a:lstStyle/>
                    <a:p>
                      <a:pPr algn="ctr" rtl="1">
                        <a:spcAft>
                          <a:spcPts val="0"/>
                        </a:spcAft>
                      </a:pPr>
                      <a:r>
                        <a:rPr lang="ar-SA" sz="200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ویژگی سلبی عمومی</a:t>
                      </a:r>
                      <a:endParaRPr lang="en-US" sz="200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tc>
                  <a:txBody>
                    <a:bodyPr/>
                    <a:lstStyle/>
                    <a:p>
                      <a:pPr algn="ctr" rtl="1">
                        <a:spcAft>
                          <a:spcPts val="0"/>
                        </a:spcAft>
                      </a:pPr>
                      <a:r>
                        <a:rPr lang="ar-SA" sz="200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درصد</a:t>
                      </a:r>
                      <a:endParaRPr lang="en-US" sz="200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extLst>
                  <a:ext uri="{0D108BD9-81ED-4DB2-BD59-A6C34878D82A}">
                    <a16:rowId xmlns:a16="http://schemas.microsoft.com/office/drawing/2014/main" val="10000"/>
                  </a:ext>
                </a:extLst>
              </a:tr>
              <a:tr h="474191">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کلی‌گویی</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30 تا 40</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extLst>
                  <a:ext uri="{0D108BD9-81ED-4DB2-BD59-A6C34878D82A}">
                    <a16:rowId xmlns:a16="http://schemas.microsoft.com/office/drawing/2014/main" val="10001"/>
                  </a:ext>
                </a:extLst>
              </a:tr>
              <a:tr h="474191">
                <a:tc>
                  <a:txBody>
                    <a:bodyPr/>
                    <a:lstStyle/>
                    <a:p>
                      <a:pPr algn="ctr" rtl="1">
                        <a:spcAft>
                          <a:spcPts val="0"/>
                        </a:spcAft>
                      </a:pPr>
                      <a:r>
                        <a:rPr lang="ar-SA" sz="2000" b="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مهمل‌گویی</a:t>
                      </a:r>
                      <a:endParaRPr lang="en-US" sz="2000" b="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10 تا 208</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extLst>
                  <a:ext uri="{0D108BD9-81ED-4DB2-BD59-A6C34878D82A}">
                    <a16:rowId xmlns:a16="http://schemas.microsoft.com/office/drawing/2014/main" val="10002"/>
                  </a:ext>
                </a:extLst>
              </a:tr>
              <a:tr h="474191">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عدم رعایت اصول نگارشی</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20 تا 30</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extLst>
                  <a:ext uri="{0D108BD9-81ED-4DB2-BD59-A6C34878D82A}">
                    <a16:rowId xmlns:a16="http://schemas.microsoft.com/office/drawing/2014/main" val="10003"/>
                  </a:ext>
                </a:extLst>
              </a:tr>
              <a:tr h="474191">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ایجاد زمینه سوء‌استفاده</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tc>
                  <a:txBody>
                    <a:bodyPr/>
                    <a:lstStyle/>
                    <a:p>
                      <a:pPr algn="ctr" rtl="1">
                        <a:spcAft>
                          <a:spcPts val="0"/>
                        </a:spcAft>
                      </a:pPr>
                      <a:r>
                        <a:rPr lang="fa-IR"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5 تا 10</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extLst>
                  <a:ext uri="{0D108BD9-81ED-4DB2-BD59-A6C34878D82A}">
                    <a16:rowId xmlns:a16="http://schemas.microsoft.com/office/drawing/2014/main" val="10004"/>
                  </a:ext>
                </a:extLst>
              </a:tr>
              <a:tr h="474191">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حداقل دارای یکی از ویژگی‌های سلبی عمومی</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بیش از 50</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extLst>
                  <a:ext uri="{0D108BD9-81ED-4DB2-BD59-A6C34878D82A}">
                    <a16:rowId xmlns:a16="http://schemas.microsoft.com/office/drawing/2014/main" val="10005"/>
                  </a:ext>
                </a:extLst>
              </a:tr>
            </a:tbl>
          </a:graphicData>
        </a:graphic>
      </p:graphicFrame>
      <p:sp>
        <p:nvSpPr>
          <p:cNvPr id="8" name="Rounded Rectangle 7"/>
          <p:cNvSpPr/>
          <p:nvPr/>
        </p:nvSpPr>
        <p:spPr>
          <a:xfrm>
            <a:off x="0" y="322732"/>
            <a:ext cx="9144000" cy="121578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3600" dirty="0">
                <a:cs typeface="A EntezareZohoor 2 **" panose="00000700000000000000" pitchFamily="2" charset="-78"/>
              </a:rPr>
              <a:t>جمع بندی</a:t>
            </a:r>
            <a:endParaRPr lang="en-US" sz="3600" dirty="0"/>
          </a:p>
        </p:txBody>
      </p:sp>
    </p:spTree>
    <p:extLst>
      <p:ext uri="{BB962C8B-B14F-4D97-AF65-F5344CB8AC3E}">
        <p14:creationId xmlns:p14="http://schemas.microsoft.com/office/powerpoint/2010/main" val="275731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68447317"/>
              </p:ext>
            </p:extLst>
          </p:nvPr>
        </p:nvGraphicFramePr>
        <p:xfrm>
          <a:off x="198039" y="1843092"/>
          <a:ext cx="8733430" cy="2214560"/>
        </p:xfrm>
        <a:graphic>
          <a:graphicData uri="http://schemas.openxmlformats.org/drawingml/2006/table">
            <a:tbl>
              <a:tblPr rtl="1" firstRow="1" firstCol="1" bandRow="1">
                <a:effectLst>
                  <a:outerShdw blurRad="50800" dist="38100" dir="5400000" algn="t" rotWithShape="0">
                    <a:prstClr val="black">
                      <a:alpha val="40000"/>
                    </a:prstClr>
                  </a:outerShdw>
                </a:effectLst>
                <a:tableStyleId>{5C22544A-7EE6-4342-B048-85BDC9FD1C3A}</a:tableStyleId>
              </a:tblPr>
              <a:tblGrid>
                <a:gridCol w="7275352">
                  <a:extLst>
                    <a:ext uri="{9D8B030D-6E8A-4147-A177-3AD203B41FA5}">
                      <a16:colId xmlns:a16="http://schemas.microsoft.com/office/drawing/2014/main" val="20000"/>
                    </a:ext>
                  </a:extLst>
                </a:gridCol>
                <a:gridCol w="1458078">
                  <a:extLst>
                    <a:ext uri="{9D8B030D-6E8A-4147-A177-3AD203B41FA5}">
                      <a16:colId xmlns:a16="http://schemas.microsoft.com/office/drawing/2014/main" val="20001"/>
                    </a:ext>
                  </a:extLst>
                </a:gridCol>
              </a:tblGrid>
              <a:tr h="442912">
                <a:tc>
                  <a:txBody>
                    <a:bodyPr/>
                    <a:lstStyle/>
                    <a:p>
                      <a:pPr algn="ctr" rtl="1">
                        <a:spcAft>
                          <a:spcPts val="0"/>
                        </a:spcAft>
                      </a:pPr>
                      <a:r>
                        <a:rPr lang="ar-SA" sz="240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ویژگی سلبی قوانین تکلیفی</a:t>
                      </a:r>
                      <a:endParaRPr lang="en-US" sz="240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tc>
                  <a:txBody>
                    <a:bodyPr/>
                    <a:lstStyle/>
                    <a:p>
                      <a:pPr algn="ctr" rtl="1">
                        <a:spcAft>
                          <a:spcPts val="0"/>
                        </a:spcAft>
                      </a:pPr>
                      <a:r>
                        <a:rPr lang="ar-SA" sz="240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درصد</a:t>
                      </a:r>
                      <a:endParaRPr lang="en-US" sz="240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extLst>
                  <a:ext uri="{0D108BD9-81ED-4DB2-BD59-A6C34878D82A}">
                    <a16:rowId xmlns:a16="http://schemas.microsoft.com/office/drawing/2014/main" val="10000"/>
                  </a:ext>
                </a:extLst>
              </a:tr>
              <a:tr h="442912">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نامشخص بودن متولی اجرا</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tc>
                  <a:txBody>
                    <a:bodyPr/>
                    <a:lstStyle/>
                    <a:p>
                      <a:pPr algn="ctr" rtl="1">
                        <a:spcAft>
                          <a:spcPts val="0"/>
                        </a:spcAft>
                      </a:pPr>
                      <a:r>
                        <a:rPr lang="ar-SA" sz="2000" b="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40 تا 50</a:t>
                      </a:r>
                      <a:endParaRPr lang="en-US" sz="2000" b="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extLst>
                  <a:ext uri="{0D108BD9-81ED-4DB2-BD59-A6C34878D82A}">
                    <a16:rowId xmlns:a16="http://schemas.microsoft.com/office/drawing/2014/main" val="10001"/>
                  </a:ext>
                </a:extLst>
              </a:tr>
              <a:tr h="442912">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عدم وجود قابلیت ارزیابی</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tc>
                  <a:txBody>
                    <a:bodyPr/>
                    <a:lstStyle/>
                    <a:p>
                      <a:pPr algn="ctr" rtl="1">
                        <a:spcAft>
                          <a:spcPts val="0"/>
                        </a:spcAft>
                      </a:pPr>
                      <a:r>
                        <a:rPr lang="ar-SA" sz="2000" b="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40 تا 50</a:t>
                      </a:r>
                      <a:endParaRPr lang="en-US" sz="2000" b="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extLst>
                  <a:ext uri="{0D108BD9-81ED-4DB2-BD59-A6C34878D82A}">
                    <a16:rowId xmlns:a16="http://schemas.microsoft.com/office/drawing/2014/main" val="10002"/>
                  </a:ext>
                </a:extLst>
              </a:tr>
              <a:tr h="442912">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نبود ضمانت اجرا و شاخص مناسب</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tc>
                  <a:txBody>
                    <a:bodyPr/>
                    <a:lstStyle/>
                    <a:p>
                      <a:pPr algn="ctr" rtl="1">
                        <a:spcAft>
                          <a:spcPts val="0"/>
                        </a:spcAft>
                      </a:pPr>
                      <a:r>
                        <a:rPr lang="ar-SA" sz="2000" b="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50 تا 60</a:t>
                      </a:r>
                      <a:endParaRPr lang="en-US" sz="2000" b="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extLst>
                  <a:ext uri="{0D108BD9-81ED-4DB2-BD59-A6C34878D82A}">
                    <a16:rowId xmlns:a16="http://schemas.microsoft.com/office/drawing/2014/main" val="10003"/>
                  </a:ext>
                </a:extLst>
              </a:tr>
              <a:tr h="442912">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عدم رعایت یکی از ویژگی های قوانین تکلیفی</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بیش از 70</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51482883"/>
              </p:ext>
            </p:extLst>
          </p:nvPr>
        </p:nvGraphicFramePr>
        <p:xfrm>
          <a:off x="205285" y="4296592"/>
          <a:ext cx="8733430" cy="2104210"/>
        </p:xfrm>
        <a:graphic>
          <a:graphicData uri="http://schemas.openxmlformats.org/drawingml/2006/table">
            <a:tbl>
              <a:tblPr rtl="1" firstRow="1" firstCol="1" bandRow="1">
                <a:effectLst>
                  <a:outerShdw blurRad="50800" dist="38100" dir="5400000" algn="t" rotWithShape="0">
                    <a:prstClr val="black">
                      <a:alpha val="40000"/>
                    </a:prstClr>
                  </a:outerShdw>
                </a:effectLst>
                <a:tableStyleId>{5C22544A-7EE6-4342-B048-85BDC9FD1C3A}</a:tableStyleId>
              </a:tblPr>
              <a:tblGrid>
                <a:gridCol w="7245824">
                  <a:extLst>
                    <a:ext uri="{9D8B030D-6E8A-4147-A177-3AD203B41FA5}">
                      <a16:colId xmlns:a16="http://schemas.microsoft.com/office/drawing/2014/main" val="20000"/>
                    </a:ext>
                  </a:extLst>
                </a:gridCol>
                <a:gridCol w="1487606">
                  <a:extLst>
                    <a:ext uri="{9D8B030D-6E8A-4147-A177-3AD203B41FA5}">
                      <a16:colId xmlns:a16="http://schemas.microsoft.com/office/drawing/2014/main" val="20001"/>
                    </a:ext>
                  </a:extLst>
                </a:gridCol>
              </a:tblGrid>
              <a:tr h="420842">
                <a:tc>
                  <a:txBody>
                    <a:bodyPr/>
                    <a:lstStyle/>
                    <a:p>
                      <a:pPr algn="ctr" rtl="1">
                        <a:spcAft>
                          <a:spcPts val="0"/>
                        </a:spcAft>
                      </a:pPr>
                      <a:r>
                        <a:rPr lang="ar-SA" sz="2000" b="1"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عدم رعایت ویژگی های قوانین برنامه ای</a:t>
                      </a:r>
                      <a:endParaRPr lang="en-US" sz="2000" b="1"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tc>
                  <a:txBody>
                    <a:bodyPr/>
                    <a:lstStyle/>
                    <a:p>
                      <a:pPr algn="ctr" rtl="1">
                        <a:spcAft>
                          <a:spcPts val="0"/>
                        </a:spcAft>
                      </a:pPr>
                      <a:r>
                        <a:rPr lang="ar-SA" sz="200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درصد</a:t>
                      </a:r>
                      <a:endParaRPr lang="en-US" sz="200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extLst>
                  <a:ext uri="{0D108BD9-81ED-4DB2-BD59-A6C34878D82A}">
                    <a16:rowId xmlns:a16="http://schemas.microsoft.com/office/drawing/2014/main" val="10000"/>
                  </a:ext>
                </a:extLst>
              </a:tr>
              <a:tr h="420842">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ماهیت غیر برنامه‌ای</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40 تا 50</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extLst>
                  <a:ext uri="{0D108BD9-81ED-4DB2-BD59-A6C34878D82A}">
                    <a16:rowId xmlns:a16="http://schemas.microsoft.com/office/drawing/2014/main" val="10001"/>
                  </a:ext>
                </a:extLst>
              </a:tr>
              <a:tr h="420842">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عدم وجود زمانبندی مناسب در مواد با ماهیت برنامه ای</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40 تا 50</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extLst>
                  <a:ext uri="{0D108BD9-81ED-4DB2-BD59-A6C34878D82A}">
                    <a16:rowId xmlns:a16="http://schemas.microsoft.com/office/drawing/2014/main" val="10002"/>
                  </a:ext>
                </a:extLst>
              </a:tr>
              <a:tr h="420842">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در حد سیاست کلی بودن مواد با ماهیت برنامه ای</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5 تا 10</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extLst>
                  <a:ext uri="{0D108BD9-81ED-4DB2-BD59-A6C34878D82A}">
                    <a16:rowId xmlns:a16="http://schemas.microsoft.com/office/drawing/2014/main" val="10003"/>
                  </a:ext>
                </a:extLst>
              </a:tr>
              <a:tr h="420842">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 </a:t>
                      </a:r>
                      <a:r>
                        <a:rPr lang="ar-SA" sz="18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موادی که در آن حد اقل یکی از ویژگی های مختص قوانین برنامه‌‌‌ای رعایت نشده</a:t>
                      </a:r>
                      <a:endParaRPr lang="en-US" sz="18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tc>
                  <a:txBody>
                    <a:bodyPr/>
                    <a:lstStyle/>
                    <a:p>
                      <a:pPr algn="ctr" rtl="1">
                        <a:spcAft>
                          <a:spcPts val="0"/>
                        </a:spcAft>
                      </a:pPr>
                      <a:r>
                        <a:rPr lang="ar-SA" sz="2000" b="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40 تا 50</a:t>
                      </a:r>
                      <a:endParaRPr lang="en-US" sz="2000" b="0" dirty="0">
                        <a:effectLst>
                          <a:outerShdw blurRad="38100" dist="38100" dir="2700000" algn="tl">
                            <a:srgbClr val="000000">
                              <a:alpha val="43137"/>
                            </a:srgbClr>
                          </a:outerShdw>
                        </a:effectLst>
                        <a:latin typeface="IRANSans Light" panose="02040503050201020203" pitchFamily="18" charset="-78"/>
                        <a:ea typeface="Times New Roman" panose="02020603050405020304" pitchFamily="18" charset="0"/>
                        <a:cs typeface="IRANSans Light" panose="02040503050201020203" pitchFamily="18" charset="-78"/>
                      </a:endParaRPr>
                    </a:p>
                  </a:txBody>
                  <a:tcPr marL="68580" marR="68580" marT="0" marB="0" anchor="ctr"/>
                </a:tc>
                <a:extLst>
                  <a:ext uri="{0D108BD9-81ED-4DB2-BD59-A6C34878D82A}">
                    <a16:rowId xmlns:a16="http://schemas.microsoft.com/office/drawing/2014/main" val="10004"/>
                  </a:ext>
                </a:extLst>
              </a:tr>
            </a:tbl>
          </a:graphicData>
        </a:graphic>
      </p:graphicFrame>
      <p:sp>
        <p:nvSpPr>
          <p:cNvPr id="9" name="Rounded Rectangle 8"/>
          <p:cNvSpPr/>
          <p:nvPr/>
        </p:nvSpPr>
        <p:spPr>
          <a:xfrm>
            <a:off x="0" y="322732"/>
            <a:ext cx="9144000" cy="121578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3600" dirty="0">
                <a:cs typeface="A EntezareZohoor 2 **" panose="00000700000000000000" pitchFamily="2" charset="-78"/>
              </a:rPr>
              <a:t>جمع بندی</a:t>
            </a:r>
            <a:endParaRPr lang="en-US" sz="3600" dirty="0"/>
          </a:p>
        </p:txBody>
      </p:sp>
    </p:spTree>
    <p:extLst>
      <p:ext uri="{BB962C8B-B14F-4D97-AF65-F5344CB8AC3E}">
        <p14:creationId xmlns:p14="http://schemas.microsoft.com/office/powerpoint/2010/main" val="260447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075" y="2300112"/>
            <a:ext cx="8000999" cy="2400657"/>
          </a:xfrm>
          <a:prstGeom prst="rect">
            <a:avLst/>
          </a:prstGeom>
        </p:spPr>
        <p:txBody>
          <a:bodyPr wrap="square">
            <a:spAutoFit/>
          </a:bodyPr>
          <a:lstStyle/>
          <a:p>
            <a:pPr lvl="0" algn="just" rtl="1">
              <a:lnSpc>
                <a:spcPct val="150000"/>
              </a:lnSpc>
            </a:pPr>
            <a:r>
              <a:rPr lang="fa-IR" sz="200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طبق نتایج حاصل از این پژوهش، </a:t>
            </a:r>
            <a:r>
              <a:rPr lang="fa-IR" sz="2000" b="1" u="sng"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بالغ بر 80 درصد</a:t>
            </a:r>
            <a:r>
              <a:rPr lang="fa-IR" sz="2000" b="1"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 </a:t>
            </a:r>
            <a:r>
              <a:rPr lang="fa-IR" sz="200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از قوانین وضع شده در بخش‌های اقتصادی و نظارت و بودجه قانون </a:t>
            </a:r>
            <a:r>
              <a:rPr lang="fa-IR" sz="2000"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پنج‌ساله </a:t>
            </a:r>
            <a:r>
              <a:rPr lang="fa-IR" sz="2000"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پنجم توسعه، فاقد یکی از ویژگی‌های ذکر شده در این گزارش می‌باشد. همچنین با توجه به اینکه مواد بررسی شده حدود نیمی از کل قانون برنامه پنجم توسعه را در بر می‌‌گیرد، انتظار می رود که بررسی بقیه مواد برنامه پنجم توسعه به نتایج مشابهی منجر گردد.</a:t>
            </a:r>
          </a:p>
        </p:txBody>
      </p:sp>
      <p:sp>
        <p:nvSpPr>
          <p:cNvPr id="5" name="Rounded Rectangle 4"/>
          <p:cNvSpPr/>
          <p:nvPr/>
        </p:nvSpPr>
        <p:spPr>
          <a:xfrm>
            <a:off x="0" y="322732"/>
            <a:ext cx="9144000" cy="121578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3600" dirty="0">
                <a:cs typeface="A EntezareZohoor 2 **" panose="00000700000000000000" pitchFamily="2" charset="-78"/>
              </a:rPr>
              <a:t>جمع بندی</a:t>
            </a:r>
            <a:endParaRPr lang="en-US" sz="3600" dirty="0"/>
          </a:p>
        </p:txBody>
      </p:sp>
    </p:spTree>
    <p:extLst>
      <p:ext uri="{BB962C8B-B14F-4D97-AF65-F5344CB8AC3E}">
        <p14:creationId xmlns:p14="http://schemas.microsoft.com/office/powerpoint/2010/main" val="359655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4860" y="1557338"/>
            <a:ext cx="2686176" cy="268617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100010" y="3320184"/>
            <a:ext cx="4514850" cy="923330"/>
          </a:xfrm>
          <a:prstGeom prst="rect">
            <a:avLst/>
          </a:prstGeom>
          <a:noFill/>
        </p:spPr>
        <p:txBody>
          <a:bodyPr wrap="square" rtlCol="0">
            <a:spAutoFit/>
          </a:bodyPr>
          <a:lstStyle/>
          <a:p>
            <a:pPr algn="r" rtl="1"/>
            <a:r>
              <a:rPr lang="fa-IR" sz="5400" b="1" dirty="0" smtClean="0">
                <a:effectLst>
                  <a:outerShdw blurRad="38100" dist="38100" dir="2700000" algn="tl">
                    <a:srgbClr val="000000">
                      <a:alpha val="43137"/>
                    </a:srgbClr>
                  </a:outerShdw>
                </a:effectLst>
                <a:latin typeface="AThuluth2" pitchFamily="2" charset="-78"/>
                <a:cs typeface="Thulth Mazar" pitchFamily="2" charset="-78"/>
              </a:rPr>
              <a:t>پرسش و پاسخ</a:t>
            </a:r>
            <a:endParaRPr lang="en-US" sz="5400" b="1" dirty="0">
              <a:effectLst>
                <a:outerShdw blurRad="38100" dist="38100" dir="2700000" algn="tl">
                  <a:srgbClr val="000000">
                    <a:alpha val="43137"/>
                  </a:srgbClr>
                </a:outerShdw>
              </a:effectLst>
              <a:latin typeface="AThuluth2" pitchFamily="2" charset="-78"/>
              <a:cs typeface="Thulth Mazar" pitchFamily="2" charset="-78"/>
            </a:endParaRPr>
          </a:p>
        </p:txBody>
      </p:sp>
    </p:spTree>
    <p:extLst>
      <p:ext uri="{BB962C8B-B14F-4D97-AF65-F5344CB8AC3E}">
        <p14:creationId xmlns:p14="http://schemas.microsoft.com/office/powerpoint/2010/main" val="131604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775" y="2843213"/>
            <a:ext cx="5886450" cy="1107996"/>
          </a:xfrm>
          <a:prstGeom prst="rect">
            <a:avLst/>
          </a:prstGeom>
          <a:noFill/>
        </p:spPr>
        <p:txBody>
          <a:bodyPr wrap="square" rtlCol="0">
            <a:spAutoFit/>
          </a:bodyPr>
          <a:lstStyle/>
          <a:p>
            <a:pPr algn="ctr" rtl="1"/>
            <a:r>
              <a:rPr lang="fa-IR" sz="6600" b="1" dirty="0" smtClean="0">
                <a:effectLst>
                  <a:outerShdw blurRad="38100" dist="38100" dir="2700000" algn="tl">
                    <a:srgbClr val="000000">
                      <a:alpha val="43137"/>
                    </a:srgbClr>
                  </a:outerShdw>
                </a:effectLst>
                <a:cs typeface="Thulth Mazar" pitchFamily="2" charset="-78"/>
              </a:rPr>
              <a:t>با تشکر از توجه شما</a:t>
            </a:r>
            <a:endParaRPr lang="en-US" sz="6600" b="1" dirty="0">
              <a:effectLst>
                <a:outerShdw blurRad="38100" dist="38100" dir="2700000" algn="tl">
                  <a:srgbClr val="000000">
                    <a:alpha val="43137"/>
                  </a:srgbClr>
                </a:outerShdw>
              </a:effectLst>
              <a:cs typeface="Thulth Mazar" pitchFamily="2" charset="-78"/>
            </a:endParaRPr>
          </a:p>
        </p:txBody>
      </p:sp>
    </p:spTree>
    <p:extLst>
      <p:ext uri="{BB962C8B-B14F-4D97-AF65-F5344CB8AC3E}">
        <p14:creationId xmlns:p14="http://schemas.microsoft.com/office/powerpoint/2010/main" val="302059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322730"/>
            <a:ext cx="9144000" cy="121578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3600" dirty="0">
                <a:cs typeface="A EntezareZohoor 2 **" panose="00000700000000000000" pitchFamily="2" charset="-78"/>
              </a:rPr>
              <a:t>دسته بندی    اصول   قانون نویسی  مطرح شده برای قانون برنامه</a:t>
            </a:r>
            <a:endParaRPr lang="en-US" sz="3600" dirty="0"/>
          </a:p>
        </p:txBody>
      </p:sp>
      <p:sp>
        <p:nvSpPr>
          <p:cNvPr id="2" name="Rectangle 1"/>
          <p:cNvSpPr/>
          <p:nvPr/>
        </p:nvSpPr>
        <p:spPr>
          <a:xfrm>
            <a:off x="6062602" y="3150397"/>
            <a:ext cx="2667398" cy="1328738"/>
          </a:xfrm>
          <a:prstGeom prst="rect">
            <a:avLst/>
          </a:prstGeom>
          <a:solidFill>
            <a:srgbClr val="00B0F0"/>
          </a:solidFill>
          <a:ln>
            <a:noFill/>
          </a:ln>
          <a:effectLst>
            <a:innerShdw blurRad="12700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400"/>
              </a:lnSpc>
            </a:pPr>
            <a:r>
              <a:rPr lang="fa-IR" sz="2400" b="1" dirty="0" smtClean="0">
                <a:solidFill>
                  <a:schemeClr val="bg1"/>
                </a:solidFill>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ویژگی‌های عمومی</a:t>
            </a:r>
            <a:endParaRPr lang="en-US" sz="2400" b="1" dirty="0">
              <a:solidFill>
                <a:schemeClr val="bg1"/>
              </a:solidFill>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endParaRPr>
          </a:p>
        </p:txBody>
      </p:sp>
      <p:sp>
        <p:nvSpPr>
          <p:cNvPr id="13" name="Rectangle 12"/>
          <p:cNvSpPr/>
          <p:nvPr/>
        </p:nvSpPr>
        <p:spPr>
          <a:xfrm>
            <a:off x="3238301" y="3150397"/>
            <a:ext cx="2667398" cy="1328738"/>
          </a:xfrm>
          <a:prstGeom prst="rect">
            <a:avLst/>
          </a:prstGeom>
          <a:solidFill>
            <a:srgbClr val="92D050"/>
          </a:solidFill>
          <a:ln>
            <a:noFill/>
          </a:ln>
          <a:effectLst>
            <a:innerShdw blurRad="1270000">
              <a:schemeClr val="accent6">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3400"/>
              </a:lnSpc>
            </a:pPr>
            <a:r>
              <a:rPr lang="fa-IR" sz="2400" b="1" dirty="0">
                <a:solidFill>
                  <a:schemeClr val="bg1"/>
                </a:solidFill>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ویژگی‌های مختص قوانین </a:t>
            </a:r>
            <a:r>
              <a:rPr lang="fa-IR" sz="2400" b="1" dirty="0" smtClean="0">
                <a:solidFill>
                  <a:schemeClr val="bg1"/>
                </a:solidFill>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تکلیفی</a:t>
            </a:r>
            <a:endParaRPr lang="fa-IR" sz="2400" b="1" dirty="0">
              <a:solidFill>
                <a:schemeClr val="bg1"/>
              </a:solidFill>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endParaRPr>
          </a:p>
        </p:txBody>
      </p:sp>
      <p:sp>
        <p:nvSpPr>
          <p:cNvPr id="15" name="Rectangle 14"/>
          <p:cNvSpPr/>
          <p:nvPr/>
        </p:nvSpPr>
        <p:spPr>
          <a:xfrm>
            <a:off x="414000" y="3150397"/>
            <a:ext cx="2667398" cy="1328738"/>
          </a:xfrm>
          <a:prstGeom prst="rect">
            <a:avLst/>
          </a:prstGeom>
          <a:solidFill>
            <a:srgbClr val="FFC000"/>
          </a:solidFill>
          <a:ln>
            <a:noFill/>
          </a:ln>
          <a:effectLst>
            <a:innerShdw blurRad="12700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3400"/>
              </a:lnSpc>
            </a:pPr>
            <a:r>
              <a:rPr lang="fa-IR" sz="2400" b="1" dirty="0">
                <a:solidFill>
                  <a:schemeClr val="bg1"/>
                </a:solidFill>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ویژگی‌های مختص قوانین </a:t>
            </a:r>
            <a:r>
              <a:rPr lang="fa-IR" sz="2400" b="1" dirty="0" smtClean="0">
                <a:solidFill>
                  <a:schemeClr val="bg1"/>
                </a:solidFill>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برنامه‌ای</a:t>
            </a:r>
            <a:endParaRPr lang="fa-IR" sz="2400" b="1" dirty="0">
              <a:solidFill>
                <a:schemeClr val="bg1"/>
              </a:solidFill>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endParaRPr>
          </a:p>
        </p:txBody>
      </p:sp>
    </p:spTree>
    <p:extLst>
      <p:ext uri="{BB962C8B-B14F-4D97-AF65-F5344CB8AC3E}">
        <p14:creationId xmlns:p14="http://schemas.microsoft.com/office/powerpoint/2010/main" val="79354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322730"/>
            <a:ext cx="9144000" cy="1215785"/>
          </a:xfrm>
          <a:prstGeom prst="round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3600" dirty="0" smtClean="0">
                <a:cs typeface="A EntezareZohoor 2 **" panose="00000700000000000000" pitchFamily="2" charset="-78"/>
              </a:rPr>
              <a:t>ویژگی‌های عمومی</a:t>
            </a:r>
            <a:endParaRPr lang="en-US" sz="3600" dirty="0"/>
          </a:p>
        </p:txBody>
      </p:sp>
      <p:sp>
        <p:nvSpPr>
          <p:cNvPr id="7" name="Rectangle 6"/>
          <p:cNvSpPr/>
          <p:nvPr/>
        </p:nvSpPr>
        <p:spPr>
          <a:xfrm>
            <a:off x="2898000" y="4929171"/>
            <a:ext cx="3348000" cy="1157287"/>
          </a:xfrm>
          <a:prstGeom prst="rect">
            <a:avLst/>
          </a:prstGeom>
          <a:solidFill>
            <a:srgbClr val="00B0F0"/>
          </a:solidFill>
          <a:ln>
            <a:noFill/>
          </a:ln>
          <a:effectLst>
            <a:innerShdw blurRad="12700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50000"/>
              </a:lnSpc>
            </a:pPr>
            <a:r>
              <a:rPr lang="fa-IR" b="1"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عدم ایجاد زمینه سوء </a:t>
            </a:r>
            <a:r>
              <a:rPr lang="fa-IR" b="1"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استفاده</a:t>
            </a:r>
            <a:endParaRPr lang="fa-IR" b="1"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endParaRPr>
          </a:p>
        </p:txBody>
      </p:sp>
      <p:sp>
        <p:nvSpPr>
          <p:cNvPr id="2" name="Rectangle 1"/>
          <p:cNvSpPr/>
          <p:nvPr/>
        </p:nvSpPr>
        <p:spPr>
          <a:xfrm>
            <a:off x="1121590" y="2257423"/>
            <a:ext cx="3348000" cy="1157287"/>
          </a:xfrm>
          <a:prstGeom prst="rect">
            <a:avLst/>
          </a:prstGeom>
          <a:solidFill>
            <a:srgbClr val="00B0F0"/>
          </a:solidFill>
          <a:ln>
            <a:noFill/>
          </a:ln>
          <a:effectLst>
            <a:innerShdw blurRad="12700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50000"/>
              </a:lnSpc>
            </a:pPr>
            <a:r>
              <a:rPr lang="fa-IR" b="1"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عدم </a:t>
            </a:r>
            <a:r>
              <a:rPr lang="fa-IR" b="1"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کلی‌گویی</a:t>
            </a:r>
            <a:endParaRPr lang="fa-IR" b="1"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endParaRPr>
          </a:p>
        </p:txBody>
      </p:sp>
      <p:sp>
        <p:nvSpPr>
          <p:cNvPr id="8" name="Rectangle 7"/>
          <p:cNvSpPr/>
          <p:nvPr/>
        </p:nvSpPr>
        <p:spPr>
          <a:xfrm>
            <a:off x="1121589" y="3605204"/>
            <a:ext cx="3348000" cy="1157287"/>
          </a:xfrm>
          <a:prstGeom prst="rect">
            <a:avLst/>
          </a:prstGeom>
          <a:solidFill>
            <a:srgbClr val="00B0F0"/>
          </a:solidFill>
          <a:ln>
            <a:noFill/>
          </a:ln>
          <a:effectLst>
            <a:innerShdw blurRad="12700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50000"/>
              </a:lnSpc>
            </a:pPr>
            <a:r>
              <a:rPr lang="fa-IR" b="1"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رعایت اصول </a:t>
            </a:r>
            <a:r>
              <a:rPr lang="fa-IR" b="1"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نگارشی</a:t>
            </a:r>
            <a:endParaRPr lang="fa-IR" b="1"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endParaRPr>
          </a:p>
        </p:txBody>
      </p:sp>
      <p:sp>
        <p:nvSpPr>
          <p:cNvPr id="9" name="Rectangle 8"/>
          <p:cNvSpPr/>
          <p:nvPr/>
        </p:nvSpPr>
        <p:spPr>
          <a:xfrm>
            <a:off x="4674411" y="3593297"/>
            <a:ext cx="3348000" cy="1157287"/>
          </a:xfrm>
          <a:prstGeom prst="rect">
            <a:avLst/>
          </a:prstGeom>
          <a:solidFill>
            <a:srgbClr val="00B0F0"/>
          </a:solidFill>
          <a:ln>
            <a:noFill/>
          </a:ln>
          <a:effectLst>
            <a:innerShdw blurRad="12700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50000"/>
              </a:lnSpc>
            </a:pPr>
            <a:r>
              <a:rPr lang="fa-IR" b="1"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عدم </a:t>
            </a:r>
            <a:r>
              <a:rPr lang="fa-IR" b="1"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مهمل‌گویی</a:t>
            </a:r>
            <a:endParaRPr lang="fa-IR" b="1"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endParaRPr>
          </a:p>
        </p:txBody>
      </p:sp>
      <p:sp>
        <p:nvSpPr>
          <p:cNvPr id="10" name="Rectangle 9"/>
          <p:cNvSpPr/>
          <p:nvPr/>
        </p:nvSpPr>
        <p:spPr>
          <a:xfrm>
            <a:off x="4674411" y="2257423"/>
            <a:ext cx="3348000" cy="1157287"/>
          </a:xfrm>
          <a:prstGeom prst="rect">
            <a:avLst/>
          </a:prstGeom>
          <a:solidFill>
            <a:srgbClr val="00B0F0"/>
          </a:solidFill>
          <a:ln>
            <a:noFill/>
          </a:ln>
          <a:effectLst>
            <a:innerShdw blurRad="12700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50000"/>
              </a:lnSpc>
            </a:pPr>
            <a:r>
              <a:rPr lang="fa-IR" b="1"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عدم تعارض ناخواسته </a:t>
            </a:r>
            <a:r>
              <a:rPr lang="fa-IR" b="1"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با</a:t>
            </a:r>
            <a:r>
              <a:rPr lang="en-US" b="1"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 </a:t>
            </a:r>
            <a:r>
              <a:rPr lang="fa-IR" b="1" dirty="0" smtClean="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rPr>
              <a:t>قوانین قبلی</a:t>
            </a:r>
            <a:endParaRPr lang="fa-IR" b="1" dirty="0">
              <a:effectLst>
                <a:outerShdw blurRad="38100" dist="38100" dir="2700000" algn="tl">
                  <a:srgbClr val="000000">
                    <a:alpha val="43137"/>
                  </a:srgbClr>
                </a:outerShdw>
              </a:effectLst>
              <a:latin typeface="IRANSans Light" panose="02040503050201020203" pitchFamily="18" charset="-78"/>
              <a:cs typeface="IRANSans Light" panose="02040503050201020203" pitchFamily="18" charset="-78"/>
            </a:endParaRPr>
          </a:p>
        </p:txBody>
      </p:sp>
    </p:spTree>
    <p:extLst>
      <p:ext uri="{BB962C8B-B14F-4D97-AF65-F5344CB8AC3E}">
        <p14:creationId xmlns:p14="http://schemas.microsoft.com/office/powerpoint/2010/main" val="12252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412377"/>
            <a:ext cx="9144000" cy="1126138"/>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3600" dirty="0">
                <a:cs typeface="A EntezareZohoor 2 **" panose="00000700000000000000" pitchFamily="2" charset="-78"/>
              </a:rPr>
              <a:t>عدم </a:t>
            </a:r>
            <a:r>
              <a:rPr lang="ar-SA" sz="3600" dirty="0">
                <a:cs typeface="A EntezareZohoor 2 **" panose="00000700000000000000" pitchFamily="2" charset="-78"/>
              </a:rPr>
              <a:t>تعارض با قوانین </a:t>
            </a:r>
            <a:r>
              <a:rPr lang="fa-IR" sz="3600" dirty="0">
                <a:cs typeface="A EntezareZohoor 2 **" panose="00000700000000000000" pitchFamily="2" charset="-78"/>
              </a:rPr>
              <a:t> و </a:t>
            </a:r>
            <a:r>
              <a:rPr lang="ar-SA" sz="3600" dirty="0">
                <a:cs typeface="A EntezareZohoor 2 **" panose="00000700000000000000" pitchFamily="2" charset="-78"/>
              </a:rPr>
              <a:t> سیاست</a:t>
            </a:r>
            <a:r>
              <a:rPr lang="fa-IR" sz="3600" dirty="0">
                <a:cs typeface="A EntezareZohoor 2 **" panose="00000700000000000000" pitchFamily="2" charset="-78"/>
              </a:rPr>
              <a:t>های</a:t>
            </a:r>
            <a:r>
              <a:rPr lang="ar-SA" sz="3600" dirty="0">
                <a:cs typeface="A EntezareZohoor 2 **" panose="00000700000000000000" pitchFamily="2" charset="-78"/>
              </a:rPr>
              <a:t> قبلی </a:t>
            </a:r>
            <a:endParaRPr lang="en-US" sz="3600" dirty="0"/>
          </a:p>
        </p:txBody>
      </p:sp>
      <p:sp>
        <p:nvSpPr>
          <p:cNvPr id="3" name="Content Placeholder 2"/>
          <p:cNvSpPr>
            <a:spLocks noGrp="1"/>
          </p:cNvSpPr>
          <p:nvPr>
            <p:ph idx="1"/>
          </p:nvPr>
        </p:nvSpPr>
        <p:spPr>
          <a:xfrm>
            <a:off x="147917" y="1951631"/>
            <a:ext cx="8901953" cy="4599941"/>
          </a:xfrm>
        </p:spPr>
        <p:txBody>
          <a:bodyPr>
            <a:normAutofit/>
          </a:bodyPr>
          <a:lstStyle/>
          <a:p>
            <a:pPr algn="just" rtl="1"/>
            <a:r>
              <a:rPr lang="fa-IR" dirty="0">
                <a:latin typeface="IRANSans Light" panose="02040503050201020203" pitchFamily="18" charset="-78"/>
                <a:cs typeface="IRANSans Light" panose="02040503050201020203" pitchFamily="18" charset="-78"/>
              </a:rPr>
              <a:t>بدیهی است قوانین نباید با یکدیگر تعارض داشته باشند و در صورتی که نسبت قوانین یک نسبت طولی است </a:t>
            </a:r>
            <a:r>
              <a:rPr lang="fa-IR" dirty="0" smtClean="0">
                <a:latin typeface="IRANSans Light" panose="02040503050201020203" pitchFamily="18" charset="-78"/>
                <a:cs typeface="IRANSans Light" panose="02040503050201020203" pitchFamily="18" charset="-78"/>
              </a:rPr>
              <a:t>می‌بایست </a:t>
            </a:r>
            <a:r>
              <a:rPr lang="fa-IR" dirty="0">
                <a:latin typeface="IRANSans Light" panose="02040503050201020203" pitchFamily="18" charset="-78"/>
                <a:cs typeface="IRANSans Light" panose="02040503050201020203" pitchFamily="18" charset="-78"/>
              </a:rPr>
              <a:t>قوانین تابعه در راستای قوانین متبوع خود باشند و آنها را نقض ننمایند که در این صورت باب </a:t>
            </a:r>
            <a:r>
              <a:rPr lang="fa-IR" dirty="0" smtClean="0">
                <a:latin typeface="IRANSans Light" panose="02040503050201020203" pitchFamily="18" charset="-78"/>
                <a:cs typeface="IRANSans Light" panose="02040503050201020203" pitchFamily="18" charset="-78"/>
              </a:rPr>
              <a:t>سوء‌استفاده </a:t>
            </a:r>
            <a:r>
              <a:rPr lang="fa-IR" dirty="0">
                <a:latin typeface="IRANSans Light" panose="02040503050201020203" pitchFamily="18" charset="-78"/>
                <a:cs typeface="IRANSans Light" panose="02040503050201020203" pitchFamily="18" charset="-78"/>
              </a:rPr>
              <a:t>از قانون گشوده </a:t>
            </a:r>
            <a:r>
              <a:rPr lang="fa-IR" dirty="0" smtClean="0">
                <a:latin typeface="IRANSans Light" panose="02040503050201020203" pitchFamily="18" charset="-78"/>
                <a:cs typeface="IRANSans Light" panose="02040503050201020203" pitchFamily="18" charset="-78"/>
              </a:rPr>
              <a:t>می‌شود</a:t>
            </a:r>
            <a:r>
              <a:rPr lang="fa-IR" dirty="0">
                <a:latin typeface="IRANSans Light" panose="02040503050201020203" pitchFamily="18" charset="-78"/>
                <a:cs typeface="IRANSans Light" panose="02040503050201020203" pitchFamily="18" charset="-78"/>
              </a:rPr>
              <a:t>.</a:t>
            </a:r>
          </a:p>
          <a:p>
            <a:pPr marL="0" indent="0" algn="just" rtl="1">
              <a:buNone/>
            </a:pPr>
            <a:endParaRPr lang="fa-IR" dirty="0">
              <a:latin typeface="IRANSans Light" panose="02040503050201020203" pitchFamily="18" charset="-78"/>
              <a:cs typeface="IRANSans Light" panose="02040503050201020203" pitchFamily="18" charset="-78"/>
            </a:endParaRPr>
          </a:p>
          <a:p>
            <a:pPr algn="just" rtl="1"/>
            <a:r>
              <a:rPr lang="ar-SA" dirty="0">
                <a:solidFill>
                  <a:srgbClr val="FF0000"/>
                </a:solidFill>
                <a:latin typeface="IRANSans Light" panose="02040503050201020203" pitchFamily="18" charset="-78"/>
                <a:cs typeface="IRANSans Light" panose="02040503050201020203" pitchFamily="18" charset="-78"/>
              </a:rPr>
              <a:t>این نکته قابل ذکر است که بررسی میزان تخطی از این اصل نیاز به تسلط بر سایر قوانین</a:t>
            </a:r>
            <a:r>
              <a:rPr lang="fa-IR" dirty="0">
                <a:solidFill>
                  <a:srgbClr val="FF0000"/>
                </a:solidFill>
                <a:latin typeface="IRANSans Light" panose="02040503050201020203" pitchFamily="18" charset="-78"/>
                <a:cs typeface="IRANSans Light" panose="02040503050201020203" pitchFamily="18" charset="-78"/>
              </a:rPr>
              <a:t> دارد و تنها با بررسی قانون برنامه پنجم توسعه، </a:t>
            </a:r>
            <a:r>
              <a:rPr lang="fa-IR" dirty="0" smtClean="0">
                <a:solidFill>
                  <a:srgbClr val="FF0000"/>
                </a:solidFill>
                <a:latin typeface="IRANSans Light" panose="02040503050201020203" pitchFamily="18" charset="-78"/>
                <a:cs typeface="IRANSans Light" panose="02040503050201020203" pitchFamily="18" charset="-78"/>
              </a:rPr>
              <a:t>نمی‌توان </a:t>
            </a:r>
            <a:r>
              <a:rPr lang="fa-IR" dirty="0">
                <a:solidFill>
                  <a:srgbClr val="FF0000"/>
                </a:solidFill>
                <a:latin typeface="IRANSans Light" panose="02040503050201020203" pitchFamily="18" charset="-78"/>
                <a:cs typeface="IRANSans Light" panose="02040503050201020203" pitchFamily="18" charset="-78"/>
              </a:rPr>
              <a:t>در مورد میزان عدم رعایت این اصل اظهار نظر </a:t>
            </a:r>
            <a:r>
              <a:rPr lang="fa-IR" dirty="0" smtClean="0">
                <a:solidFill>
                  <a:srgbClr val="FF0000"/>
                </a:solidFill>
                <a:latin typeface="IRANSans Light" panose="02040503050201020203" pitchFamily="18" charset="-78"/>
                <a:cs typeface="IRANSans Light" panose="02040503050201020203" pitchFamily="18" charset="-78"/>
              </a:rPr>
              <a:t>کرد.</a:t>
            </a:r>
            <a:endParaRPr lang="en-US" dirty="0">
              <a:latin typeface="IRANSans Light" panose="02040503050201020203" pitchFamily="18" charset="-78"/>
              <a:cs typeface="IRANSans Light" panose="02040503050201020203" pitchFamily="18" charset="-78"/>
            </a:endParaRPr>
          </a:p>
        </p:txBody>
      </p:sp>
    </p:spTree>
    <p:extLst>
      <p:ext uri="{BB962C8B-B14F-4D97-AF65-F5344CB8AC3E}">
        <p14:creationId xmlns:p14="http://schemas.microsoft.com/office/powerpoint/2010/main" val="305951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388" y="1882145"/>
            <a:ext cx="8579224" cy="1200329"/>
          </a:xfrm>
          <a:prstGeom prst="rect">
            <a:avLst/>
          </a:prstGeom>
        </p:spPr>
        <p:txBody>
          <a:bodyPr wrap="square">
            <a:spAutoFit/>
          </a:bodyPr>
          <a:lstStyle/>
          <a:p>
            <a:pPr algn="just" rtl="1">
              <a:lnSpc>
                <a:spcPct val="150000"/>
              </a:lnSpc>
            </a:pPr>
            <a:r>
              <a:rPr lang="ar-SA" sz="2400" b="1" dirty="0">
                <a:solidFill>
                  <a:srgbClr val="FF0000"/>
                </a:solidFill>
                <a:latin typeface="IRANSans Light" panose="02040503050201020203" pitchFamily="18" charset="-78"/>
                <a:ea typeface="Times New Roman" panose="02020603050405020304" pitchFamily="18" charset="0"/>
                <a:cs typeface="IRANSans Light" panose="02040503050201020203" pitchFamily="18" charset="-78"/>
              </a:rPr>
              <a:t>ماده (96)</a:t>
            </a:r>
            <a:r>
              <a:rPr lang="fa-IR" sz="2400" b="1" dirty="0" smtClean="0">
                <a:solidFill>
                  <a:srgbClr val="FF0000"/>
                </a:solidFill>
                <a:latin typeface="IRANSans Light" panose="02040503050201020203" pitchFamily="18" charset="-78"/>
                <a:ea typeface="Times New Roman" panose="02020603050405020304" pitchFamily="18" charset="0"/>
                <a:cs typeface="IRANSans Light" panose="02040503050201020203" pitchFamily="18" charset="-78"/>
              </a:rPr>
              <a:t>:</a:t>
            </a:r>
            <a:r>
              <a:rPr lang="en-US" sz="2400" b="1" dirty="0" smtClean="0">
                <a:solidFill>
                  <a:srgbClr val="FF0000"/>
                </a:solidFill>
                <a:latin typeface="IRANSans Light" panose="02040503050201020203" pitchFamily="18" charset="-78"/>
                <a:ea typeface="Times New Roman" panose="02020603050405020304" pitchFamily="18" charset="0"/>
                <a:cs typeface="IRANSans Light" panose="02040503050201020203" pitchFamily="18" charset="-78"/>
              </a:rPr>
              <a:t> </a:t>
            </a:r>
            <a:r>
              <a:rPr lang="ar-SA" sz="2400" b="1" dirty="0" smtClean="0">
                <a:latin typeface="IRANSans Light" panose="02040503050201020203" pitchFamily="18" charset="-78"/>
                <a:ea typeface="Times New Roman" panose="02020603050405020304" pitchFamily="18" charset="0"/>
                <a:cs typeface="IRANSans Light" panose="02040503050201020203" pitchFamily="18" charset="-78"/>
              </a:rPr>
              <a:t>اداره </a:t>
            </a:r>
            <a:r>
              <a:rPr lang="ar-SA" sz="2400" b="1" dirty="0">
                <a:latin typeface="IRANSans Light" panose="02040503050201020203" pitchFamily="18" charset="-78"/>
                <a:ea typeface="Times New Roman" panose="02020603050405020304" pitchFamily="18" charset="0"/>
                <a:cs typeface="IRANSans Light" panose="02040503050201020203" pitchFamily="18" charset="-78"/>
              </a:rPr>
              <a:t>امور بانك مركزي جمهوري </a:t>
            </a:r>
            <a:r>
              <a:rPr lang="ar-SA" sz="2400" b="1" dirty="0" smtClean="0">
                <a:latin typeface="IRANSans Light" panose="02040503050201020203" pitchFamily="18" charset="-78"/>
                <a:ea typeface="Times New Roman" panose="02020603050405020304" pitchFamily="18" charset="0"/>
                <a:cs typeface="IRANSans Light" panose="02040503050201020203" pitchFamily="18" charset="-78"/>
              </a:rPr>
              <a:t>اسلام</a:t>
            </a:r>
            <a:r>
              <a:rPr lang="fa-IR" sz="2400" b="1"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2400" b="1" dirty="0" smtClean="0">
                <a:latin typeface="IRANSans Light" panose="02040503050201020203" pitchFamily="18" charset="-78"/>
                <a:ea typeface="Times New Roman" panose="02020603050405020304" pitchFamily="18" charset="0"/>
                <a:cs typeface="IRANSans Light" panose="02040503050201020203" pitchFamily="18" charset="-78"/>
              </a:rPr>
              <a:t> </a:t>
            </a:r>
            <a:r>
              <a:rPr lang="ar-SA" sz="2400" b="1" dirty="0">
                <a:latin typeface="IRANSans Light" panose="02040503050201020203" pitchFamily="18" charset="-78"/>
                <a:ea typeface="Times New Roman" panose="02020603050405020304" pitchFamily="18" charset="0"/>
                <a:cs typeface="IRANSans Light" panose="02040503050201020203" pitchFamily="18" charset="-78"/>
              </a:rPr>
              <a:t>ايران بر اساس قانون </a:t>
            </a:r>
            <a:r>
              <a:rPr lang="ar-SA" sz="2400" b="1" dirty="0" smtClean="0">
                <a:latin typeface="IRANSans Light" panose="02040503050201020203" pitchFamily="18" charset="-78"/>
                <a:ea typeface="Times New Roman" panose="02020603050405020304" pitchFamily="18" charset="0"/>
                <a:cs typeface="IRANSans Light" panose="02040503050201020203" pitchFamily="18" charset="-78"/>
              </a:rPr>
              <a:t>پول</a:t>
            </a:r>
            <a:r>
              <a:rPr lang="fa-IR" sz="2400" b="1"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2400" b="1" dirty="0" smtClean="0">
                <a:latin typeface="IRANSans Light" panose="02040503050201020203" pitchFamily="18" charset="-78"/>
                <a:ea typeface="Times New Roman" panose="02020603050405020304" pitchFamily="18" charset="0"/>
                <a:cs typeface="IRANSans Light" panose="02040503050201020203" pitchFamily="18" charset="-78"/>
              </a:rPr>
              <a:t> </a:t>
            </a:r>
            <a:r>
              <a:rPr lang="ar-SA" sz="2400" b="1" dirty="0">
                <a:latin typeface="IRANSans Light" panose="02040503050201020203" pitchFamily="18" charset="-78"/>
                <a:ea typeface="Times New Roman" panose="02020603050405020304" pitchFamily="18" charset="0"/>
                <a:cs typeface="IRANSans Light" panose="02040503050201020203" pitchFamily="18" charset="-78"/>
              </a:rPr>
              <a:t>و </a:t>
            </a:r>
            <a:r>
              <a:rPr lang="ar-SA" sz="2400" b="1" dirty="0" smtClean="0">
                <a:latin typeface="IRANSans Light" panose="02040503050201020203" pitchFamily="18" charset="-78"/>
                <a:ea typeface="Times New Roman" panose="02020603050405020304" pitchFamily="18" charset="0"/>
                <a:cs typeface="IRANSans Light" panose="02040503050201020203" pitchFamily="18" charset="-78"/>
              </a:rPr>
              <a:t>بانك</a:t>
            </a:r>
            <a:r>
              <a:rPr lang="fa-IR" sz="2400" b="1" dirty="0">
                <a:latin typeface="IRANSans Light" panose="02040503050201020203" pitchFamily="18" charset="-78"/>
                <a:ea typeface="Times New Roman" panose="02020603050405020304" pitchFamily="18" charset="0"/>
                <a:cs typeface="IRANSans Light" panose="02040503050201020203" pitchFamily="18" charset="-78"/>
              </a:rPr>
              <a:t>ی</a:t>
            </a:r>
            <a:r>
              <a:rPr lang="ar-SA" sz="2400" b="1" dirty="0" smtClean="0">
                <a:latin typeface="IRANSans Light" panose="02040503050201020203" pitchFamily="18" charset="-78"/>
                <a:ea typeface="Times New Roman" panose="02020603050405020304" pitchFamily="18" charset="0"/>
                <a:cs typeface="IRANSans Light" panose="02040503050201020203" pitchFamily="18" charset="-78"/>
              </a:rPr>
              <a:t> </a:t>
            </a:r>
            <a:r>
              <a:rPr lang="ar-SA" sz="2400" b="1" dirty="0">
                <a:latin typeface="IRANSans Light" panose="02040503050201020203" pitchFamily="18" charset="-78"/>
                <a:ea typeface="Times New Roman" panose="02020603050405020304" pitchFamily="18" charset="0"/>
                <a:cs typeface="IRANSans Light" panose="02040503050201020203" pitchFamily="18" charset="-78"/>
              </a:rPr>
              <a:t>و مصوبات </a:t>
            </a:r>
            <a:r>
              <a:rPr lang="ar-SA" sz="2400" b="1" dirty="0" smtClean="0">
                <a:latin typeface="IRANSans Light" panose="02040503050201020203" pitchFamily="18" charset="-78"/>
                <a:ea typeface="Times New Roman" panose="02020603050405020304" pitchFamily="18" charset="0"/>
                <a:cs typeface="IRANSans Light" panose="02040503050201020203" pitchFamily="18" charset="-78"/>
              </a:rPr>
              <a:t>شورا</a:t>
            </a:r>
            <a:r>
              <a:rPr lang="fa-IR" sz="2400" b="1"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2400" b="1" dirty="0" smtClean="0">
                <a:latin typeface="IRANSans Light" panose="02040503050201020203" pitchFamily="18" charset="-78"/>
                <a:ea typeface="Times New Roman" panose="02020603050405020304" pitchFamily="18" charset="0"/>
                <a:cs typeface="IRANSans Light" panose="02040503050201020203" pitchFamily="18" charset="-78"/>
              </a:rPr>
              <a:t> </a:t>
            </a:r>
            <a:r>
              <a:rPr lang="ar-SA" sz="2400" b="1" dirty="0">
                <a:latin typeface="IRANSans Light" panose="02040503050201020203" pitchFamily="18" charset="-78"/>
                <a:ea typeface="Times New Roman" panose="02020603050405020304" pitchFamily="18" charset="0"/>
                <a:cs typeface="IRANSans Light" panose="02040503050201020203" pitchFamily="18" charset="-78"/>
              </a:rPr>
              <a:t>پول و اعتبار است</a:t>
            </a:r>
            <a:r>
              <a:rPr lang="fa-IR" sz="2400" b="1" dirty="0">
                <a:latin typeface="IRANSans Light" panose="02040503050201020203" pitchFamily="18" charset="-78"/>
                <a:ea typeface="Times New Roman" panose="02020603050405020304" pitchFamily="18" charset="0"/>
                <a:cs typeface="IRANSans Light" panose="02040503050201020203" pitchFamily="18" charset="-78"/>
              </a:rPr>
              <a:t>.</a:t>
            </a:r>
            <a:endParaRPr lang="fa-IR" sz="2400" dirty="0">
              <a:latin typeface="IRANSans Light" panose="02040503050201020203" pitchFamily="18" charset="-78"/>
              <a:cs typeface="IRANSans Light" panose="02040503050201020203" pitchFamily="18" charset="-78"/>
            </a:endParaRPr>
          </a:p>
        </p:txBody>
      </p:sp>
      <p:sp>
        <p:nvSpPr>
          <p:cNvPr id="5" name="Rounded Rectangle 4"/>
          <p:cNvSpPr/>
          <p:nvPr/>
        </p:nvSpPr>
        <p:spPr>
          <a:xfrm>
            <a:off x="3012072" y="44955"/>
            <a:ext cx="311985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a:t>
            </a:r>
            <a:endParaRPr lang="en-US" dirty="0"/>
          </a:p>
        </p:txBody>
      </p:sp>
      <p:sp>
        <p:nvSpPr>
          <p:cNvPr id="7" name="Rectangle 6"/>
          <p:cNvSpPr/>
          <p:nvPr/>
        </p:nvSpPr>
        <p:spPr>
          <a:xfrm>
            <a:off x="282387" y="3231379"/>
            <a:ext cx="8579225" cy="2169825"/>
          </a:xfrm>
          <a:prstGeom prst="rect">
            <a:avLst/>
          </a:prstGeom>
        </p:spPr>
        <p:txBody>
          <a:bodyPr wrap="square">
            <a:spAutoFit/>
          </a:bodyPr>
          <a:lstStyle/>
          <a:p>
            <a:pPr marL="285750" indent="-285750" algn="just" rtl="1">
              <a:lnSpc>
                <a:spcPct val="150000"/>
              </a:lnSpc>
              <a:buFont typeface="Arial" panose="020B0604020202020204" pitchFamily="34" charset="0"/>
              <a:buChar char="•"/>
            </a:pPr>
            <a:r>
              <a:rPr lang="ar-SA" dirty="0">
                <a:latin typeface="IRANSans Light" panose="02040503050201020203" pitchFamily="18" charset="-78"/>
                <a:ea typeface="Times New Roman" panose="02020603050405020304" pitchFamily="18" charset="0"/>
                <a:cs typeface="IRANSans Light" panose="02040503050201020203" pitchFamily="18" charset="-78"/>
              </a:rPr>
              <a:t>در این بند قانونی، بدون تصریح تعارض و نقض قوانین قبلی در متن قانون، عملاً شمول قانون مدیریت خدمات کشوری بر بانک مرکزی نقض شده است. در واقع طبق ماده (5) قانون مدیریت خدمات کشوری، بانک مرکزی جزو دستگاه‌های اجرایی بوده و لذا مشمول مواد مندرج در این قانون است و بر این اساس اداره امور بانک مرکزی‌ می‌بایست مطابق با ماده (5) این قانون باشد.</a:t>
            </a:r>
            <a:endParaRPr lang="fa-IR" dirty="0">
              <a:latin typeface="IRANSans Light" panose="02040503050201020203" pitchFamily="18" charset="-78"/>
              <a:cs typeface="IRANSans Light" panose="02040503050201020203" pitchFamily="18" charset="-78"/>
            </a:endParaRPr>
          </a:p>
        </p:txBody>
      </p:sp>
    </p:spTree>
    <p:extLst>
      <p:ext uri="{BB962C8B-B14F-4D97-AF65-F5344CB8AC3E}">
        <p14:creationId xmlns:p14="http://schemas.microsoft.com/office/powerpoint/2010/main" val="56534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834" y="895952"/>
            <a:ext cx="8713695" cy="2631490"/>
          </a:xfrm>
          <a:prstGeom prst="rect">
            <a:avLst/>
          </a:prstGeom>
        </p:spPr>
        <p:txBody>
          <a:bodyPr wrap="square">
            <a:spAutoFit/>
          </a:bodyPr>
          <a:lstStyle/>
          <a:p>
            <a:pPr algn="just" rtl="1">
              <a:lnSpc>
                <a:spcPct val="150000"/>
              </a:lnSpc>
            </a:pPr>
            <a:r>
              <a:rPr lang="ar-SA" sz="1400" b="1" dirty="0">
                <a:solidFill>
                  <a:srgbClr val="C00000"/>
                </a:solidFill>
                <a:latin typeface="IRANSans Light" panose="02040503050201020203" pitchFamily="18" charset="-78"/>
                <a:ea typeface="Times New Roman" panose="02020603050405020304" pitchFamily="18" charset="0"/>
                <a:cs typeface="IRANSans Light" panose="02040503050201020203" pitchFamily="18" charset="-78"/>
              </a:rPr>
              <a:t>ماده (224)</a:t>
            </a:r>
            <a:r>
              <a:rPr lang="fa-IR" sz="1400" b="1" dirty="0">
                <a:solidFill>
                  <a:srgbClr val="C00000"/>
                </a:solidFill>
                <a:latin typeface="IRANSans Light" panose="02040503050201020203" pitchFamily="18" charset="-78"/>
                <a:ea typeface="Times New Roman" panose="02020603050405020304" pitchFamily="18" charset="0"/>
                <a:cs typeface="IRANSans Light" panose="02040503050201020203" pitchFamily="18" charset="-78"/>
              </a:rPr>
              <a:t>:</a:t>
            </a:r>
            <a:r>
              <a:rPr lang="ar-SA" sz="1400" b="1" dirty="0">
                <a:solidFill>
                  <a:srgbClr val="C00000"/>
                </a:solidFill>
                <a:latin typeface="IRANSans Light" panose="02040503050201020203" pitchFamily="18" charset="-78"/>
                <a:ea typeface="Times New Roman" panose="02020603050405020304" pitchFamily="18" charset="0"/>
                <a:cs typeface="IRANSans Light" panose="02040503050201020203" pitchFamily="18" charset="-78"/>
              </a:rPr>
              <a:t> </a:t>
            </a:r>
            <a:endParaRPr lang="en-US" sz="1400" dirty="0">
              <a:solidFill>
                <a:srgbClr val="C00000"/>
              </a:solidFill>
              <a:latin typeface="IRANSans Light" panose="02040503050201020203" pitchFamily="18" charset="-78"/>
              <a:ea typeface="Times New Roman" panose="02020603050405020304" pitchFamily="18" charset="0"/>
              <a:cs typeface="IRANSans Light" panose="02040503050201020203" pitchFamily="18" charset="-78"/>
            </a:endParaRPr>
          </a:p>
          <a:p>
            <a:pPr algn="just" rtl="1">
              <a:lnSpc>
                <a:spcPct val="150000"/>
              </a:lnSpc>
            </a:pPr>
            <a:r>
              <a:rPr lang="ar-SA" sz="1600" b="1" dirty="0">
                <a:latin typeface="IRANSans Light" panose="02040503050201020203" pitchFamily="18" charset="-78"/>
                <a:ea typeface="Times New Roman" panose="02020603050405020304" pitchFamily="18" charset="0"/>
                <a:cs typeface="IRANSans Light" panose="02040503050201020203" pitchFamily="18" charset="-78"/>
              </a:rPr>
              <a:t>ب) هر گونه پرداخت توسط خزانه از جمله پرداخت حقوق و </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مزايا</a:t>
            </a:r>
            <a:r>
              <a:rPr lang="fa-IR" sz="1600" b="1"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 </a:t>
            </a:r>
            <a:r>
              <a:rPr lang="ar-SA" sz="1600" b="1" dirty="0">
                <a:latin typeface="IRANSans Light" panose="02040503050201020203" pitchFamily="18" charset="-78"/>
                <a:ea typeface="Times New Roman" panose="02020603050405020304" pitchFamily="18" charset="0"/>
                <a:cs typeface="IRANSans Light" panose="02040503050201020203" pitchFamily="18" charset="-78"/>
              </a:rPr>
              <a:t>مستمر </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دستگاه‌ها</a:t>
            </a:r>
            <a:r>
              <a:rPr lang="fa-IR" sz="1600" b="1"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 اجرائ</a:t>
            </a:r>
            <a:r>
              <a:rPr lang="fa-IR" sz="1600" b="1"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 </a:t>
            </a:r>
            <a:r>
              <a:rPr lang="ar-SA" sz="1600" b="1" dirty="0">
                <a:latin typeface="IRANSans Light" panose="02040503050201020203" pitchFamily="18" charset="-78"/>
                <a:ea typeface="Times New Roman" panose="02020603050405020304" pitchFamily="18" charset="0"/>
                <a:cs typeface="IRANSans Light" panose="02040503050201020203" pitchFamily="18" charset="-78"/>
              </a:rPr>
              <a:t>و موارد </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ضرور</a:t>
            </a:r>
            <a:r>
              <a:rPr lang="fa-IR" sz="1600" b="1"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 </a:t>
            </a:r>
            <a:r>
              <a:rPr lang="ar-SA" sz="1600" b="1" dirty="0">
                <a:latin typeface="IRANSans Light" panose="02040503050201020203" pitchFamily="18" charset="-78"/>
                <a:ea typeface="Times New Roman" panose="02020603050405020304" pitchFamily="18" charset="0"/>
                <a:cs typeface="IRANSans Light" panose="02040503050201020203" pitchFamily="18" charset="-78"/>
              </a:rPr>
              <a:t>يا از محل تنخواه‌‌گردان خزانه </a:t>
            </a:r>
            <a:r>
              <a:rPr lang="ar-SA" sz="1600" b="1" u="sng" dirty="0">
                <a:latin typeface="IRANSans Light" panose="02040503050201020203" pitchFamily="18" charset="-78"/>
                <a:ea typeface="Times New Roman" panose="02020603050405020304" pitchFamily="18" charset="0"/>
                <a:cs typeface="IRANSans Light" panose="02040503050201020203" pitchFamily="18" charset="-78"/>
              </a:rPr>
              <a:t>فقط با تأييد و تخصيص اعتبار از </a:t>
            </a:r>
            <a:r>
              <a:rPr lang="ar-SA" sz="1600" b="1" u="sng" dirty="0" smtClean="0">
                <a:latin typeface="IRANSans Light" panose="02040503050201020203" pitchFamily="18" charset="-78"/>
                <a:ea typeface="Times New Roman" panose="02020603050405020304" pitchFamily="18" charset="0"/>
                <a:cs typeface="IRANSans Light" panose="02040503050201020203" pitchFamily="18" charset="-78"/>
              </a:rPr>
              <a:t>سو</a:t>
            </a:r>
            <a:r>
              <a:rPr lang="fa-IR" sz="1600" b="1" u="sng"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1600" b="1" u="sng" dirty="0" smtClean="0">
                <a:latin typeface="IRANSans Light" panose="02040503050201020203" pitchFamily="18" charset="-78"/>
                <a:ea typeface="Times New Roman" panose="02020603050405020304" pitchFamily="18" charset="0"/>
                <a:cs typeface="IRANSans Light" panose="02040503050201020203" pitchFamily="18" charset="-78"/>
              </a:rPr>
              <a:t> </a:t>
            </a:r>
            <a:r>
              <a:rPr lang="ar-SA" sz="1600" b="1" u="sng" dirty="0">
                <a:latin typeface="IRANSans Light" panose="02040503050201020203" pitchFamily="18" charset="-78"/>
                <a:ea typeface="Times New Roman" panose="02020603050405020304" pitchFamily="18" charset="0"/>
                <a:cs typeface="IRANSans Light" panose="02040503050201020203" pitchFamily="18" charset="-78"/>
              </a:rPr>
              <a:t>معاونت مجاز </a:t>
            </a:r>
            <a:r>
              <a:rPr lang="ar-SA" sz="1600" b="1" dirty="0">
                <a:latin typeface="IRANSans Light" panose="02040503050201020203" pitchFamily="18" charset="-78"/>
                <a:ea typeface="Times New Roman" panose="02020603050405020304" pitchFamily="18" charset="0"/>
                <a:cs typeface="IRANSans Light" panose="02040503050201020203" pitchFamily="18" charset="-78"/>
              </a:rPr>
              <a:t>است.</a:t>
            </a:r>
            <a:endParaRPr lang="en-US" sz="1600" dirty="0">
              <a:latin typeface="IRANSans Light" panose="02040503050201020203" pitchFamily="18" charset="-78"/>
              <a:ea typeface="Times New Roman" panose="02020603050405020304" pitchFamily="18" charset="0"/>
              <a:cs typeface="IRANSans Light" panose="02040503050201020203" pitchFamily="18" charset="-78"/>
            </a:endParaRPr>
          </a:p>
          <a:p>
            <a:pPr algn="just" rtl="1">
              <a:lnSpc>
                <a:spcPct val="150000"/>
              </a:lnSpc>
            </a:pPr>
            <a:r>
              <a:rPr lang="ar-SA" sz="1600" b="1" dirty="0">
                <a:latin typeface="IRANSans Light" panose="02040503050201020203" pitchFamily="18" charset="-78"/>
                <a:ea typeface="Times New Roman" panose="02020603050405020304" pitchFamily="18" charset="0"/>
                <a:cs typeface="IRANSans Light" panose="02040503050201020203" pitchFamily="18" charset="-78"/>
              </a:rPr>
              <a:t>و) كليه اعتبارات </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هزينه‌ا</a:t>
            </a:r>
            <a:r>
              <a:rPr lang="fa-IR" sz="1600" b="1"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 </a:t>
            </a:r>
            <a:r>
              <a:rPr lang="ar-SA" sz="1600" b="1" dirty="0">
                <a:latin typeface="IRANSans Light" panose="02040503050201020203" pitchFamily="18" charset="-78"/>
                <a:ea typeface="Times New Roman" panose="02020603050405020304" pitchFamily="18" charset="0"/>
                <a:cs typeface="IRANSans Light" panose="02040503050201020203" pitchFamily="18" charset="-78"/>
              </a:rPr>
              <a:t>و تملك </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دارائ</a:t>
            </a:r>
            <a:r>
              <a:rPr lang="fa-IR" sz="1600" b="1"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ها</a:t>
            </a:r>
            <a:r>
              <a:rPr lang="fa-IR" sz="1600" b="1"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 سرمايه‌ا</a:t>
            </a:r>
            <a:r>
              <a:rPr lang="fa-IR" sz="1600" b="1"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 </a:t>
            </a:r>
            <a:r>
              <a:rPr lang="ar-SA" sz="1600" b="1" dirty="0">
                <a:latin typeface="IRANSans Light" panose="02040503050201020203" pitchFamily="18" charset="-78"/>
                <a:ea typeface="Times New Roman" panose="02020603050405020304" pitchFamily="18" charset="0"/>
                <a:cs typeface="IRANSans Light" panose="02040503050201020203" pitchFamily="18" charset="-78"/>
              </a:rPr>
              <a:t>و </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مال</a:t>
            </a:r>
            <a:r>
              <a:rPr lang="fa-IR" sz="1600" b="1"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 </a:t>
            </a:r>
            <a:r>
              <a:rPr lang="ar-SA" sz="1600" b="1" dirty="0">
                <a:latin typeface="IRANSans Light" panose="02040503050201020203" pitchFamily="18" charset="-78"/>
                <a:ea typeface="Times New Roman" panose="02020603050405020304" pitchFamily="18" charset="0"/>
                <a:cs typeface="IRANSans Light" panose="02040503050201020203" pitchFamily="18" charset="-78"/>
              </a:rPr>
              <a:t>و كمك‌ها و ساير اعتبارات و </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رديف‌ها</a:t>
            </a:r>
            <a:r>
              <a:rPr lang="fa-IR" sz="1600" b="1"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 </a:t>
            </a:r>
            <a:r>
              <a:rPr lang="ar-SA" sz="1600" b="1" dirty="0">
                <a:latin typeface="IRANSans Light" panose="02040503050201020203" pitchFamily="18" charset="-78"/>
                <a:ea typeface="Times New Roman" panose="02020603050405020304" pitchFamily="18" charset="0"/>
                <a:cs typeface="IRANSans Light" panose="02040503050201020203" pitchFamily="18" charset="-78"/>
              </a:rPr>
              <a:t>مندرج در جداول قوانين بودجه </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سنوات</a:t>
            </a:r>
            <a:r>
              <a:rPr lang="fa-IR" sz="1600" b="1"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 </a:t>
            </a:r>
            <a:r>
              <a:rPr lang="ar-SA" sz="1600" b="1" dirty="0">
                <a:latin typeface="IRANSans Light" panose="02040503050201020203" pitchFamily="18" charset="-78"/>
                <a:ea typeface="Times New Roman" panose="02020603050405020304" pitchFamily="18" charset="0"/>
                <a:cs typeface="IRANSans Light" panose="02040503050201020203" pitchFamily="18" charset="-78"/>
              </a:rPr>
              <a:t>به شرح عناوين و ارقام جداول مذكور فقط در حدود </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وصول</a:t>
            </a:r>
            <a:r>
              <a:rPr lang="fa-IR" sz="1600" b="1"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 </a:t>
            </a:r>
            <a:r>
              <a:rPr lang="ar-SA" sz="1600" b="1" dirty="0">
                <a:latin typeface="IRANSans Light" panose="02040503050201020203" pitchFamily="18" charset="-78"/>
                <a:ea typeface="Times New Roman" panose="02020603050405020304" pitchFamily="18" charset="0"/>
                <a:cs typeface="IRANSans Light" panose="02040503050201020203" pitchFamily="18" charset="-78"/>
              </a:rPr>
              <a:t>درآمدها و ساير منابع </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عموم</a:t>
            </a:r>
            <a:r>
              <a:rPr lang="fa-IR" sz="1600" b="1"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1600" b="1" dirty="0" smtClean="0">
                <a:latin typeface="IRANSans Light" panose="02040503050201020203" pitchFamily="18" charset="-78"/>
                <a:ea typeface="Times New Roman" panose="02020603050405020304" pitchFamily="18" charset="0"/>
                <a:cs typeface="IRANSans Light" panose="02040503050201020203" pitchFamily="18" charset="-78"/>
              </a:rPr>
              <a:t> </a:t>
            </a:r>
            <a:r>
              <a:rPr lang="ar-SA" sz="1600" b="1" dirty="0">
                <a:latin typeface="IRANSans Light" panose="02040503050201020203" pitchFamily="18" charset="-78"/>
                <a:ea typeface="Times New Roman" panose="02020603050405020304" pitchFamily="18" charset="0"/>
                <a:cs typeface="IRANSans Light" panose="02040503050201020203" pitchFamily="18" charset="-78"/>
              </a:rPr>
              <a:t>به شرح عناوين و ارقام مندرج در جداول مربوط قوانين يادشده </a:t>
            </a:r>
            <a:r>
              <a:rPr lang="ar-SA" sz="1600" b="1" u="sng" dirty="0">
                <a:latin typeface="IRANSans Light" panose="02040503050201020203" pitchFamily="18" charset="-78"/>
                <a:ea typeface="Times New Roman" panose="02020603050405020304" pitchFamily="18" charset="0"/>
                <a:cs typeface="IRANSans Light" panose="02040503050201020203" pitchFamily="18" charset="-78"/>
              </a:rPr>
              <a:t>بر اساس مفاد </a:t>
            </a:r>
            <a:r>
              <a:rPr lang="ar-SA" sz="1600" b="1" u="sng" dirty="0" smtClean="0">
                <a:latin typeface="IRANSans Light" panose="02040503050201020203" pitchFamily="18" charset="-78"/>
                <a:ea typeface="Times New Roman" panose="02020603050405020304" pitchFamily="18" charset="0"/>
                <a:cs typeface="IRANSans Light" panose="02040503050201020203" pitchFamily="18" charset="-78"/>
              </a:rPr>
              <a:t>موافقتنامه‌ها</a:t>
            </a:r>
            <a:r>
              <a:rPr lang="fa-IR" sz="1600" b="1" u="sng"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1600" b="1" u="sng" dirty="0" smtClean="0">
                <a:latin typeface="IRANSans Light" panose="02040503050201020203" pitchFamily="18" charset="-78"/>
                <a:ea typeface="Times New Roman" panose="02020603050405020304" pitchFamily="18" charset="0"/>
                <a:cs typeface="IRANSans Light" panose="02040503050201020203" pitchFamily="18" charset="-78"/>
              </a:rPr>
              <a:t> </a:t>
            </a:r>
            <a:r>
              <a:rPr lang="ar-SA" sz="1600" b="1" u="sng" dirty="0">
                <a:latin typeface="IRANSans Light" panose="02040503050201020203" pitchFamily="18" charset="-78"/>
                <a:ea typeface="Times New Roman" panose="02020603050405020304" pitchFamily="18" charset="0"/>
                <a:cs typeface="IRANSans Light" panose="02040503050201020203" pitchFamily="18" charset="-78"/>
              </a:rPr>
              <a:t>متبادله دستگاه با معاونت و در حدود ابلاغ و تخصيص اعتبار از </a:t>
            </a:r>
            <a:r>
              <a:rPr lang="ar-SA" sz="1600" b="1" u="sng" dirty="0" smtClean="0">
                <a:latin typeface="IRANSans Light" panose="02040503050201020203" pitchFamily="18" charset="-78"/>
                <a:ea typeface="Times New Roman" panose="02020603050405020304" pitchFamily="18" charset="0"/>
                <a:cs typeface="IRANSans Light" panose="02040503050201020203" pitchFamily="18" charset="-78"/>
              </a:rPr>
              <a:t>سو</a:t>
            </a:r>
            <a:r>
              <a:rPr lang="fa-IR" sz="1600" b="1" u="sng" dirty="0" smtClean="0">
                <a:latin typeface="IRANSans Light" panose="02040503050201020203" pitchFamily="18" charset="-78"/>
                <a:ea typeface="Times New Roman" panose="02020603050405020304" pitchFamily="18" charset="0"/>
                <a:cs typeface="IRANSans Light" panose="02040503050201020203" pitchFamily="18" charset="-78"/>
              </a:rPr>
              <a:t>ی</a:t>
            </a:r>
            <a:r>
              <a:rPr lang="ar-SA" sz="1600" b="1" u="sng" dirty="0" smtClean="0">
                <a:latin typeface="IRANSans Light" panose="02040503050201020203" pitchFamily="18" charset="-78"/>
                <a:ea typeface="Times New Roman" panose="02020603050405020304" pitchFamily="18" charset="0"/>
                <a:cs typeface="IRANSans Light" panose="02040503050201020203" pitchFamily="18" charset="-78"/>
              </a:rPr>
              <a:t> </a:t>
            </a:r>
            <a:r>
              <a:rPr lang="ar-SA" sz="1600" b="1" u="sng" dirty="0">
                <a:latin typeface="IRANSans Light" panose="02040503050201020203" pitchFamily="18" charset="-78"/>
                <a:ea typeface="Times New Roman" panose="02020603050405020304" pitchFamily="18" charset="0"/>
                <a:cs typeface="IRANSans Light" panose="02040503050201020203" pitchFamily="18" charset="-78"/>
              </a:rPr>
              <a:t>معاونت، قابل تعهد، پرداخت و هزينه است</a:t>
            </a:r>
            <a:r>
              <a:rPr lang="ar-SA" sz="1600" b="1" dirty="0">
                <a:latin typeface="IRANSans Light" panose="02040503050201020203" pitchFamily="18" charset="-78"/>
                <a:ea typeface="Times New Roman" panose="02020603050405020304" pitchFamily="18" charset="0"/>
                <a:cs typeface="IRANSans Light" panose="02040503050201020203" pitchFamily="18" charset="-78"/>
              </a:rPr>
              <a:t>.</a:t>
            </a:r>
            <a:endParaRPr lang="en-US" sz="1600" dirty="0">
              <a:latin typeface="IRANSans Light" panose="02040503050201020203" pitchFamily="18" charset="-78"/>
              <a:ea typeface="Times New Roman" panose="02020603050405020304" pitchFamily="18" charset="0"/>
              <a:cs typeface="IRANSans Light" panose="02040503050201020203" pitchFamily="18" charset="-78"/>
            </a:endParaRPr>
          </a:p>
        </p:txBody>
      </p:sp>
      <p:sp>
        <p:nvSpPr>
          <p:cNvPr id="5" name="Rectangle 4"/>
          <p:cNvSpPr/>
          <p:nvPr/>
        </p:nvSpPr>
        <p:spPr>
          <a:xfrm>
            <a:off x="295834" y="3651477"/>
            <a:ext cx="8713696" cy="2677656"/>
          </a:xfrm>
          <a:prstGeom prst="rect">
            <a:avLst/>
          </a:prstGeom>
        </p:spPr>
        <p:txBody>
          <a:bodyPr wrap="square">
            <a:spAutoFit/>
          </a:bodyPr>
          <a:lstStyle/>
          <a:p>
            <a:pPr marL="285750" indent="-285750" algn="just" rtl="1">
              <a:lnSpc>
                <a:spcPct val="150000"/>
              </a:lnSpc>
              <a:buFont typeface="Arial" panose="020B0604020202020204" pitchFamily="34" charset="0"/>
              <a:buChar char="•"/>
            </a:pPr>
            <a:r>
              <a:rPr lang="ar-SA" sz="1400" dirty="0" smtClean="0">
                <a:latin typeface="IRANSans Light" panose="02040503050201020203" pitchFamily="18" charset="-78"/>
                <a:cs typeface="IRANSans Light" panose="02040503050201020203" pitchFamily="18" charset="-78"/>
              </a:rPr>
              <a:t>بند </a:t>
            </a:r>
            <a:r>
              <a:rPr lang="ar-SA" sz="1400" dirty="0">
                <a:latin typeface="IRANSans Light" panose="02040503050201020203" pitchFamily="18" charset="-78"/>
                <a:cs typeface="IRANSans Light" panose="02040503050201020203" pitchFamily="18" charset="-78"/>
              </a:rPr>
              <a:t>«ب» و «و» از ماده (224) قانون برنامه پنجم توسعه دلالت بر صلاحیت سازمان مدیریت و برنامه ریزی کشور در موضوع تخصیص اعتبار دارد. این در حالی است که مفاد ماده (30) قانون برنامه و بودجه مصوب 1351 این صلاحیت را به وزارت اقتصاد و دارایی و سازمان یاد شده به صورت مشترک داده بود</a:t>
            </a:r>
            <a:r>
              <a:rPr lang="en-US" sz="1400" dirty="0">
                <a:latin typeface="IRANSans Light" panose="02040503050201020203" pitchFamily="18" charset="-78"/>
                <a:cs typeface="IRANSans Light" panose="02040503050201020203" pitchFamily="18" charset="-78"/>
              </a:rPr>
              <a:t> </a:t>
            </a:r>
            <a:r>
              <a:rPr lang="fa-IR" sz="1400" dirty="0">
                <a:latin typeface="IRANSans Light" panose="02040503050201020203" pitchFamily="18" charset="-78"/>
                <a:cs typeface="IRANSans Light" panose="02040503050201020203" pitchFamily="18" charset="-78"/>
              </a:rPr>
              <a:t>ماده 30 ـ كليه اعتبارات جاري و </a:t>
            </a:r>
            <a:r>
              <a:rPr lang="fa-IR" sz="1400" dirty="0" smtClean="0">
                <a:latin typeface="IRANSans Light" panose="02040503050201020203" pitchFamily="18" charset="-78"/>
                <a:cs typeface="IRANSans Light" panose="02040503050201020203" pitchFamily="18" charset="-78"/>
              </a:rPr>
              <a:t>عمرانی </a:t>
            </a:r>
            <a:r>
              <a:rPr lang="fa-IR" sz="1400" dirty="0">
                <a:latin typeface="IRANSans Light" panose="02040503050201020203" pitchFamily="18" charset="-78"/>
                <a:cs typeface="IRANSans Light" panose="02040503050201020203" pitchFamily="18" charset="-78"/>
              </a:rPr>
              <a:t>كه در بودجه </a:t>
            </a:r>
            <a:r>
              <a:rPr lang="fa-IR" sz="1400" dirty="0" smtClean="0">
                <a:latin typeface="IRANSans Light" panose="02040503050201020203" pitchFamily="18" charset="-78"/>
                <a:cs typeface="IRANSans Light" panose="02040503050201020203" pitchFamily="18" charset="-78"/>
              </a:rPr>
              <a:t>عمومی ‌دولت </a:t>
            </a:r>
            <a:r>
              <a:rPr lang="fa-IR" sz="1400" dirty="0">
                <a:latin typeface="IRANSans Light" panose="02040503050201020203" pitchFamily="18" charset="-78"/>
                <a:cs typeface="IRANSans Light" panose="02040503050201020203" pitchFamily="18" charset="-78"/>
              </a:rPr>
              <a:t>به تصويب </a:t>
            </a:r>
            <a:r>
              <a:rPr lang="fa-IR" sz="1400" dirty="0" smtClean="0">
                <a:latin typeface="IRANSans Light" panose="02040503050201020203" pitchFamily="18" charset="-78"/>
                <a:cs typeface="IRANSans Light" panose="02040503050201020203" pitchFamily="18" charset="-78"/>
              </a:rPr>
              <a:t>می‌رسد </a:t>
            </a:r>
            <a:r>
              <a:rPr lang="fa-IR" sz="1400" dirty="0">
                <a:latin typeface="IRANSans Light" panose="02040503050201020203" pitchFamily="18" charset="-78"/>
                <a:cs typeface="IRANSans Light" panose="02040503050201020203" pitchFamily="18" charset="-78"/>
              </a:rPr>
              <a:t>بر اساس </a:t>
            </a:r>
            <a:r>
              <a:rPr lang="fa-IR" sz="1400" dirty="0" smtClean="0">
                <a:latin typeface="IRANSans Light" panose="02040503050201020203" pitchFamily="18" charset="-78"/>
                <a:cs typeface="IRANSans Light" panose="02040503050201020203" pitchFamily="18" charset="-78"/>
              </a:rPr>
              <a:t>گزارشهای اجرايی </a:t>
            </a:r>
            <a:r>
              <a:rPr lang="fa-IR" sz="1400" dirty="0">
                <a:latin typeface="IRANSans Light" panose="02040503050201020203" pitchFamily="18" charset="-78"/>
                <a:cs typeface="IRANSans Light" panose="02040503050201020203" pitchFamily="18" charset="-78"/>
              </a:rPr>
              <a:t>بودجه وپيشرفت عمليات در </a:t>
            </a:r>
            <a:r>
              <a:rPr lang="fa-IR" sz="1400" dirty="0" smtClean="0">
                <a:latin typeface="IRANSans Light" panose="02040503050201020203" pitchFamily="18" charset="-78"/>
                <a:cs typeface="IRANSans Light" panose="02040503050201020203" pitchFamily="18" charset="-78"/>
              </a:rPr>
              <a:t>دوره‌های </a:t>
            </a:r>
            <a:r>
              <a:rPr lang="fa-IR" sz="1400" dirty="0">
                <a:latin typeface="IRANSans Light" panose="02040503050201020203" pitchFamily="18" charset="-78"/>
                <a:cs typeface="IRANSans Light" panose="02040503050201020203" pitchFamily="18" charset="-78"/>
              </a:rPr>
              <a:t>معين شده توسط </a:t>
            </a:r>
            <a:r>
              <a:rPr lang="fa-IR" sz="1400" dirty="0" smtClean="0">
                <a:latin typeface="IRANSans Light" panose="02040503050201020203" pitchFamily="18" charset="-78"/>
                <a:cs typeface="IRANSans Light" panose="02040503050201020203" pitchFamily="18" charset="-78"/>
              </a:rPr>
              <a:t>كميته‌ای </a:t>
            </a:r>
            <a:r>
              <a:rPr lang="fa-IR" sz="1400" dirty="0">
                <a:latin typeface="IRANSans Light" panose="02040503050201020203" pitchFamily="18" charset="-78"/>
                <a:cs typeface="IRANSans Light" panose="02040503050201020203" pitchFamily="18" charset="-78"/>
              </a:rPr>
              <a:t>مركب ازنمايندگان وزارت </a:t>
            </a:r>
            <a:r>
              <a:rPr lang="fa-IR" sz="1400" dirty="0" smtClean="0">
                <a:latin typeface="IRANSans Light" panose="02040503050201020203" pitchFamily="18" charset="-78"/>
                <a:cs typeface="IRANSans Light" panose="02040503050201020203" pitchFamily="18" charset="-78"/>
              </a:rPr>
              <a:t>دارايی </a:t>
            </a:r>
            <a:r>
              <a:rPr lang="fa-IR" sz="1400" dirty="0">
                <a:latin typeface="IRANSans Light" panose="02040503050201020203" pitchFamily="18" charset="-78"/>
                <a:cs typeface="IRANSans Light" panose="02040503050201020203" pitchFamily="18" charset="-78"/>
              </a:rPr>
              <a:t>و سازمان تخصيص داده </a:t>
            </a:r>
            <a:r>
              <a:rPr lang="fa-IR" sz="1400" dirty="0" smtClean="0">
                <a:latin typeface="IRANSans Light" panose="02040503050201020203" pitchFamily="18" charset="-78"/>
                <a:cs typeface="IRANSans Light" panose="02040503050201020203" pitchFamily="18" charset="-78"/>
              </a:rPr>
              <a:t>می‌شود</a:t>
            </a:r>
            <a:r>
              <a:rPr lang="fa-IR" sz="1400" dirty="0">
                <a:latin typeface="IRANSans Light" panose="02040503050201020203" pitchFamily="18" charset="-78"/>
                <a:cs typeface="IRANSans Light" panose="02040503050201020203" pitchFamily="18" charset="-78"/>
              </a:rPr>
              <a:t>. </a:t>
            </a:r>
            <a:r>
              <a:rPr lang="fa-IR" sz="1400" dirty="0" smtClean="0">
                <a:latin typeface="IRANSans Light" panose="02040503050201020203" pitchFamily="18" charset="-78"/>
                <a:cs typeface="IRANSans Light" panose="02040503050201020203" pitchFamily="18" charset="-78"/>
              </a:rPr>
              <a:t>نحوه‌ تخصيص </a:t>
            </a:r>
            <a:r>
              <a:rPr lang="fa-IR" sz="1400" dirty="0">
                <a:latin typeface="IRANSans Light" panose="02040503050201020203" pitchFamily="18" charset="-78"/>
                <a:cs typeface="IRANSans Light" panose="02040503050201020203" pitchFamily="18" charset="-78"/>
              </a:rPr>
              <a:t>اعتبارات فوق  الذكر و </a:t>
            </a:r>
            <a:r>
              <a:rPr lang="fa-IR" sz="1400" dirty="0" smtClean="0">
                <a:latin typeface="IRANSans Light" panose="02040503050201020203" pitchFamily="18" charset="-78"/>
                <a:cs typeface="IRANSans Light" panose="02040503050201020203" pitchFamily="18" charset="-78"/>
              </a:rPr>
              <a:t>دوره‌های </a:t>
            </a:r>
            <a:r>
              <a:rPr lang="fa-IR" sz="1400" dirty="0">
                <a:latin typeface="IRANSans Light" panose="02040503050201020203" pitchFamily="18" charset="-78"/>
                <a:cs typeface="IRANSans Light" panose="02040503050201020203" pitchFamily="18" charset="-78"/>
              </a:rPr>
              <a:t>آن به موجب </a:t>
            </a:r>
            <a:r>
              <a:rPr lang="fa-IR" sz="1400" dirty="0" smtClean="0">
                <a:latin typeface="IRANSans Light" panose="02040503050201020203" pitchFamily="18" charset="-78"/>
                <a:cs typeface="IRANSans Light" panose="02040503050201020203" pitchFamily="18" charset="-78"/>
              </a:rPr>
              <a:t>آيين‌نامه‌ای ‌خواهد </a:t>
            </a:r>
            <a:r>
              <a:rPr lang="fa-IR" sz="1400" dirty="0">
                <a:latin typeface="IRANSans Light" panose="02040503050201020203" pitchFamily="18" charset="-78"/>
                <a:cs typeface="IRANSans Light" panose="02040503050201020203" pitchFamily="18" charset="-78"/>
              </a:rPr>
              <a:t>بود كه بنا به پيشنهاد وزارت </a:t>
            </a:r>
            <a:r>
              <a:rPr lang="fa-IR" sz="1400" dirty="0" smtClean="0">
                <a:latin typeface="IRANSans Light" panose="02040503050201020203" pitchFamily="18" charset="-78"/>
                <a:cs typeface="IRANSans Light" panose="02040503050201020203" pitchFamily="18" charset="-78"/>
              </a:rPr>
              <a:t>دارايی </a:t>
            </a:r>
            <a:r>
              <a:rPr lang="fa-IR" sz="1400" dirty="0">
                <a:latin typeface="IRANSans Light" panose="02040503050201020203" pitchFamily="18" charset="-78"/>
                <a:cs typeface="IRANSans Light" panose="02040503050201020203" pitchFamily="18" charset="-78"/>
              </a:rPr>
              <a:t>و سازمان به </a:t>
            </a:r>
            <a:r>
              <a:rPr lang="fa-IR" sz="1400" dirty="0" smtClean="0">
                <a:latin typeface="IRANSans Light" panose="02040503050201020203" pitchFamily="18" charset="-78"/>
                <a:cs typeface="IRANSans Light" panose="02040503050201020203" pitchFamily="18" charset="-78"/>
              </a:rPr>
              <a:t>تصويب‌ هيأت </a:t>
            </a:r>
            <a:r>
              <a:rPr lang="fa-IR" sz="1400" dirty="0">
                <a:latin typeface="IRANSans Light" panose="02040503050201020203" pitchFamily="18" charset="-78"/>
                <a:cs typeface="IRANSans Light" panose="02040503050201020203" pitchFamily="18" charset="-78"/>
              </a:rPr>
              <a:t>وزيران </a:t>
            </a:r>
            <a:r>
              <a:rPr lang="fa-IR" sz="1400" b="1" dirty="0" smtClean="0">
                <a:latin typeface="IRANSans Light" panose="02040503050201020203" pitchFamily="18" charset="-78"/>
                <a:cs typeface="IRANSans Light" panose="02040503050201020203" pitchFamily="18" charset="-78"/>
              </a:rPr>
              <a:t>می‌رسد. </a:t>
            </a:r>
            <a:r>
              <a:rPr lang="fa-IR" sz="1400" b="1" dirty="0" smtClean="0">
                <a:solidFill>
                  <a:srgbClr val="FF0000"/>
                </a:solidFill>
                <a:latin typeface="IRANSans Light" panose="02040503050201020203" pitchFamily="18" charset="-78"/>
                <a:ea typeface="Times New Roman" panose="02020603050405020304" pitchFamily="18" charset="0"/>
                <a:cs typeface="IRANSans Light" panose="02040503050201020203" pitchFamily="18" charset="-78"/>
              </a:rPr>
              <a:t>در </a:t>
            </a:r>
            <a:r>
              <a:rPr lang="fa-IR" sz="1400" b="1" dirty="0">
                <a:solidFill>
                  <a:srgbClr val="FF0000"/>
                </a:solidFill>
                <a:latin typeface="IRANSans Light" panose="02040503050201020203" pitchFamily="18" charset="-78"/>
                <a:ea typeface="Times New Roman" panose="02020603050405020304" pitchFamily="18" charset="0"/>
                <a:cs typeface="IRANSans Light" panose="02040503050201020203" pitchFamily="18" charset="-78"/>
              </a:rPr>
              <a:t>نهایت</a:t>
            </a:r>
            <a:r>
              <a:rPr lang="ar-SA" sz="1400" b="1" dirty="0">
                <a:solidFill>
                  <a:srgbClr val="FF0000"/>
                </a:solidFill>
                <a:latin typeface="IRANSans Light" panose="02040503050201020203" pitchFamily="18" charset="-78"/>
                <a:ea typeface="Times New Roman" panose="02020603050405020304" pitchFamily="18" charset="0"/>
                <a:cs typeface="IRANSans Light" panose="02040503050201020203" pitchFamily="18" charset="-78"/>
              </a:rPr>
              <a:t> قانونگذار مجددا در بند «د» ماده (28) قانون الحاق موادی به قانون تنظیم بخشی از مقررات مالی دولت (2) مصوب 1393 حکم ماده (30) قانون برنامه و بودجه را احیاء کرد.</a:t>
            </a:r>
            <a:endParaRPr lang="en-US" sz="1400" b="1" dirty="0">
              <a:solidFill>
                <a:srgbClr val="FF0000"/>
              </a:solidFill>
              <a:latin typeface="IRANSans Light" panose="02040503050201020203" pitchFamily="18" charset="-78"/>
              <a:ea typeface="Times New Roman" panose="02020603050405020304" pitchFamily="18" charset="0"/>
              <a:cs typeface="IRANSans Light" panose="02040503050201020203" pitchFamily="18" charset="-78"/>
            </a:endParaRPr>
          </a:p>
        </p:txBody>
      </p:sp>
      <p:sp>
        <p:nvSpPr>
          <p:cNvPr id="6" name="Rounded Rectangle 5"/>
          <p:cNvSpPr/>
          <p:nvPr/>
        </p:nvSpPr>
        <p:spPr>
          <a:xfrm>
            <a:off x="3012072" y="44955"/>
            <a:ext cx="3119856" cy="726962"/>
          </a:xfrm>
          <a:prstGeom prst="round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a:cs typeface="A EntezareZohoor 2 **" panose="00000700000000000000" pitchFamily="2" charset="-78"/>
              </a:rPr>
              <a:t>مثال</a:t>
            </a:r>
            <a:endParaRPr lang="en-US" dirty="0"/>
          </a:p>
        </p:txBody>
      </p:sp>
    </p:spTree>
    <p:extLst>
      <p:ext uri="{BB962C8B-B14F-4D97-AF65-F5344CB8AC3E}">
        <p14:creationId xmlns:p14="http://schemas.microsoft.com/office/powerpoint/2010/main" val="227302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2688</TotalTime>
  <Words>3843</Words>
  <Application>Microsoft Office PowerPoint</Application>
  <PresentationFormat>On-screen Show (4:3)</PresentationFormat>
  <Paragraphs>283</Paragraphs>
  <Slides>49</Slides>
  <Notes>2</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49</vt:i4>
      </vt:variant>
    </vt:vector>
  </HeadingPairs>
  <TitlesOfParts>
    <vt:vector size="64" baseType="lpstr">
      <vt:lpstr>Yagut</vt:lpstr>
      <vt:lpstr>B Lotus</vt:lpstr>
      <vt:lpstr>IRANSans Light</vt:lpstr>
      <vt:lpstr>A EntezareZohoor 2 **</vt:lpstr>
      <vt:lpstr>Thulth Mazar</vt:lpstr>
      <vt:lpstr>AThuluth2</vt:lpstr>
      <vt:lpstr>B Nazanin</vt:lpstr>
      <vt:lpstr>A EntezareZohoor 1 **</vt:lpstr>
      <vt:lpstr>Times New Roman</vt:lpstr>
      <vt:lpstr>A EntezareZohoor B4</vt:lpstr>
      <vt:lpstr>Wingdings</vt:lpstr>
      <vt:lpstr>Calibri</vt:lpstr>
      <vt:lpstr>B Koodak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منظور از قوانین تکلیفی آن دسته از قوانینی است که قانون‌گذار در آنها تکالیفی را برای بخش‌های مختلف تعیین نموده است از 132 ماده بررسی شده در بخش‌های اقتصادی و نظارت و بودجه قانون پنجساله پنجم توسعه، 64 ماده از نوع تکلیفی بوده‌اند.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اشکالات قانون نویسی</dc:title>
  <dc:creator>abolfazl rezghi</dc:creator>
  <cp:lastModifiedBy>Admin</cp:lastModifiedBy>
  <cp:revision>161</cp:revision>
  <dcterms:created xsi:type="dcterms:W3CDTF">2015-06-23T05:15:48Z</dcterms:created>
  <dcterms:modified xsi:type="dcterms:W3CDTF">2017-08-03T06:40:16Z</dcterms:modified>
</cp:coreProperties>
</file>