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purl.oclc.org/ooxml/officeDocument/relationships/metadata/thumbnail" Target="docProps/thumbnail.jpeg"/><Relationship Id="rId1" Type="http://purl.oclc.org/ooxml/officeDocument/relationships/officeDocument" Target="ppt/presentation.xml"/><Relationship Id="rId4" Type="http://purl.oclc.org/ooxml/officeDocument/relationships/extendedProperties" Target="docProps/app.xml"/></Relationships>
</file>

<file path=ppt/presentation.xml><?xml version="1.0" encoding="utf-8"?>
<p:presentation xmlns:a="http://purl.oclc.org/ooxml/drawingml/main" xmlns:r="http://purl.oclc.org/ooxml/officeDocument/relationships" xmlns:p="http://purl.oclc.org/ooxml/presentationml/main" saveSubsetFonts="1" bookmarkIdSeed="2" conformance="strict">
  <p:sldMasterIdLst>
    <p:sldMasterId id="2147483660" r:id="rId1"/>
    <p:sldMasterId id="2147483672" r:id="rId2"/>
  </p:sldMasterIdLst>
  <p:sldIdLst>
    <p:sldId id="256" r:id="rId3"/>
    <p:sldId id="363" r:id="rId4"/>
    <p:sldId id="364" r:id="rId5"/>
    <p:sldId id="359" r:id="rId6"/>
    <p:sldId id="287" r:id="rId7"/>
    <p:sldId id="257" r:id="rId8"/>
    <p:sldId id="295" r:id="rId9"/>
    <p:sldId id="354" r:id="rId10"/>
    <p:sldId id="355" r:id="rId11"/>
    <p:sldId id="319" r:id="rId12"/>
    <p:sldId id="320" r:id="rId13"/>
    <p:sldId id="259" r:id="rId14"/>
    <p:sldId id="294" r:id="rId15"/>
    <p:sldId id="264" r:id="rId16"/>
    <p:sldId id="265" r:id="rId17"/>
    <p:sldId id="360" r:id="rId18"/>
    <p:sldId id="361" r:id="rId19"/>
    <p:sldId id="362" r:id="rId20"/>
    <p:sldId id="267" r:id="rId21"/>
    <p:sldId id="292" r:id="rId22"/>
    <p:sldId id="270" r:id="rId23"/>
    <p:sldId id="271" r:id="rId24"/>
    <p:sldId id="299" r:id="rId25"/>
    <p:sldId id="274" r:id="rId26"/>
    <p:sldId id="322" r:id="rId27"/>
    <p:sldId id="323" r:id="rId28"/>
    <p:sldId id="324" r:id="rId29"/>
    <p:sldId id="325" r:id="rId30"/>
    <p:sldId id="326" r:id="rId31"/>
    <p:sldId id="327" r:id="rId32"/>
    <p:sldId id="328" r:id="rId33"/>
    <p:sldId id="350" r:id="rId34"/>
    <p:sldId id="351" r:id="rId35"/>
    <p:sldId id="352" r:id="rId36"/>
    <p:sldId id="353" r:id="rId37"/>
    <p:sldId id="329" r:id="rId38"/>
    <p:sldId id="330" r:id="rId39"/>
    <p:sldId id="276" r:id="rId40"/>
    <p:sldId id="332" r:id="rId41"/>
    <p:sldId id="333" r:id="rId42"/>
    <p:sldId id="334" r:id="rId43"/>
    <p:sldId id="335" r:id="rId44"/>
    <p:sldId id="336" r:id="rId45"/>
    <p:sldId id="337" r:id="rId46"/>
    <p:sldId id="338" r:id="rId47"/>
    <p:sldId id="339" r:id="rId48"/>
    <p:sldId id="340" r:id="rId49"/>
    <p:sldId id="341" r:id="rId50"/>
    <p:sldId id="342" r:id="rId51"/>
    <p:sldId id="343" r:id="rId52"/>
    <p:sldId id="344" r:id="rId53"/>
    <p:sldId id="345" r:id="rId54"/>
    <p:sldId id="346" r:id="rId55"/>
    <p:sldId id="347" r:id="rId56"/>
    <p:sldId id="348" r:id="rId57"/>
    <p:sldId id="349" r:id="rId58"/>
    <p:sldId id="301" r:id="rId59"/>
    <p:sldId id="303" r:id="rId60"/>
    <p:sldId id="306" r:id="rId61"/>
    <p:sldId id="307" r:id="rId62"/>
    <p:sldId id="308" r:id="rId63"/>
    <p:sldId id="309" r:id="rId64"/>
    <p:sldId id="31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purl.oclc.org/ooxml/drawingml/main" xmlns:r="http://purl.oclc.org/ooxml/officeDocument/relationships" xmlns:p="http://purl.oclc.org/ooxml/presentationml/main">
  <p:clrMru>
    <a:srgbClr val="10C221"/>
    <a:srgbClr val="FF99FF"/>
    <a:srgbClr val="CC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purl.oclc.org/ooxml/drawingml/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
            </a:schemeClr>
          </a:solidFill>
        </a:fill>
      </a:tcStyle>
    </a:wholeTbl>
    <a:band1H>
      <a:tcStyle>
        <a:tcBdr/>
        <a:fill>
          <a:solidFill>
            <a:schemeClr val="accent1">
              <a:tint val="40%"/>
            </a:schemeClr>
          </a:solidFill>
        </a:fill>
      </a:tcStyle>
    </a:band1H>
    <a:band2H>
      <a:tcStyle>
        <a:tcBdr/>
      </a:tcStyle>
    </a:band2H>
    <a:band1V>
      <a:tcStyle>
        <a:tcBdr/>
        <a:fill>
          <a:solidFill>
            <a:schemeClr val="accent1">
              <a:tint val="4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purl.oclc.org/ooxml/drawingml/main" xmlns:r="http://purl.oclc.org/ooxml/officeDocument/relationships" xmlns:p="http://purl.oclc.org/ooxml/presentationml/main" lastView="sldThumbnailView">
  <p:normalViewPr horzBarState="maximized">
    <p:restoredLeft sz="15%" autoAdjust="0"/>
    <p:restoredTop sz="94.66%"/>
  </p:normalViewPr>
  <p:slideViewPr>
    <p:cSldViewPr snapToGrid="0">
      <p:cViewPr varScale="1">
        <p:scale>
          <a:sx n="88" d="100"/>
          <a:sy n="88" d="100"/>
        </p:scale>
        <p:origin x="49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purl.oclc.org/ooxml/officeDocument/relationships/slide" Target="slides/slide24.xml"/><Relationship Id="rId21" Type="http://purl.oclc.org/ooxml/officeDocument/relationships/slide" Target="slides/slide19.xml"/><Relationship Id="rId42" Type="http://purl.oclc.org/ooxml/officeDocument/relationships/slide" Target="slides/slide40.xml"/><Relationship Id="rId47" Type="http://purl.oclc.org/ooxml/officeDocument/relationships/slide" Target="slides/slide45.xml"/><Relationship Id="rId63" Type="http://purl.oclc.org/ooxml/officeDocument/relationships/slide" Target="slides/slide61.xml"/><Relationship Id="rId68" Type="http://purl.oclc.org/ooxml/officeDocument/relationships/theme" Target="theme/theme1.xml"/><Relationship Id="rId7" Type="http://purl.oclc.org/ooxml/officeDocument/relationships/slide" Target="slides/slide5.xml"/><Relationship Id="rId2" Type="http://purl.oclc.org/ooxml/officeDocument/relationships/slideMaster" Target="slideMasters/slideMaster2.xml"/><Relationship Id="rId16" Type="http://purl.oclc.org/ooxml/officeDocument/relationships/slide" Target="slides/slide14.xml"/><Relationship Id="rId29" Type="http://purl.oclc.org/ooxml/officeDocument/relationships/slide" Target="slides/slide27.xml"/><Relationship Id="rId11" Type="http://purl.oclc.org/ooxml/officeDocument/relationships/slide" Target="slides/slide9.xml"/><Relationship Id="rId24" Type="http://purl.oclc.org/ooxml/officeDocument/relationships/slide" Target="slides/slide22.xml"/><Relationship Id="rId32" Type="http://purl.oclc.org/ooxml/officeDocument/relationships/slide" Target="slides/slide30.xml"/><Relationship Id="rId37" Type="http://purl.oclc.org/ooxml/officeDocument/relationships/slide" Target="slides/slide35.xml"/><Relationship Id="rId40" Type="http://purl.oclc.org/ooxml/officeDocument/relationships/slide" Target="slides/slide38.xml"/><Relationship Id="rId45" Type="http://purl.oclc.org/ooxml/officeDocument/relationships/slide" Target="slides/slide43.xml"/><Relationship Id="rId53" Type="http://purl.oclc.org/ooxml/officeDocument/relationships/slide" Target="slides/slide51.xml"/><Relationship Id="rId58" Type="http://purl.oclc.org/ooxml/officeDocument/relationships/slide" Target="slides/slide56.xml"/><Relationship Id="rId66" Type="http://purl.oclc.org/ooxml/officeDocument/relationships/presProps" Target="presProps.xml"/><Relationship Id="rId5" Type="http://purl.oclc.org/ooxml/officeDocument/relationships/slide" Target="slides/slide3.xml"/><Relationship Id="rId61" Type="http://purl.oclc.org/ooxml/officeDocument/relationships/slide" Target="slides/slide59.xml"/><Relationship Id="rId19" Type="http://purl.oclc.org/ooxml/officeDocument/relationships/slide" Target="slides/slide17.xml"/><Relationship Id="rId14" Type="http://purl.oclc.org/ooxml/officeDocument/relationships/slide" Target="slides/slide12.xml"/><Relationship Id="rId22" Type="http://purl.oclc.org/ooxml/officeDocument/relationships/slide" Target="slides/slide20.xml"/><Relationship Id="rId27" Type="http://purl.oclc.org/ooxml/officeDocument/relationships/slide" Target="slides/slide25.xml"/><Relationship Id="rId30" Type="http://purl.oclc.org/ooxml/officeDocument/relationships/slide" Target="slides/slide28.xml"/><Relationship Id="rId35" Type="http://purl.oclc.org/ooxml/officeDocument/relationships/slide" Target="slides/slide33.xml"/><Relationship Id="rId43" Type="http://purl.oclc.org/ooxml/officeDocument/relationships/slide" Target="slides/slide41.xml"/><Relationship Id="rId48" Type="http://purl.oclc.org/ooxml/officeDocument/relationships/slide" Target="slides/slide46.xml"/><Relationship Id="rId56" Type="http://purl.oclc.org/ooxml/officeDocument/relationships/slide" Target="slides/slide54.xml"/><Relationship Id="rId64" Type="http://purl.oclc.org/ooxml/officeDocument/relationships/slide" Target="slides/slide62.xml"/><Relationship Id="rId69" Type="http://purl.oclc.org/ooxml/officeDocument/relationships/tableStyles" Target="tableStyles.xml"/><Relationship Id="rId8" Type="http://purl.oclc.org/ooxml/officeDocument/relationships/slide" Target="slides/slide6.xml"/><Relationship Id="rId51" Type="http://purl.oclc.org/ooxml/officeDocument/relationships/slide" Target="slides/slide49.xml"/><Relationship Id="rId3" Type="http://purl.oclc.org/ooxml/officeDocument/relationships/slide" Target="slides/slide1.xml"/><Relationship Id="rId12" Type="http://purl.oclc.org/ooxml/officeDocument/relationships/slide" Target="slides/slide10.xml"/><Relationship Id="rId17" Type="http://purl.oclc.org/ooxml/officeDocument/relationships/slide" Target="slides/slide15.xml"/><Relationship Id="rId25" Type="http://purl.oclc.org/ooxml/officeDocument/relationships/slide" Target="slides/slide23.xml"/><Relationship Id="rId33" Type="http://purl.oclc.org/ooxml/officeDocument/relationships/slide" Target="slides/slide31.xml"/><Relationship Id="rId38" Type="http://purl.oclc.org/ooxml/officeDocument/relationships/slide" Target="slides/slide36.xml"/><Relationship Id="rId46" Type="http://purl.oclc.org/ooxml/officeDocument/relationships/slide" Target="slides/slide44.xml"/><Relationship Id="rId59" Type="http://purl.oclc.org/ooxml/officeDocument/relationships/slide" Target="slides/slide57.xml"/><Relationship Id="rId67" Type="http://purl.oclc.org/ooxml/officeDocument/relationships/viewProps" Target="viewProps.xml"/><Relationship Id="rId20" Type="http://purl.oclc.org/ooxml/officeDocument/relationships/slide" Target="slides/slide18.xml"/><Relationship Id="rId41" Type="http://purl.oclc.org/ooxml/officeDocument/relationships/slide" Target="slides/slide39.xml"/><Relationship Id="rId54" Type="http://purl.oclc.org/ooxml/officeDocument/relationships/slide" Target="slides/slide52.xml"/><Relationship Id="rId62" Type="http://purl.oclc.org/ooxml/officeDocument/relationships/slide" Target="slides/slide60.xml"/><Relationship Id="rId1" Type="http://purl.oclc.org/ooxml/officeDocument/relationships/slideMaster" Target="slideMasters/slideMaster1.xml"/><Relationship Id="rId6" Type="http://purl.oclc.org/ooxml/officeDocument/relationships/slide" Target="slides/slide4.xml"/><Relationship Id="rId15" Type="http://purl.oclc.org/ooxml/officeDocument/relationships/slide" Target="slides/slide13.xml"/><Relationship Id="rId23" Type="http://purl.oclc.org/ooxml/officeDocument/relationships/slide" Target="slides/slide21.xml"/><Relationship Id="rId28" Type="http://purl.oclc.org/ooxml/officeDocument/relationships/slide" Target="slides/slide26.xml"/><Relationship Id="rId36" Type="http://purl.oclc.org/ooxml/officeDocument/relationships/slide" Target="slides/slide34.xml"/><Relationship Id="rId49" Type="http://purl.oclc.org/ooxml/officeDocument/relationships/slide" Target="slides/slide47.xml"/><Relationship Id="rId57" Type="http://purl.oclc.org/ooxml/officeDocument/relationships/slide" Target="slides/slide55.xml"/><Relationship Id="rId10" Type="http://purl.oclc.org/ooxml/officeDocument/relationships/slide" Target="slides/slide8.xml"/><Relationship Id="rId31" Type="http://purl.oclc.org/ooxml/officeDocument/relationships/slide" Target="slides/slide29.xml"/><Relationship Id="rId44" Type="http://purl.oclc.org/ooxml/officeDocument/relationships/slide" Target="slides/slide42.xml"/><Relationship Id="rId52" Type="http://purl.oclc.org/ooxml/officeDocument/relationships/slide" Target="slides/slide50.xml"/><Relationship Id="rId60" Type="http://purl.oclc.org/ooxml/officeDocument/relationships/slide" Target="slides/slide58.xml"/><Relationship Id="rId65" Type="http://purl.oclc.org/ooxml/officeDocument/relationships/slide" Target="slides/slide63.xml"/><Relationship Id="rId4" Type="http://purl.oclc.org/ooxml/officeDocument/relationships/slide" Target="slides/slide2.xml"/><Relationship Id="rId9" Type="http://purl.oclc.org/ooxml/officeDocument/relationships/slide" Target="slides/slide7.xml"/><Relationship Id="rId13" Type="http://purl.oclc.org/ooxml/officeDocument/relationships/slide" Target="slides/slide11.xml"/><Relationship Id="rId18" Type="http://purl.oclc.org/ooxml/officeDocument/relationships/slide" Target="slides/slide16.xml"/><Relationship Id="rId39" Type="http://purl.oclc.org/ooxml/officeDocument/relationships/slide" Target="slides/slide37.xml"/><Relationship Id="rId34" Type="http://purl.oclc.org/ooxml/officeDocument/relationships/slide" Target="slides/slide32.xml"/><Relationship Id="rId50" Type="http://purl.oclc.org/ooxml/officeDocument/relationships/slide" Target="slides/slide48.xml"/><Relationship Id="rId55" Type="http://purl.oclc.org/ooxml/officeDocument/relationships/slide" Target="slides/slide53.xml"/></Relationships>
</file>

<file path=ppt/slideLayouts/_rels/slideLayout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0.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2.xml.rels><?xml version="1.0" encoding="UTF-8" standalone="yes"?>
<Relationships xmlns="http://schemas.openxmlformats.org/package/2006/relationships"><Relationship Id="rId2" Type="http://purl.oclc.org/ooxml/officeDocument/relationships/image" Target="../media/image2.png"/><Relationship Id="rId1" Type="http://purl.oclc.org/ooxml/officeDocument/relationships/slideMaster" Target="../slideMasters/slideMaster2.xml"/></Relationships>
</file>

<file path=ppt/slideLayouts/_rels/slideLayout13.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14.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15.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16.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17.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18.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19.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2.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20.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21.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22.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23.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24.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25.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26.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27.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28.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4.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5.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6.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7.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8.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9.xml.rels><?xml version="1.0" encoding="UTF-8" standalone="yes"?>
<Relationships xmlns="http://schemas.openxmlformats.org/package/2006/relationships"><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466C220-276D-4DBA-A9C3-F6023E28AD4B}" type="datetimeFigureOut">
              <a:rPr lang="en-US" smtClean="0"/>
              <a:t>2018-08-27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3103750543"/>
      </p:ext>
    </p:extLst>
  </p:cSld>
  <p:clrMapOvr>
    <a:masterClrMapping/>
  </p:clrMapOvr>
</p:sldLayout>
</file>

<file path=ppt/slideLayouts/slideLayout10.xml><?xml version="1.0" encoding="utf-8"?>
<p:sldLayout xmlns:a="http://purl.oclc.org/ooxml/drawingml/main" xmlns:r="http://purl.oclc.org/ooxml/officeDocument/relationships" xmlns:p="http://purl.oclc.org/ooxml/presentationml/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66C220-276D-4DBA-A9C3-F6023E28AD4B}" type="datetimeFigureOut">
              <a:rPr lang="en-US" smtClean="0"/>
              <a:t>2018-08-27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1914004278"/>
      </p:ext>
    </p:extLst>
  </p:cSld>
  <p:clrMapOvr>
    <a:masterClrMapping/>
  </p:clrMapOvr>
</p:sldLayout>
</file>

<file path=ppt/slideLayouts/slideLayout11.xml><?xml version="1.0" encoding="utf-8"?>
<p:sldLayout xmlns:a="http://purl.oclc.org/ooxml/drawingml/main" xmlns:r="http://purl.oclc.org/ooxml/officeDocument/relationships" xmlns:p="http://purl.oclc.org/ooxml/presentationml/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66C220-276D-4DBA-A9C3-F6023E28AD4B}" type="datetimeFigureOut">
              <a:rPr lang="en-US" smtClean="0"/>
              <a:t>2018-08-27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3823652327"/>
      </p:ext>
    </p:extLst>
  </p:cSld>
  <p:clrMapOvr>
    <a:masterClrMapping/>
  </p:clrMapOvr>
</p:sldLayout>
</file>

<file path=ppt/slideLayouts/slideLayout12.xml><?xml version="1.0" encoding="utf-8"?>
<p:sldLayout xmlns:a="http://purl.oclc.org/ooxml/drawingml/main" xmlns:r="http://purl.oclc.org/ooxml/officeDocument/relationships" xmlns:p="http://purl.oclc.org/ooxml/presentationml/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
            <a:duotone>
              <a:prstClr val="black"/>
              <a:schemeClr val="tx2">
                <a:tint val="45%"/>
                <a:satMod val="400%"/>
              </a:schemeClr>
            </a:duotone>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grpSp>
        <p:nvGrpSpPr>
          <p:cNvPr id="66" name="Group 65"/>
          <p:cNvGrpSpPr/>
          <p:nvPr/>
        </p:nvGrpSpPr>
        <p:grpSpPr>
          <a:xfrm>
            <a:off x="1" y="1"/>
            <a:ext cx="3073401" cy="6858001"/>
            <a:chOff x="0" y="0"/>
            <a:chExt cx="2305051" cy="6858001"/>
          </a:xfrm>
          <a:gradFill flip="none" rotWithShape="1">
            <a:gsLst>
              <a:gs pos="0%">
                <a:schemeClr val="tx2"/>
              </a:gs>
              <a:gs pos="100%">
                <a:schemeClr val="bg2">
                  <a:lumMod val="60%"/>
                  <a:lumOff val="4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grpSp>
      <p:sp>
        <p:nvSpPr>
          <p:cNvPr id="2" name="Title 1"/>
          <p:cNvSpPr>
            <a:spLocks noGrp="1"/>
          </p:cNvSpPr>
          <p:nvPr>
            <p:ph type="ctrTitle"/>
          </p:nvPr>
        </p:nvSpPr>
        <p:spPr>
          <a:xfrm>
            <a:off x="2533651"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2533651"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734736" y="5410203"/>
            <a:ext cx="2743200" cy="365125"/>
          </a:xfrm>
        </p:spPr>
        <p:txBody>
          <a:bodyPr/>
          <a:lstStyle/>
          <a:p>
            <a:fld id="{4466C220-276D-4DBA-A9C3-F6023E28AD4B}" type="datetimeFigureOut">
              <a:rPr lang="en-US" smtClean="0"/>
              <a:t>2018-08-27</a:t>
            </a:fld>
            <a:endParaRPr lang="en-US"/>
          </a:p>
        </p:txBody>
      </p:sp>
      <p:sp>
        <p:nvSpPr>
          <p:cNvPr id="5" name="Footer Placeholder 4"/>
          <p:cNvSpPr>
            <a:spLocks noGrp="1"/>
          </p:cNvSpPr>
          <p:nvPr>
            <p:ph type="ftr" sz="quarter" idx="11"/>
          </p:nvPr>
        </p:nvSpPr>
        <p:spPr>
          <a:xfrm>
            <a:off x="2533650" y="5410203"/>
            <a:ext cx="5124887" cy="365125"/>
          </a:xfrm>
        </p:spPr>
        <p:txBody>
          <a:bodyPr/>
          <a:lstStyle/>
          <a:p>
            <a:endParaRPr lang="en-US"/>
          </a:p>
        </p:txBody>
      </p:sp>
      <p:sp>
        <p:nvSpPr>
          <p:cNvPr id="6" name="Slide Number Placeholder 5"/>
          <p:cNvSpPr>
            <a:spLocks noGrp="1"/>
          </p:cNvSpPr>
          <p:nvPr>
            <p:ph type="sldNum" sz="quarter" idx="12"/>
          </p:nvPr>
        </p:nvSpPr>
        <p:spPr>
          <a:xfrm>
            <a:off x="10554138" y="5410201"/>
            <a:ext cx="771089" cy="365125"/>
          </a:xfrm>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2828115622"/>
      </p:ext>
    </p:extLst>
  </p:cSld>
  <p:clrMapOvr>
    <a:masterClrMapping/>
  </p:clrMapOvr>
  <p:timing>
    <p:tnLst>
      <p:par>
        <p:cTn id="1" dur="indefinite" restart="never" nodeType="tmRoot"/>
      </p:par>
    </p:tnLst>
  </p:timing>
</p:sldLayout>
</file>

<file path=ppt/slideLayouts/slideLayout13.xml><?xml version="1.0" encoding="utf-8"?>
<p:sldLayout xmlns:a="http://purl.oclc.org/ooxml/drawingml/main" xmlns:r="http://purl.oclc.org/ooxml/officeDocument/relationships" xmlns:p="http://purl.oclc.org/ooxml/presentationml/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1141414" y="618518"/>
            <a:ext cx="9905999" cy="1478570"/>
          </a:xfrm>
        </p:spPr>
        <p:txBody>
          <a:bodyPr/>
          <a:lstStyle/>
          <a:p>
            <a:r>
              <a:rPr lang="en-US" smtClean="0"/>
              <a:t>Click to edit Master title style</a:t>
            </a:r>
            <a:endParaRPr lang="en-US" dirty="0"/>
          </a:p>
        </p:txBody>
      </p:sp>
      <p:sp>
        <p:nvSpPr>
          <p:cNvPr id="48" name="Content Placeholder 2"/>
          <p:cNvSpPr>
            <a:spLocks noGrp="1"/>
          </p:cNvSpPr>
          <p:nvPr>
            <p:ph idx="1"/>
          </p:nvPr>
        </p:nvSpPr>
        <p:spPr>
          <a:xfrm>
            <a:off x="1141414" y="2249487"/>
            <a:ext cx="990599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9" name="Date Placeholder 3"/>
          <p:cNvSpPr>
            <a:spLocks noGrp="1"/>
          </p:cNvSpPr>
          <p:nvPr>
            <p:ph type="dt" sz="half" idx="10"/>
          </p:nvPr>
        </p:nvSpPr>
        <p:spPr>
          <a:xfrm>
            <a:off x="7456921" y="5883278"/>
            <a:ext cx="2743200" cy="365125"/>
          </a:xfrm>
        </p:spPr>
        <p:txBody>
          <a:bodyPr/>
          <a:lstStyle/>
          <a:p>
            <a:fld id="{4466C220-276D-4DBA-A9C3-F6023E28AD4B}" type="datetimeFigureOut">
              <a:rPr lang="en-US" smtClean="0"/>
              <a:t>2018-08-27</a:t>
            </a:fld>
            <a:endParaRPr lang="en-US"/>
          </a:p>
        </p:txBody>
      </p:sp>
      <p:sp>
        <p:nvSpPr>
          <p:cNvPr id="50" name="Footer Placeholder 4"/>
          <p:cNvSpPr>
            <a:spLocks noGrp="1"/>
          </p:cNvSpPr>
          <p:nvPr>
            <p:ph type="ftr" sz="quarter" idx="11"/>
          </p:nvPr>
        </p:nvSpPr>
        <p:spPr>
          <a:xfrm>
            <a:off x="1141412" y="5883277"/>
            <a:ext cx="6239309" cy="365125"/>
          </a:xfrm>
        </p:spPr>
        <p:txBody>
          <a:bodyPr/>
          <a:lstStyle/>
          <a:p>
            <a:endParaRPr lang="en-US"/>
          </a:p>
        </p:txBody>
      </p:sp>
      <p:sp>
        <p:nvSpPr>
          <p:cNvPr id="51" name="Slide Number Placeholder 5"/>
          <p:cNvSpPr>
            <a:spLocks noGrp="1"/>
          </p:cNvSpPr>
          <p:nvPr>
            <p:ph type="sldNum" sz="quarter" idx="12"/>
          </p:nvPr>
        </p:nvSpPr>
        <p:spPr>
          <a:xfrm>
            <a:off x="10276322" y="5883276"/>
            <a:ext cx="771089" cy="365125"/>
          </a:xfrm>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623803283"/>
      </p:ext>
    </p:extLst>
  </p:cSld>
  <p:clrMapOvr>
    <a:masterClrMapping/>
  </p:clrMapOvr>
</p:sldLayout>
</file>

<file path=ppt/slideLayouts/slideLayout14.xml><?xml version="1.0" encoding="utf-8"?>
<p:sldLayout xmlns:a="http://purl.oclc.org/ooxml/drawingml/main" xmlns:r="http://purl.oclc.org/ooxml/officeDocument/relationships" xmlns:p="http://purl.oclc.org/ooxml/presentationml/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8"/>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
                  </a:schemeClr>
                </a:solidFill>
              </a:defRPr>
            </a:lvl1pPr>
            <a:lvl2pPr marL="457200" indent="0">
              <a:buNone/>
              <a:defRPr sz="1800">
                <a:solidFill>
                  <a:schemeClr val="tx1">
                    <a:tint val="75%"/>
                  </a:schemeClr>
                </a:solidFill>
              </a:defRPr>
            </a:lvl2pPr>
            <a:lvl3pPr marL="914400" indent="0">
              <a:buNone/>
              <a:defRPr sz="1800">
                <a:solidFill>
                  <a:schemeClr val="tx1">
                    <a:tint val="75%"/>
                  </a:schemeClr>
                </a:solidFill>
              </a:defRPr>
            </a:lvl3pPr>
            <a:lvl4pPr marL="1371600" indent="0">
              <a:buNone/>
              <a:defRPr sz="1600">
                <a:solidFill>
                  <a:schemeClr val="tx1">
                    <a:tint val="75%"/>
                  </a:schemeClr>
                </a:solidFill>
              </a:defRPr>
            </a:lvl4pPr>
            <a:lvl5pPr marL="1828800" indent="0">
              <a:buNone/>
              <a:defRPr sz="1600">
                <a:solidFill>
                  <a:schemeClr val="tx1">
                    <a:tint val="75%"/>
                  </a:schemeClr>
                </a:solidFill>
              </a:defRPr>
            </a:lvl5pPr>
            <a:lvl6pPr marL="2286000" indent="0">
              <a:buNone/>
              <a:defRPr sz="1600">
                <a:solidFill>
                  <a:schemeClr val="tx1">
                    <a:tint val="75%"/>
                  </a:schemeClr>
                </a:solidFill>
              </a:defRPr>
            </a:lvl6pPr>
            <a:lvl7pPr marL="2743200" indent="0">
              <a:buNone/>
              <a:defRPr sz="1600">
                <a:solidFill>
                  <a:schemeClr val="tx1">
                    <a:tint val="75%"/>
                  </a:schemeClr>
                </a:solidFill>
              </a:defRPr>
            </a:lvl7pPr>
            <a:lvl8pPr marL="3200400" indent="0">
              <a:buNone/>
              <a:defRPr sz="1600">
                <a:solidFill>
                  <a:schemeClr val="tx1">
                    <a:tint val="75%"/>
                  </a:schemeClr>
                </a:solidFill>
              </a:defRPr>
            </a:lvl8pPr>
            <a:lvl9pPr marL="3657600" indent="0">
              <a:buNone/>
              <a:defRPr sz="1600">
                <a:solidFill>
                  <a:schemeClr val="tx1">
                    <a:tint val="75%"/>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466C220-276D-4DBA-A9C3-F6023E28AD4B}" type="datetimeFigureOut">
              <a:rPr lang="en-US" smtClean="0"/>
              <a:t>2018-08-27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3465418021"/>
      </p:ext>
    </p:extLst>
  </p:cSld>
  <p:clrMapOvr>
    <a:masterClrMapping/>
  </p:clrMapOvr>
</p:sldLayout>
</file>

<file path=ppt/slideLayouts/slideLayout15.xml><?xml version="1.0" encoding="utf-8"?>
<p:sldLayout xmlns:a="http://purl.oclc.org/ooxml/drawingml/main" xmlns:r="http://purl.oclc.org/ooxml/officeDocument/relationships" xmlns:p="http://purl.oclc.org/ooxml/presentationml/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1"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1"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66C220-276D-4DBA-A9C3-F6023E28AD4B}" type="datetimeFigureOut">
              <a:rPr lang="en-US" smtClean="0"/>
              <a:t>2018-08-27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2559710828"/>
      </p:ext>
    </p:extLst>
  </p:cSld>
  <p:clrMapOvr>
    <a:masterClrMapping/>
  </p:clrMapOvr>
</p:sldLayout>
</file>

<file path=ppt/slideLayouts/slideLayout16.xml><?xml version="1.0" encoding="utf-8"?>
<p:sldLayout xmlns:a="http://purl.oclc.org/ooxml/drawingml/main" xmlns:r="http://purl.oclc.org/ooxml/officeDocument/relationships" xmlns:p="http://purl.oclc.org/ooxml/presentationml/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8"/>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38537" y="2249486"/>
            <a:ext cx="4581265" cy="823912"/>
          </a:xfrm>
        </p:spPr>
        <p:txBody>
          <a:bodyPr anchor="b"/>
          <a:lstStyle>
            <a:lvl1pPr marL="0" indent="0">
              <a:lnSpc>
                <a:spcPct val="9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1" y="3073399"/>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69323" y="2249485"/>
            <a:ext cx="4578087" cy="823912"/>
          </a:xfrm>
        </p:spPr>
        <p:txBody>
          <a:bodyPr anchor="b"/>
          <a:lstStyle>
            <a:lvl1pPr marL="0" indent="0">
              <a:lnSpc>
                <a:spcPct val="9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9"/>
            <a:ext cx="487521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466C220-276D-4DBA-A9C3-F6023E28AD4B}" type="datetimeFigureOut">
              <a:rPr lang="en-US" smtClean="0"/>
              <a:t>2018-08-27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3148418211"/>
      </p:ext>
    </p:extLst>
  </p:cSld>
  <p:clrMapOvr>
    <a:masterClrMapping/>
  </p:clrMapOvr>
</p:sldLayout>
</file>

<file path=ppt/slideLayouts/slideLayout17.xml><?xml version="1.0" encoding="utf-8"?>
<p:sldLayout xmlns:a="http://purl.oclc.org/ooxml/drawingml/main" xmlns:r="http://purl.oclc.org/ooxml/officeDocument/relationships" xmlns:p="http://purl.oclc.org/ooxml/presentationml/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466C220-276D-4DBA-A9C3-F6023E28AD4B}" type="datetimeFigureOut">
              <a:rPr lang="en-US" smtClean="0"/>
              <a:t>2018-08-27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3485793886"/>
      </p:ext>
    </p:extLst>
  </p:cSld>
  <p:clrMapOvr>
    <a:masterClrMapping/>
  </p:clrMapOvr>
</p:sldLayout>
</file>

<file path=ppt/slideLayouts/slideLayout18.xml><?xml version="1.0" encoding="utf-8"?>
<p:sldLayout xmlns:a="http://purl.oclc.org/ooxml/drawingml/main" xmlns:r="http://purl.oclc.org/ooxml/officeDocument/relationships" xmlns:p="http://purl.oclc.org/ooxml/presentationml/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66C220-276D-4DBA-A9C3-F6023E28AD4B}" type="datetimeFigureOut">
              <a:rPr lang="en-US" smtClean="0"/>
              <a:t>2018-08-27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4294071903"/>
      </p:ext>
    </p:extLst>
  </p:cSld>
  <p:clrMapOvr>
    <a:masterClrMapping/>
  </p:clrMapOvr>
</p:sldLayout>
</file>

<file path=ppt/slideLayouts/slideLayout19.xml><?xml version="1.0" encoding="utf-8"?>
<p:sldLayout xmlns:a="http://purl.oclc.org/ooxml/drawingml/main" xmlns:r="http://purl.oclc.org/ooxml/officeDocument/relationships" xmlns:p="http://purl.oclc.org/ooxml/presentationml/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6"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1"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6"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66C220-276D-4DBA-A9C3-F6023E28AD4B}" type="datetimeFigureOut">
              <a:rPr lang="en-US" smtClean="0"/>
              <a:t>2018-08-27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618683429"/>
      </p:ext>
    </p:extLst>
  </p:cSld>
  <p:clrMapOvr>
    <a:masterClrMapping/>
  </p:clrMapOvr>
</p:sldLayout>
</file>

<file path=ppt/slideLayouts/slideLayout2.xml><?xml version="1.0" encoding="utf-8"?>
<p:sldLayout xmlns:a="http://purl.oclc.org/ooxml/drawingml/main" xmlns:r="http://purl.oclc.org/ooxml/officeDocument/relationships" xmlns:p="http://purl.oclc.org/ooxml/presentationml/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66C220-276D-4DBA-A9C3-F6023E28AD4B}" type="datetimeFigureOut">
              <a:rPr lang="en-US" smtClean="0"/>
              <a:t>2018-08-27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416081620"/>
      </p:ext>
    </p:extLst>
  </p:cSld>
  <p:clrMapOvr>
    <a:masterClrMapping/>
  </p:clrMapOvr>
</p:sldLayout>
</file>

<file path=ppt/slideLayouts/slideLayout20.xml><?xml version="1.0" encoding="utf-8"?>
<p:sldLayout xmlns:a="http://purl.oclc.org/ooxml/drawingml/main" xmlns:r="http://purl.oclc.org/ooxml/officeDocument/relationships" xmlns:p="http://purl.oclc.org/ooxml/presentationml/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5" y="609600"/>
            <a:ext cx="5005283"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443822" y="609600"/>
            <a:ext cx="4603591" cy="5181602"/>
          </a:xfrm>
          <a:prstGeom prst="round2DiagRect">
            <a:avLst>
              <a:gd name="adj1" fmla="val 6074"/>
              <a:gd name="adj2" fmla="val 0"/>
            </a:avLst>
          </a:prstGeom>
          <a:ln w="19050" cap="sq">
            <a:solidFill>
              <a:schemeClr val="tx2">
                <a:lumMod val="60%"/>
                <a:lumOff val="40%"/>
                <a:alpha val="60%"/>
              </a:schemeClr>
            </a:solidFill>
            <a:miter lim="800%"/>
          </a:ln>
          <a:effectLst>
            <a:outerShdw blurRad="88900" dist="38100" dir="5400000" algn="t" rotWithShape="0">
              <a:prstClr val="black">
                <a:alpha val="40%"/>
              </a:prstClr>
            </a:outerShdw>
          </a:effectLst>
        </p:spPr>
        <p:txBody>
          <a:bodyPr vert="horz" lIns="91440" tIns="45720" rIns="91440" bIns="45720" rtlCol="0" anchor="t">
            <a:normAutofit/>
          </a:bodyPr>
          <a:lstStyle>
            <a:lvl1pPr>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412" y="2249486"/>
            <a:ext cx="5005285"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66C220-276D-4DBA-A9C3-F6023E28AD4B}" type="datetimeFigureOut">
              <a:rPr lang="en-US" smtClean="0"/>
              <a:t>2018-08-27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2440196987"/>
      </p:ext>
    </p:extLst>
  </p:cSld>
  <p:clrMapOvr>
    <a:masterClrMapping/>
  </p:clrMapOvr>
</p:sldLayout>
</file>

<file path=ppt/slideLayouts/slideLayout21.xml><?xml version="1.0" encoding="utf-8"?>
<p:sldLayout xmlns:a="http://purl.oclc.org/ooxml/drawingml/main" xmlns:r="http://purl.oclc.org/ooxml/officeDocument/relationships" xmlns:p="http://purl.oclc.org/ooxml/presentationml/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4304666"/>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5" cy="3299778"/>
          </a:xfrm>
          <a:prstGeom prst="round2DiagRect">
            <a:avLst>
              <a:gd name="adj1" fmla="val 5101"/>
              <a:gd name="adj2" fmla="val 0"/>
            </a:avLst>
          </a:prstGeom>
          <a:ln w="19050" cap="sq">
            <a:solidFill>
              <a:schemeClr val="tx2">
                <a:lumMod val="60%"/>
                <a:lumOff val="40%"/>
                <a:alpha val="60%"/>
              </a:schemeClr>
            </a:solidFill>
            <a:miter lim="800%"/>
          </a:ln>
          <a:effectLst>
            <a:outerShdw blurRad="88900" dist="38100" dir="5400000" algn="t" rotWithShape="0">
              <a:prstClr val="black">
                <a:alpha val="4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5"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66C220-276D-4DBA-A9C3-F6023E28AD4B}" type="datetimeFigureOut">
              <a:rPr lang="en-US" smtClean="0"/>
              <a:t>2018-08-27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2087836638"/>
      </p:ext>
    </p:extLst>
  </p:cSld>
  <p:clrMapOvr>
    <a:masterClrMapping/>
  </p:clrMapOvr>
</p:sldLayout>
</file>

<file path=ppt/slideLayouts/slideLayout22.xml><?xml version="1.0" encoding="utf-8"?>
<p:sldLayout xmlns:a="http://purl.oclc.org/ooxml/drawingml/main" xmlns:r="http://purl.oclc.org/ooxml/officeDocument/relationships" xmlns:p="http://purl.oclc.org/ooxml/presentationml/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7"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1" y="4419601"/>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66C220-276D-4DBA-A9C3-F6023E28AD4B}" type="datetimeFigureOut">
              <a:rPr lang="en-US" smtClean="0"/>
              <a:t>2018-08-27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587222626"/>
      </p:ext>
    </p:extLst>
  </p:cSld>
  <p:clrMapOvr>
    <a:masterClrMapping/>
  </p:clrMapOvr>
</p:sldLayout>
</file>

<file path=ppt/slideLayouts/slideLayout23.xml><?xml version="1.0" encoding="utf-8"?>
<p:sldLayout xmlns:a="http://purl.oclc.org/ooxml/drawingml/main" xmlns:r="http://purl.oclc.org/ooxml/officeDocument/relationships" xmlns:p="http://purl.oclc.org/ooxml/presentationml/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1"/>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3"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66C220-276D-4DBA-A9C3-F6023E28AD4B}" type="datetimeFigureOut">
              <a:rPr lang="en-US" smtClean="0"/>
              <a:t>2018-08-27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BD561-F36A-449E-AD6E-062B72E4F172}" type="slidenum">
              <a:rPr lang="en-US" smtClean="0"/>
              <a:t>‹#›</a:t>
            </a:fld>
            <a:endParaRPr lang="en-US"/>
          </a:p>
        </p:txBody>
      </p:sp>
      <p:sp>
        <p:nvSpPr>
          <p:cNvPr id="52" name="TextBox 51"/>
          <p:cNvSpPr txBox="1"/>
          <p:nvPr/>
        </p:nvSpPr>
        <p:spPr>
          <a:xfrm>
            <a:off x="928772" y="7184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
                      <a:lumOff val="35%"/>
                      <a:alpha val="40%"/>
                    </a:schemeClr>
                  </a:glow>
                  <a:outerShdw blurRad="28575" dist="38100" dir="14040000" algn="tl" rotWithShape="0">
                    <a:srgbClr val="000000">
                      <a:alpha val="25%"/>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10423297"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
                      <a:lumOff val="35%"/>
                      <a:alpha val="40%"/>
                    </a:schemeClr>
                  </a:glow>
                  <a:outerShdw blurRad="28575" dist="38100" dir="14040000" algn="tl" rotWithShape="0">
                    <a:srgbClr val="000000">
                      <a:alpha val="25%"/>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939539234"/>
      </p:ext>
    </p:extLst>
  </p:cSld>
  <p:clrMapOvr>
    <a:masterClrMapping/>
  </p:clrMapOvr>
</p:sldLayout>
</file>

<file path=ppt/slideLayouts/slideLayout24.xml><?xml version="1.0" encoding="utf-8"?>
<p:sldLayout xmlns:a="http://purl.oclc.org/ooxml/drawingml/main" xmlns:r="http://purl.oclc.org/ooxml/officeDocument/relationships" xmlns:p="http://purl.oclc.org/ooxml/presentationml/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2134043"/>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5"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66C220-276D-4DBA-A9C3-F6023E28AD4B}" type="datetimeFigureOut">
              <a:rPr lang="en-US" smtClean="0"/>
              <a:t>2018-08-27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2806731682"/>
      </p:ext>
    </p:extLst>
  </p:cSld>
  <p:clrMapOvr>
    <a:masterClrMapping/>
  </p:clrMapOvr>
</p:sldLayout>
</file>

<file path=ppt/slideLayouts/slideLayout25.xml><?xml version="1.0" encoding="utf-8"?>
<p:sldLayout xmlns:a="http://purl.oclc.org/ooxml/drawingml/main" xmlns:r="http://purl.oclc.org/ooxml/officeDocument/relationships" xmlns:p="http://purl.oclc.org/ooxml/presentationml/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4" y="609600"/>
            <a:ext cx="9905999"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1" y="2674463"/>
            <a:ext cx="3196899" cy="685800"/>
          </a:xfrm>
        </p:spPr>
        <p:txBody>
          <a:bodyPr anchor="b">
            <a:noAutofit/>
          </a:bodyPr>
          <a:lstStyle>
            <a:lvl1pPr marL="0" indent="0">
              <a:lnSpc>
                <a:spcPct val="9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41412" y="3360263"/>
            <a:ext cx="3195243"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8" y="2677635"/>
            <a:ext cx="3184385" cy="685800"/>
          </a:xfrm>
        </p:spPr>
        <p:txBody>
          <a:bodyPr anchor="b">
            <a:noAutofit/>
          </a:bodyPr>
          <a:lstStyle>
            <a:lvl1pPr marL="0" indent="0">
              <a:lnSpc>
                <a:spcPct val="9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14767" y="3363435"/>
            <a:ext cx="3185277"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3" y="2674463"/>
            <a:ext cx="3194968" cy="685800"/>
          </a:xfrm>
        </p:spPr>
        <p:txBody>
          <a:bodyPr anchor="b">
            <a:noAutofit/>
          </a:bodyPr>
          <a:lstStyle>
            <a:lvl1pPr marL="0" indent="0">
              <a:lnSpc>
                <a:spcPct val="9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3"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466C220-276D-4DBA-A9C3-F6023E28AD4B}" type="datetimeFigureOut">
              <a:rPr lang="en-US" smtClean="0"/>
              <a:t>2018-08-27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4247182523"/>
      </p:ext>
    </p:extLst>
  </p:cSld>
  <p:clrMapOvr>
    <a:masterClrMapping/>
  </p:clrMapOvr>
</p:sldLayout>
</file>

<file path=ppt/slideLayouts/slideLayout26.xml><?xml version="1.0" encoding="utf-8"?>
<p:sldLayout xmlns:a="http://purl.oclc.org/ooxml/drawingml/main" xmlns:r="http://purl.oclc.org/ooxml/officeDocument/relationships" xmlns:p="http://purl.oclc.org/ooxml/presentationml/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3"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
                <a:lumOff val="40%"/>
                <a:alpha val="60%"/>
              </a:schemeClr>
            </a:solidFill>
            <a:miter lim="800%"/>
          </a:ln>
          <a:effectLst>
            <a:outerShdw blurRad="88900" dist="38100" dir="5400000" algn="t" rotWithShape="0">
              <a:prstClr val="black">
                <a:alpha val="4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60"/>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4" y="2666998"/>
            <a:ext cx="3198940" cy="1524000"/>
          </a:xfrm>
          <a:prstGeom prst="round2DiagRect">
            <a:avLst/>
          </a:prstGeom>
          <a:ln w="19050" cap="sq">
            <a:solidFill>
              <a:schemeClr val="tx2">
                <a:lumMod val="60%"/>
                <a:lumOff val="40%"/>
                <a:alpha val="60%"/>
              </a:schemeClr>
            </a:solidFill>
            <a:miter lim="800%"/>
          </a:ln>
          <a:effectLst>
            <a:outerShdw blurRad="88900" dist="38100" dir="5400000" algn="t" rotWithShape="0">
              <a:prstClr val="black">
                <a:alpha val="4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8" y="4404595"/>
            <a:ext cx="3190741" cy="576262"/>
          </a:xfrm>
        </p:spPr>
        <p:txBody>
          <a:bodyPr anchor="b">
            <a:noAutofit/>
          </a:bodyPr>
          <a:lstStyle>
            <a:lvl1pPr marL="0" indent="0">
              <a:lnSpc>
                <a:spcPct val="9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4" y="2666998"/>
            <a:ext cx="3194969" cy="1524000"/>
          </a:xfrm>
          <a:prstGeom prst="round2DiagRect">
            <a:avLst/>
          </a:prstGeom>
          <a:ln w="19050" cap="sq">
            <a:solidFill>
              <a:schemeClr val="tx2">
                <a:lumMod val="60%"/>
                <a:lumOff val="40%"/>
                <a:alpha val="60%"/>
              </a:schemeClr>
            </a:solidFill>
            <a:miter lim="800%"/>
          </a:ln>
          <a:effectLst>
            <a:outerShdw blurRad="88900" dist="38100" dir="5400000" algn="t" rotWithShape="0">
              <a:prstClr val="black">
                <a:alpha val="4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3" y="4980856"/>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466C220-276D-4DBA-A9C3-F6023E28AD4B}" type="datetimeFigureOut">
              <a:rPr lang="en-US" smtClean="0"/>
              <a:t>2018-08-27</a:t>
            </a:fld>
            <a:endParaRPr lang="en-US"/>
          </a:p>
        </p:txBody>
      </p:sp>
      <p:sp>
        <p:nvSpPr>
          <p:cNvPr id="4" name="Footer Placeholder 3"/>
          <p:cNvSpPr>
            <a:spLocks noGrp="1"/>
          </p:cNvSpPr>
          <p:nvPr>
            <p:ph type="ftr" sz="quarter" idx="11"/>
          </p:nvPr>
        </p:nvSpPr>
        <p:spPr/>
        <p:txBody>
          <a:bodyPr/>
          <a:lstStyle>
            <a:lvl1pPr>
              <a:defRPr cap="all" baseline="0%"/>
            </a:lvl1pPr>
          </a:lstStyle>
          <a:p>
            <a:endParaRPr lang="en-US"/>
          </a:p>
        </p:txBody>
      </p:sp>
      <p:sp>
        <p:nvSpPr>
          <p:cNvPr id="5" name="Slide Number Placeholder 4"/>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1691134150"/>
      </p:ext>
    </p:extLst>
  </p:cSld>
  <p:clrMapOvr>
    <a:masterClrMapping/>
  </p:clrMapOvr>
</p:sldLayout>
</file>

<file path=ppt/slideLayouts/slideLayout27.xml><?xml version="1.0" encoding="utf-8"?>
<p:sldLayout xmlns:a="http://purl.oclc.org/ooxml/drawingml/main" xmlns:r="http://purl.oclc.org/ooxml/officeDocument/relationships" xmlns:p="http://purl.oclc.org/ooxml/presentationml/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66C220-276D-4DBA-A9C3-F6023E28AD4B}" type="datetimeFigureOut">
              <a:rPr lang="en-US" smtClean="0"/>
              <a:t>2018-08-27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105445118"/>
      </p:ext>
    </p:extLst>
  </p:cSld>
  <p:clrMapOvr>
    <a:masterClrMapping/>
  </p:clrMapOvr>
</p:sldLayout>
</file>

<file path=ppt/slideLayouts/slideLayout28.xml><?xml version="1.0" encoding="utf-8"?>
<p:sldLayout xmlns:a="http://purl.oclc.org/ooxml/drawingml/main" xmlns:r="http://purl.oclc.org/ooxml/officeDocument/relationships" xmlns:p="http://purl.oclc.org/ooxml/presentationml/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609601"/>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601"/>
            <a:ext cx="7748591"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66C220-276D-4DBA-A9C3-F6023E28AD4B}" type="datetimeFigureOut">
              <a:rPr lang="en-US" smtClean="0"/>
              <a:t>2018-08-27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3182248710"/>
      </p:ext>
    </p:extLst>
  </p:cSld>
  <p:clrMapOvr>
    <a:masterClrMapping/>
  </p:clrMapOvr>
</p:sldLayout>
</file>

<file path=ppt/slideLayouts/slideLayout3.xml><?xml version="1.0" encoding="utf-8"?>
<p:sldLayout xmlns:a="http://purl.oclc.org/ooxml/drawingml/main" xmlns:r="http://purl.oclc.org/ooxml/officeDocument/relationships" xmlns:p="http://purl.oclc.org/ooxml/presentationml/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
                  </a:schemeClr>
                </a:solidFill>
              </a:defRPr>
            </a:lvl1pPr>
            <a:lvl2pPr marL="457200" indent="0">
              <a:buNone/>
              <a:defRPr sz="2000">
                <a:solidFill>
                  <a:schemeClr val="tx1">
                    <a:tint val="75%"/>
                  </a:schemeClr>
                </a:solidFill>
              </a:defRPr>
            </a:lvl2pPr>
            <a:lvl3pPr marL="914400" indent="0">
              <a:buNone/>
              <a:defRPr sz="1800">
                <a:solidFill>
                  <a:schemeClr val="tx1">
                    <a:tint val="75%"/>
                  </a:schemeClr>
                </a:solidFill>
              </a:defRPr>
            </a:lvl3pPr>
            <a:lvl4pPr marL="1371600" indent="0">
              <a:buNone/>
              <a:defRPr sz="1600">
                <a:solidFill>
                  <a:schemeClr val="tx1">
                    <a:tint val="75%"/>
                  </a:schemeClr>
                </a:solidFill>
              </a:defRPr>
            </a:lvl4pPr>
            <a:lvl5pPr marL="1828800" indent="0">
              <a:buNone/>
              <a:defRPr sz="1600">
                <a:solidFill>
                  <a:schemeClr val="tx1">
                    <a:tint val="75%"/>
                  </a:schemeClr>
                </a:solidFill>
              </a:defRPr>
            </a:lvl5pPr>
            <a:lvl6pPr marL="2286000" indent="0">
              <a:buNone/>
              <a:defRPr sz="1600">
                <a:solidFill>
                  <a:schemeClr val="tx1">
                    <a:tint val="75%"/>
                  </a:schemeClr>
                </a:solidFill>
              </a:defRPr>
            </a:lvl6pPr>
            <a:lvl7pPr marL="2743200" indent="0">
              <a:buNone/>
              <a:defRPr sz="1600">
                <a:solidFill>
                  <a:schemeClr val="tx1">
                    <a:tint val="75%"/>
                  </a:schemeClr>
                </a:solidFill>
              </a:defRPr>
            </a:lvl7pPr>
            <a:lvl8pPr marL="3200400" indent="0">
              <a:buNone/>
              <a:defRPr sz="1600">
                <a:solidFill>
                  <a:schemeClr val="tx1">
                    <a:tint val="75%"/>
                  </a:schemeClr>
                </a:solidFill>
              </a:defRPr>
            </a:lvl8pPr>
            <a:lvl9pPr marL="3657600" indent="0">
              <a:buNone/>
              <a:defRPr sz="1600">
                <a:solidFill>
                  <a:schemeClr val="tx1">
                    <a:tint val="75%"/>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66C220-276D-4DBA-A9C3-F6023E28AD4B}" type="datetimeFigureOut">
              <a:rPr lang="en-US" smtClean="0"/>
              <a:t>2018-08-27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2331831834"/>
      </p:ext>
    </p:extLst>
  </p:cSld>
  <p:clrMapOvr>
    <a:masterClrMapping/>
  </p:clrMapOvr>
</p:sldLayout>
</file>

<file path=ppt/slideLayouts/slideLayout4.xml><?xml version="1.0" encoding="utf-8"?>
<p:sldLayout xmlns:a="http://purl.oclc.org/ooxml/drawingml/main" xmlns:r="http://purl.oclc.org/ooxml/officeDocument/relationships" xmlns:p="http://purl.oclc.org/ooxml/presentationml/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66C220-276D-4DBA-A9C3-F6023E28AD4B}" type="datetimeFigureOut">
              <a:rPr lang="en-US" smtClean="0"/>
              <a:t>2018-08-27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2594923351"/>
      </p:ext>
    </p:extLst>
  </p:cSld>
  <p:clrMapOvr>
    <a:masterClrMapping/>
  </p:clrMapOvr>
</p:sldLayout>
</file>

<file path=ppt/slideLayouts/slideLayout5.xml><?xml version="1.0" encoding="utf-8"?>
<p:sldLayout xmlns:a="http://purl.oclc.org/ooxml/drawingml/main" xmlns:r="http://purl.oclc.org/ooxml/officeDocument/relationships" xmlns:p="http://purl.oclc.org/ooxml/presentationml/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466C220-276D-4DBA-A9C3-F6023E28AD4B}" type="datetimeFigureOut">
              <a:rPr lang="en-US" smtClean="0"/>
              <a:t>2018-08-27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4168790816"/>
      </p:ext>
    </p:extLst>
  </p:cSld>
  <p:clrMapOvr>
    <a:masterClrMapping/>
  </p:clrMapOvr>
</p:sldLayout>
</file>

<file path=ppt/slideLayouts/slideLayout6.xml><?xml version="1.0" encoding="utf-8"?>
<p:sldLayout xmlns:a="http://purl.oclc.org/ooxml/drawingml/main" xmlns:r="http://purl.oclc.org/ooxml/officeDocument/relationships" xmlns:p="http://purl.oclc.org/ooxml/presentationml/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466C220-276D-4DBA-A9C3-F6023E28AD4B}" type="datetimeFigureOut">
              <a:rPr lang="en-US" smtClean="0"/>
              <a:t>2018-08-27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784693575"/>
      </p:ext>
    </p:extLst>
  </p:cSld>
  <p:clrMapOvr>
    <a:masterClrMapping/>
  </p:clrMapOvr>
</p:sldLayout>
</file>

<file path=ppt/slideLayouts/slideLayout7.xml><?xml version="1.0" encoding="utf-8"?>
<p:sldLayout xmlns:a="http://purl.oclc.org/ooxml/drawingml/main" xmlns:r="http://purl.oclc.org/ooxml/officeDocument/relationships" xmlns:p="http://purl.oclc.org/ooxml/presentationml/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66C220-276D-4DBA-A9C3-F6023E28AD4B}" type="datetimeFigureOut">
              <a:rPr lang="en-US" smtClean="0"/>
              <a:t>2018-08-27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2431637877"/>
      </p:ext>
    </p:extLst>
  </p:cSld>
  <p:clrMapOvr>
    <a:masterClrMapping/>
  </p:clrMapOvr>
</p:sldLayout>
</file>

<file path=ppt/slideLayouts/slideLayout8.xml><?xml version="1.0" encoding="utf-8"?>
<p:sldLayout xmlns:a="http://purl.oclc.org/ooxml/drawingml/main" xmlns:r="http://purl.oclc.org/ooxml/officeDocument/relationships" xmlns:p="http://purl.oclc.org/ooxml/presentationml/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6C220-276D-4DBA-A9C3-F6023E28AD4B}" type="datetimeFigureOut">
              <a:rPr lang="en-US" smtClean="0"/>
              <a:t>2018-08-27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994753817"/>
      </p:ext>
    </p:extLst>
  </p:cSld>
  <p:clrMapOvr>
    <a:masterClrMapping/>
  </p:clrMapOvr>
</p:sldLayout>
</file>

<file path=ppt/slideLayouts/slideLayout9.xml><?xml version="1.0" encoding="utf-8"?>
<p:sldLayout xmlns:a="http://purl.oclc.org/ooxml/drawingml/main" xmlns:r="http://purl.oclc.org/ooxml/officeDocument/relationships" xmlns:p="http://purl.oclc.org/ooxml/presentationml/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6C220-276D-4DBA-A9C3-F6023E28AD4B}" type="datetimeFigureOut">
              <a:rPr lang="en-US" smtClean="0"/>
              <a:t>2018-08-27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BD561-F36A-449E-AD6E-062B72E4F172}" type="slidenum">
              <a:rPr lang="en-US" smtClean="0"/>
              <a:t>‹#›</a:t>
            </a:fld>
            <a:endParaRPr lang="en-US"/>
          </a:p>
        </p:txBody>
      </p:sp>
    </p:spTree>
    <p:extLst>
      <p:ext uri="{BB962C8B-B14F-4D97-AF65-F5344CB8AC3E}">
        <p14:creationId xmlns:p14="http://schemas.microsoft.com/office/powerpoint/2010/main" val="759569081"/>
      </p:ext>
    </p:extLst>
  </p:cSld>
  <p:clrMapOvr>
    <a:masterClrMapping/>
  </p:clrMapOvr>
</p:sldLayout>
</file>

<file path=ppt/slideMasters/_rels/slideMaster1.xml.rels><?xml version="1.0" encoding="UTF-8" standalone="yes"?>
<Relationships xmlns="http://schemas.openxmlformats.org/package/2006/relationships"><Relationship Id="rId8" Type="http://purl.oclc.org/ooxml/officeDocument/relationships/slideLayout" Target="../slideLayouts/slideLayout8.xml"/><Relationship Id="rId3" Type="http://purl.oclc.org/ooxml/officeDocument/relationships/slideLayout" Target="../slideLayouts/slideLayout3.xml"/><Relationship Id="rId7" Type="http://purl.oclc.org/ooxml/officeDocument/relationships/slideLayout" Target="../slideLayouts/slideLayout7.xml"/><Relationship Id="rId12" Type="http://purl.oclc.org/ooxml/officeDocument/relationships/theme" Target="../theme/theme1.xml"/><Relationship Id="rId2" Type="http://purl.oclc.org/ooxml/officeDocument/relationships/slideLayout" Target="../slideLayouts/slideLayout2.xml"/><Relationship Id="rId1" Type="http://purl.oclc.org/ooxml/officeDocument/relationships/slideLayout" Target="../slideLayouts/slideLayout1.xml"/><Relationship Id="rId6" Type="http://purl.oclc.org/ooxml/officeDocument/relationships/slideLayout" Target="../slideLayouts/slideLayout6.xml"/><Relationship Id="rId11" Type="http://purl.oclc.org/ooxml/officeDocument/relationships/slideLayout" Target="../slideLayouts/slideLayout11.xml"/><Relationship Id="rId5" Type="http://purl.oclc.org/ooxml/officeDocument/relationships/slideLayout" Target="../slideLayouts/slideLayout5.xml"/><Relationship Id="rId10" Type="http://purl.oclc.org/ooxml/officeDocument/relationships/slideLayout" Target="../slideLayouts/slideLayout10.xml"/><Relationship Id="rId4" Type="http://purl.oclc.org/ooxml/officeDocument/relationships/slideLayout" Target="../slideLayouts/slideLayout4.xml"/><Relationship Id="rId9" Type="http://purl.oclc.org/ooxml/officeDocument/relationships/slideLayout" Target="../slideLayouts/slideLayout9.xml"/></Relationships>
</file>

<file path=ppt/slideMasters/_rels/slideMaster2.xml.rels><?xml version="1.0" encoding="UTF-8" standalone="yes"?>
<Relationships xmlns="http://schemas.openxmlformats.org/package/2006/relationships"><Relationship Id="rId8" Type="http://purl.oclc.org/ooxml/officeDocument/relationships/slideLayout" Target="../slideLayouts/slideLayout19.xml"/><Relationship Id="rId13" Type="http://purl.oclc.org/ooxml/officeDocument/relationships/slideLayout" Target="../slideLayouts/slideLayout24.xml"/><Relationship Id="rId18" Type="http://purl.oclc.org/ooxml/officeDocument/relationships/theme" Target="../theme/theme2.xml"/><Relationship Id="rId3" Type="http://purl.oclc.org/ooxml/officeDocument/relationships/slideLayout" Target="../slideLayouts/slideLayout14.xml"/><Relationship Id="rId7" Type="http://purl.oclc.org/ooxml/officeDocument/relationships/slideLayout" Target="../slideLayouts/slideLayout18.xml"/><Relationship Id="rId12" Type="http://purl.oclc.org/ooxml/officeDocument/relationships/slideLayout" Target="../slideLayouts/slideLayout23.xml"/><Relationship Id="rId17" Type="http://purl.oclc.org/ooxml/officeDocument/relationships/slideLayout" Target="../slideLayouts/slideLayout28.xml"/><Relationship Id="rId2" Type="http://purl.oclc.org/ooxml/officeDocument/relationships/slideLayout" Target="../slideLayouts/slideLayout13.xml"/><Relationship Id="rId16" Type="http://purl.oclc.org/ooxml/officeDocument/relationships/slideLayout" Target="../slideLayouts/slideLayout27.xml"/><Relationship Id="rId1" Type="http://purl.oclc.org/ooxml/officeDocument/relationships/slideLayout" Target="../slideLayouts/slideLayout12.xml"/><Relationship Id="rId6" Type="http://purl.oclc.org/ooxml/officeDocument/relationships/slideLayout" Target="../slideLayouts/slideLayout17.xml"/><Relationship Id="rId11" Type="http://purl.oclc.org/ooxml/officeDocument/relationships/slideLayout" Target="../slideLayouts/slideLayout22.xml"/><Relationship Id="rId5" Type="http://purl.oclc.org/ooxml/officeDocument/relationships/slideLayout" Target="../slideLayouts/slideLayout16.xml"/><Relationship Id="rId15" Type="http://purl.oclc.org/ooxml/officeDocument/relationships/slideLayout" Target="../slideLayouts/slideLayout26.xml"/><Relationship Id="rId10" Type="http://purl.oclc.org/ooxml/officeDocument/relationships/slideLayout" Target="../slideLayouts/slideLayout21.xml"/><Relationship Id="rId19" Type="http://purl.oclc.org/ooxml/officeDocument/relationships/image" Target="../media/image2.png"/><Relationship Id="rId4" Type="http://purl.oclc.org/ooxml/officeDocument/relationships/slideLayout" Target="../slideLayouts/slideLayout15.xml"/><Relationship Id="rId9" Type="http://purl.oclc.org/ooxml/officeDocument/relationships/slideLayout" Target="../slideLayouts/slideLayout20.xml"/><Relationship Id="rId14" Type="http://purl.oclc.org/ooxml/officeDocument/relationships/slideLayout" Target="../slideLayouts/slideLayout25.xml"/></Relationships>
</file>

<file path=ppt/slideMasters/slideMaster1.xml><?xml version="1.0" encoding="utf-8"?>
<p:sld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
                  </a:schemeClr>
                </a:solidFill>
              </a:defRPr>
            </a:lvl1pPr>
          </a:lstStyle>
          <a:p>
            <a:fld id="{4466C220-276D-4DBA-A9C3-F6023E28AD4B}" type="datetimeFigureOut">
              <a:rPr lang="en-US" smtClean="0"/>
              <a:t>2018-08-27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
                  </a:schemeClr>
                </a:solidFill>
              </a:defRPr>
            </a:lvl1pPr>
          </a:lstStyle>
          <a:p>
            <a:fld id="{685BD561-F36A-449E-AD6E-062B72E4F172}" type="slidenum">
              <a:rPr lang="en-US" smtClean="0"/>
              <a:t>‹#›</a:t>
            </a:fld>
            <a:endParaRPr lang="en-US"/>
          </a:p>
        </p:txBody>
      </p:sp>
    </p:spTree>
    <p:extLst>
      <p:ext uri="{BB962C8B-B14F-4D97-AF65-F5344CB8AC3E}">
        <p14:creationId xmlns:p14="http://schemas.microsoft.com/office/powerpoint/2010/main" val="1611570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grpSp>
        <p:nvGrpSpPr>
          <p:cNvPr id="8" name="Group 7"/>
          <p:cNvGrpSpPr/>
          <p:nvPr/>
        </p:nvGrpSpPr>
        <p:grpSpPr>
          <a:xfrm>
            <a:off x="-19051" y="1"/>
            <a:ext cx="12055699"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
                  <a:schemeClr val="bg2">
                    <a:lumMod val="60%"/>
                    <a:lumOff val="4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
                  </a:schemeClr>
                </a:gs>
                <a:gs pos="100%">
                  <a:schemeClr val="bg2">
                    <a:lumMod val="60%"/>
                    <a:lumOff val="40%"/>
                    <a:alpha val="6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sp>
        </p:grpSp>
      </p:grpSp>
      <p:pic>
        <p:nvPicPr>
          <p:cNvPr id="7" name="Picture 2" descr="\\DROBO-FS\QuickDrops\JB\PPTX NG\Droplets\LightingOverlay.png"/>
          <p:cNvPicPr>
            <a:picLocks noChangeAspect="1" noChangeArrowheads="1"/>
          </p:cNvPicPr>
          <p:nvPr/>
        </p:nvPicPr>
        <p:blipFill>
          <a:blip r:embed="rId19">
            <a:alphaModFix amt="30%"/>
            <a:duotone>
              <a:prstClr val="black"/>
              <a:schemeClr val="tx2">
                <a:tint val="45%"/>
                <a:satMod val="400%"/>
              </a:schemeClr>
            </a:duotone>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
        <p:nvSpPr>
          <p:cNvPr id="2" name="Title Placeholder 1"/>
          <p:cNvSpPr>
            <a:spLocks noGrp="1"/>
          </p:cNvSpPr>
          <p:nvPr>
            <p:ph type="title"/>
          </p:nvPr>
        </p:nvSpPr>
        <p:spPr>
          <a:xfrm>
            <a:off x="1141414" y="618518"/>
            <a:ext cx="99059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4" y="2249487"/>
            <a:ext cx="9905999" cy="3541714"/>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456921" y="5883278"/>
            <a:ext cx="2743200" cy="365125"/>
          </a:xfrm>
          <a:prstGeom prst="rect">
            <a:avLst/>
          </a:prstGeom>
        </p:spPr>
        <p:txBody>
          <a:bodyPr vert="horz" lIns="91440" tIns="45720" rIns="91440" bIns="45720" rtlCol="0" anchor="ctr"/>
          <a:lstStyle>
            <a:lvl1pPr algn="r">
              <a:defRPr sz="1050">
                <a:solidFill>
                  <a:schemeClr val="tx1">
                    <a:tint val="75%"/>
                  </a:schemeClr>
                </a:solidFill>
              </a:defRPr>
            </a:lvl1pPr>
          </a:lstStyle>
          <a:p>
            <a:fld id="{4466C220-276D-4DBA-A9C3-F6023E28AD4B}" type="datetimeFigureOut">
              <a:rPr lang="en-US" smtClean="0"/>
              <a:t>2018-08-27</a:t>
            </a:fld>
            <a:endParaRPr lang="en-US"/>
          </a:p>
        </p:txBody>
      </p:sp>
      <p:sp>
        <p:nvSpPr>
          <p:cNvPr id="5" name="Footer Placeholder 4"/>
          <p:cNvSpPr>
            <a:spLocks noGrp="1"/>
          </p:cNvSpPr>
          <p:nvPr>
            <p:ph type="ftr" sz="quarter" idx="3"/>
          </p:nvPr>
        </p:nvSpPr>
        <p:spPr>
          <a:xfrm>
            <a:off x="1141412" y="5883277"/>
            <a:ext cx="6239309" cy="365125"/>
          </a:xfrm>
          <a:prstGeom prst="rect">
            <a:avLst/>
          </a:prstGeom>
        </p:spPr>
        <p:txBody>
          <a:bodyPr vert="horz" lIns="91440" tIns="45720" rIns="91440" bIns="45720" rtlCol="0" anchor="ctr"/>
          <a:lstStyle>
            <a:lvl1pPr algn="l">
              <a:defRPr sz="1050">
                <a:solidFill>
                  <a:schemeClr val="tx1">
                    <a:tint val="75%"/>
                  </a:schemeClr>
                </a:solidFill>
              </a:defRPr>
            </a:lvl1pPr>
          </a:lstStyle>
          <a:p>
            <a:endParaRPr lang="en-US"/>
          </a:p>
        </p:txBody>
      </p:sp>
      <p:sp>
        <p:nvSpPr>
          <p:cNvPr id="6" name="Slide Number Placeholder 5"/>
          <p:cNvSpPr>
            <a:spLocks noGrp="1"/>
          </p:cNvSpPr>
          <p:nvPr>
            <p:ph type="sldNum" sz="quarter" idx="4"/>
          </p:nvPr>
        </p:nvSpPr>
        <p:spPr>
          <a:xfrm>
            <a:off x="10276322" y="5883276"/>
            <a:ext cx="771089" cy="365125"/>
          </a:xfrm>
          <a:prstGeom prst="rect">
            <a:avLst/>
          </a:prstGeom>
        </p:spPr>
        <p:txBody>
          <a:bodyPr vert="horz" lIns="91440" tIns="45720" rIns="91440" bIns="45720" rtlCol="0" anchor="ctr"/>
          <a:lstStyle>
            <a:lvl1pPr algn="r">
              <a:defRPr sz="1050">
                <a:solidFill>
                  <a:schemeClr val="tx1">
                    <a:tint val="75%"/>
                  </a:schemeClr>
                </a:solidFill>
              </a:defRPr>
            </a:lvl1pPr>
          </a:lstStyle>
          <a:p>
            <a:fld id="{685BD561-F36A-449E-AD6E-062B72E4F172}" type="slidenum">
              <a:rPr lang="en-US" smtClean="0"/>
              <a:t>‹#›</a:t>
            </a:fld>
            <a:endParaRPr lang="en-US"/>
          </a:p>
        </p:txBody>
      </p:sp>
    </p:spTree>
    <p:extLst>
      <p:ext uri="{BB962C8B-B14F-4D97-AF65-F5344CB8AC3E}">
        <p14:creationId xmlns:p14="http://schemas.microsoft.com/office/powerpoint/2010/main" val="393823391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iming>
    <p:tnLst>
      <p:par>
        <p:cTn id="1" dur="indefinite" restart="never" nodeType="tmRoot"/>
      </p:par>
    </p:tnLst>
  </p:timing>
  <p:txStyles>
    <p:titleStyle>
      <a:lvl1pPr algn="r" defTabSz="914400" rtl="1" eaLnBrk="1" latinLnBrk="0" hangingPunct="1">
        <a:lnSpc>
          <a:spcPct val="90%"/>
        </a:lnSpc>
        <a:spcBef>
          <a:spcPct val="0%"/>
        </a:spcBef>
        <a:buNone/>
        <a:defRPr sz="3600" kern="1200" cap="all" baseline="0%">
          <a:solidFill>
            <a:schemeClr val="tx1"/>
          </a:solidFill>
          <a:effectLst>
            <a:outerShdw blurRad="114300" dist="38100" dir="2700000" algn="tl">
              <a:srgbClr val="000000">
                <a:alpha val="26%"/>
              </a:srgbClr>
            </a:outerShdw>
          </a:effectLst>
          <a:latin typeface="+mj-lt"/>
          <a:ea typeface="+mj-ea"/>
          <a:cs typeface="B Titr" panose="00000700000000000000" pitchFamily="2" charset="-78"/>
        </a:defRPr>
      </a:lvl1pPr>
    </p:titleStyle>
    <p:bodyStyle>
      <a:lvl1pPr marL="228600" indent="-228600" algn="r" defTabSz="914400" rtl="1" eaLnBrk="1" latinLnBrk="0" hangingPunct="1">
        <a:lnSpc>
          <a:spcPct val="120%"/>
        </a:lnSpc>
        <a:spcBef>
          <a:spcPts val="1000"/>
        </a:spcBef>
        <a:buSzPct val="125%"/>
        <a:buFont typeface="Arial" panose="020B0604020202020204" pitchFamily="34" charset="0"/>
        <a:buChar char="•"/>
        <a:defRPr sz="28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1pPr>
      <a:lvl2pPr marL="685800" indent="-228600" algn="r" defTabSz="914400" rtl="1" eaLnBrk="1" latinLnBrk="0" hangingPunct="1">
        <a:lnSpc>
          <a:spcPct val="120%"/>
        </a:lnSpc>
        <a:spcBef>
          <a:spcPts val="500"/>
        </a:spcBef>
        <a:buSzPct val="125%"/>
        <a:buFont typeface="Arial" panose="020B0604020202020204" pitchFamily="34" charset="0"/>
        <a:buChar char="•"/>
        <a:defRPr sz="24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2pPr>
      <a:lvl3pPr marL="1143000" indent="-228600" algn="r" defTabSz="914400" rtl="1" eaLnBrk="1" latinLnBrk="0" hangingPunct="1">
        <a:lnSpc>
          <a:spcPct val="120%"/>
        </a:lnSpc>
        <a:spcBef>
          <a:spcPts val="500"/>
        </a:spcBef>
        <a:buSzPct val="125%"/>
        <a:buFont typeface="Arial" panose="020B0604020202020204" pitchFamily="34" charset="0"/>
        <a:buChar char="•"/>
        <a:defRPr sz="20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3pPr>
      <a:lvl4pPr marL="1600200" indent="-228600" algn="r" defTabSz="914400" rtl="1" eaLnBrk="1" latinLnBrk="0" hangingPunct="1">
        <a:lnSpc>
          <a:spcPct val="120%"/>
        </a:lnSpc>
        <a:spcBef>
          <a:spcPts val="500"/>
        </a:spcBef>
        <a:buSzPct val="125%"/>
        <a:buFont typeface="Arial" panose="020B0604020202020204" pitchFamily="34" charset="0"/>
        <a:buChar char="•"/>
        <a:defRPr sz="18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4pPr>
      <a:lvl5pPr marL="2057400" indent="-228600" algn="r" defTabSz="914400" rtl="1" eaLnBrk="1" latinLnBrk="0" hangingPunct="1">
        <a:lnSpc>
          <a:spcPct val="120%"/>
        </a:lnSpc>
        <a:spcBef>
          <a:spcPts val="500"/>
        </a:spcBef>
        <a:buSzPct val="125%"/>
        <a:buFont typeface="Arial" panose="020B0604020202020204" pitchFamily="34" charset="0"/>
        <a:buChar char="•"/>
        <a:defRPr sz="18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5pPr>
      <a:lvl6pPr marL="2514600" indent="-228600" algn="r" defTabSz="914400" rtl="1" eaLnBrk="1" latinLnBrk="0" hangingPunct="1">
        <a:lnSpc>
          <a:spcPct val="120%"/>
        </a:lnSpc>
        <a:spcBef>
          <a:spcPts val="500"/>
        </a:spcBef>
        <a:buSzPct val="125%"/>
        <a:buFont typeface="Arial" panose="020B0604020202020204" pitchFamily="34" charset="0"/>
        <a:buChar char="•"/>
        <a:defRPr sz="1400" kern="1200">
          <a:solidFill>
            <a:schemeClr val="tx1"/>
          </a:solidFill>
          <a:latin typeface="+mn-lt"/>
          <a:ea typeface="+mn-ea"/>
          <a:cs typeface="+mn-cs"/>
        </a:defRPr>
      </a:lvl6pPr>
      <a:lvl7pPr marL="2971800" indent="-228600" algn="r" defTabSz="914400" rtl="1" eaLnBrk="1" latinLnBrk="0" hangingPunct="1">
        <a:lnSpc>
          <a:spcPct val="120%"/>
        </a:lnSpc>
        <a:spcBef>
          <a:spcPts val="500"/>
        </a:spcBef>
        <a:buSzPct val="125%"/>
        <a:buFont typeface="Arial" panose="020B0604020202020204" pitchFamily="34" charset="0"/>
        <a:buChar char="•"/>
        <a:defRPr sz="1400" kern="1200">
          <a:solidFill>
            <a:schemeClr val="tx1"/>
          </a:solidFill>
          <a:latin typeface="+mn-lt"/>
          <a:ea typeface="+mn-ea"/>
          <a:cs typeface="+mn-cs"/>
        </a:defRPr>
      </a:lvl7pPr>
      <a:lvl8pPr marL="3429000" indent="-228600" algn="r" defTabSz="914400" rtl="1" eaLnBrk="1" latinLnBrk="0" hangingPunct="1">
        <a:lnSpc>
          <a:spcPct val="120%"/>
        </a:lnSpc>
        <a:spcBef>
          <a:spcPts val="500"/>
        </a:spcBef>
        <a:buSzPct val="125%"/>
        <a:buFont typeface="Arial" panose="020B0604020202020204" pitchFamily="34" charset="0"/>
        <a:buChar char="•"/>
        <a:defRPr sz="1400" kern="1200">
          <a:solidFill>
            <a:schemeClr val="tx1"/>
          </a:solidFill>
          <a:latin typeface="+mn-lt"/>
          <a:ea typeface="+mn-ea"/>
          <a:cs typeface="+mn-cs"/>
        </a:defRPr>
      </a:lvl8pPr>
      <a:lvl9pPr marL="3886200" indent="-228600" algn="r" defTabSz="914400" rtl="1" eaLnBrk="1" latinLnBrk="0" hangingPunct="1">
        <a:lnSpc>
          <a:spcPct val="120%"/>
        </a:lnSpc>
        <a:spcBef>
          <a:spcPts val="500"/>
        </a:spcBef>
        <a:buSzPct val="125%"/>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purl.oclc.org/ooxml/officeDocument/relationships/image" Target="../media/image3.jpeg"/><Relationship Id="rId1" Type="http://purl.oclc.org/ooxml/officeDocument/relationships/slideLayout" Target="../slideLayouts/slideLayout1.xml"/></Relationships>
</file>

<file path=ppt/slides/_rels/slide10.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5.xml"/></Relationships>
</file>

<file path=ppt/slides/_rels/slide11.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6.xml"/></Relationships>
</file>

<file path=ppt/slides/_rels/slide12.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7.xml"/></Relationships>
</file>

<file path=ppt/slides/_rels/slide13.xml.rels><?xml version="1.0" encoding="UTF-8" standalone="yes"?>
<Relationships xmlns="http://schemas.openxmlformats.org/package/2006/relationships"><Relationship Id="rId3" Type="http://purl.oclc.org/ooxml/officeDocument/relationships/image" Target="../media/image10.png"/><Relationship Id="rId2" Type="http://purl.oclc.org/ooxml/officeDocument/relationships/slideLayout" Target="../slideLayouts/slideLayout13.xml"/><Relationship Id="rId1" Type="http://purl.oclc.org/ooxml/officeDocument/relationships/themeOverride" Target="../theme/themeOverride8.xml"/></Relationships>
</file>

<file path=ppt/slides/_rels/slide14.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9.xml"/></Relationships>
</file>

<file path=ppt/slides/_rels/slide15.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10.xml"/></Relationships>
</file>

<file path=ppt/slides/_rels/slide16.xml.rels><?xml version="1.0" encoding="UTF-8" standalone="yes"?>
<Relationships xmlns="http://schemas.openxmlformats.org/package/2006/relationships"><Relationship Id="rId3" Type="http://purl.oclc.org/ooxml/officeDocument/relationships/slideLayout" Target="../slideLayouts/slideLayout13.xml"/><Relationship Id="rId2" Type="http://purl.oclc.org/ooxml/officeDocument/relationships/audio" Target="../media/media2.mp3"/><Relationship Id="rId1" Type="http://schemas.microsoft.com/office/2007/relationships/media" Target="../media/media2.mp3"/><Relationship Id="rId6" Type="http://purl.oclc.org/ooxml/officeDocument/relationships/image" Target="../media/image13.png"/><Relationship Id="rId5" Type="http://purl.oclc.org/ooxml/officeDocument/relationships/image" Target="../media/image12.png"/><Relationship Id="rId4" Type="http://purl.oclc.org/ooxml/officeDocument/relationships/image" Target="../media/image11.gif"/></Relationships>
</file>

<file path=ppt/slides/_rels/slide17.xml.rels><?xml version="1.0" encoding="UTF-8" standalone="yes"?>
<Relationships xmlns="http://schemas.openxmlformats.org/package/2006/relationships"><Relationship Id="rId2" Type="http://purl.oclc.org/ooxml/officeDocument/relationships/image" Target="../media/image14.png"/><Relationship Id="rId1" Type="http://purl.oclc.org/ooxml/officeDocument/relationships/slideLayout" Target="../slideLayouts/slideLayout13.xml"/></Relationships>
</file>

<file path=ppt/slides/_rels/slide18.xml.rels><?xml version="1.0" encoding="UTF-8" standalone="yes"?>
<Relationships xmlns="http://schemas.openxmlformats.org/package/2006/relationships"><Relationship Id="rId2" Type="http://purl.oclc.org/ooxml/officeDocument/relationships/image" Target="../media/image15.png"/><Relationship Id="rId1" Type="http://purl.oclc.org/ooxml/officeDocument/relationships/slideLayout" Target="../slideLayouts/slideLayout13.xml"/></Relationships>
</file>

<file path=ppt/slides/_rels/slide19.xml.rels><?xml version="1.0" encoding="UTF-8" standalone="yes"?>
<Relationships xmlns="http://schemas.openxmlformats.org/package/2006/relationships"><Relationship Id="rId3" Type="http://purl.oclc.org/ooxml/officeDocument/relationships/image" Target="../media/image10.png"/><Relationship Id="rId2" Type="http://purl.oclc.org/ooxml/officeDocument/relationships/slideLayout" Target="../slideLayouts/slideLayout13.xml"/><Relationship Id="rId1" Type="http://purl.oclc.org/ooxml/officeDocument/relationships/themeOverride" Target="../theme/themeOverride11.xml"/></Relationships>
</file>

<file path=ppt/slides/_rels/slide2.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20.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12.xml"/></Relationships>
</file>

<file path=ppt/slides/_rels/slide21.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13.xml"/></Relationships>
</file>

<file path=ppt/slides/_rels/slide22.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14.xml"/></Relationships>
</file>

<file path=ppt/slides/_rels/slide23.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15.xml"/></Relationships>
</file>

<file path=ppt/slides/_rels/slide24.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16.xml"/></Relationships>
</file>

<file path=ppt/slides/_rels/slide25.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17.xml"/></Relationships>
</file>

<file path=ppt/slides/_rels/slide26.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18.xml"/></Relationships>
</file>

<file path=ppt/slides/_rels/slide27.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19.xml"/></Relationships>
</file>

<file path=ppt/slides/_rels/slide28.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20.xml"/></Relationships>
</file>

<file path=ppt/slides/_rels/slide29.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21.xml"/></Relationships>
</file>

<file path=ppt/slides/_rels/slide3.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30.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22.xml"/></Relationships>
</file>

<file path=ppt/slides/_rels/slide31.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23.xml"/></Relationships>
</file>

<file path=ppt/slides/_rels/slide32.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24.xml"/></Relationships>
</file>

<file path=ppt/slides/_rels/slide33.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25.xml"/></Relationships>
</file>

<file path=ppt/slides/_rels/slide34.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26.xml"/></Relationships>
</file>

<file path=ppt/slides/_rels/slide35.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27.xml"/></Relationships>
</file>

<file path=ppt/slides/_rels/slide36.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37.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38.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28.xml"/></Relationships>
</file>

<file path=ppt/slides/_rels/slide39.xml.rels><?xml version="1.0" encoding="UTF-8" standalone="yes"?>
<Relationships xmlns="http://schemas.openxmlformats.org/package/2006/relationships"><Relationship Id="rId2" Type="http://purl.oclc.org/ooxml/officeDocument/relationships/slideLayout" Target="../slideLayouts/slideLayout12.xml"/><Relationship Id="rId1" Type="http://purl.oclc.org/ooxml/officeDocument/relationships/themeOverride" Target="../theme/themeOverride29.xml"/></Relationships>
</file>

<file path=ppt/slides/_rels/slide4.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1.xml"/></Relationships>
</file>

<file path=ppt/slides/_rels/slide40.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30.xml"/></Relationships>
</file>

<file path=ppt/slides/_rels/slide41.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31.xml"/></Relationships>
</file>

<file path=ppt/slides/_rels/slide42.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32.xml"/></Relationships>
</file>

<file path=ppt/slides/_rels/slide43.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33.xml"/></Relationships>
</file>

<file path=ppt/slides/_rels/slide44.xml.rels><?xml version="1.0" encoding="UTF-8" standalone="yes"?>
<Relationships xmlns="http://schemas.openxmlformats.org/package/2006/relationships"><Relationship Id="rId3" Type="http://purl.oclc.org/ooxml/officeDocument/relationships/image" Target="../media/image16.jpeg"/><Relationship Id="rId2" Type="http://purl.oclc.org/ooxml/officeDocument/relationships/slideLayout" Target="../slideLayouts/slideLayout13.xml"/><Relationship Id="rId1" Type="http://purl.oclc.org/ooxml/officeDocument/relationships/themeOverride" Target="../theme/themeOverride34.xml"/></Relationships>
</file>

<file path=ppt/slides/_rels/slide45.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35.xml"/></Relationships>
</file>

<file path=ppt/slides/_rels/slide46.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36.xml"/></Relationships>
</file>

<file path=ppt/slides/_rels/slide47.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37.xml"/></Relationships>
</file>

<file path=ppt/slides/_rels/slide48.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38.xml"/></Relationships>
</file>

<file path=ppt/slides/_rels/slide49.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39.xml"/></Relationships>
</file>

<file path=ppt/slides/_rels/slide5.xml.rels><?xml version="1.0" encoding="UTF-8" standalone="yes"?>
<Relationships xmlns="http://schemas.openxmlformats.org/package/2006/relationships"><Relationship Id="rId3" Type="http://purl.oclc.org/ooxml/officeDocument/relationships/image" Target="../media/image4.png"/><Relationship Id="rId2" Type="http://purl.oclc.org/ooxml/officeDocument/relationships/slideLayout" Target="../slideLayouts/slideLayout18.xml"/><Relationship Id="rId1" Type="http://purl.oclc.org/ooxml/officeDocument/relationships/themeOverride" Target="../theme/themeOverride2.xml"/><Relationship Id="rId5" Type="http://purl.oclc.org/ooxml/officeDocument/relationships/image" Target="../media/image6.png"/><Relationship Id="rId4" Type="http://purl.oclc.org/ooxml/officeDocument/relationships/image" Target="../media/image5.png"/></Relationships>
</file>

<file path=ppt/slides/_rels/slide50.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40.xml"/></Relationships>
</file>

<file path=ppt/slides/_rels/slide51.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41.xml"/></Relationships>
</file>

<file path=ppt/slides/_rels/slide52.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42.xml"/></Relationships>
</file>

<file path=ppt/slides/_rels/slide53.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43.xml"/></Relationships>
</file>

<file path=ppt/slides/_rels/slide54.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44.xml"/></Relationships>
</file>

<file path=ppt/slides/_rels/slide55.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45.xml"/></Relationships>
</file>

<file path=ppt/slides/_rels/slide56.xml.rels><?xml version="1.0" encoding="UTF-8" standalone="yes"?>
<Relationships xmlns="http://schemas.openxmlformats.org/package/2006/relationships"><Relationship Id="rId2" Type="http://purl.oclc.org/ooxml/officeDocument/relationships/slideLayout" Target="../slideLayouts/slideLayout13.xml"/><Relationship Id="rId1" Type="http://purl.oclc.org/ooxml/officeDocument/relationships/themeOverride" Target="../theme/themeOverride46.xml"/></Relationships>
</file>

<file path=ppt/slides/_rels/slide57.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58.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59.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6.xml.rels><?xml version="1.0" encoding="UTF-8" standalone="yes"?>
<Relationships xmlns="http://schemas.openxmlformats.org/package/2006/relationships"><Relationship Id="rId3" Type="http://purl.oclc.org/ooxml/officeDocument/relationships/image" Target="../media/image7.png"/><Relationship Id="rId2" Type="http://purl.oclc.org/ooxml/officeDocument/relationships/slideLayout" Target="../slideLayouts/slideLayout13.xml"/><Relationship Id="rId1" Type="http://purl.oclc.org/ooxml/officeDocument/relationships/themeOverride" Target="../theme/themeOverride3.xml"/></Relationships>
</file>

<file path=ppt/slides/_rels/slide60.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61.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62.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63.xml.rels><?xml version="1.0" encoding="UTF-8" standalone="yes"?>
<Relationships xmlns="http://schemas.openxmlformats.org/package/2006/relationships"><Relationship Id="rId1" Type="http://purl.oclc.org/ooxml/officeDocument/relationships/slideLayout" Target="../slideLayouts/slideLayout2.xml"/></Relationships>
</file>

<file path=ppt/slides/_rels/slide7.xml.rels><?xml version="1.0" encoding="UTF-8" standalone="yes"?>
<Relationships xmlns="http://schemas.openxmlformats.org/package/2006/relationships"><Relationship Id="rId3" Type="http://purl.oclc.org/ooxml/officeDocument/relationships/image" Target="../media/image8.png"/><Relationship Id="rId2" Type="http://purl.oclc.org/ooxml/officeDocument/relationships/slideLayout" Target="../slideLayouts/slideLayout13.xml"/><Relationship Id="rId1" Type="http://purl.oclc.org/ooxml/officeDocument/relationships/themeOverride" Target="../theme/themeOverride4.xml"/></Relationships>
</file>

<file path=ppt/slides/_rels/slide8.xml.rels><?xml version="1.0" encoding="UTF-8" standalone="yes"?>
<Relationships xmlns="http://schemas.openxmlformats.org/package/2006/relationships"><Relationship Id="rId1" Type="http://purl.oclc.org/ooxml/officeDocument/relationships/slideLayout" Target="../slideLayouts/slideLayout13.xml"/></Relationships>
</file>

<file path=ppt/slides/_rels/slide9.xml.rels><?xml version="1.0" encoding="UTF-8" standalone="yes"?>
<Relationships xmlns="http://schemas.openxmlformats.org/package/2006/relationships"><Relationship Id="rId3" Type="http://purl.oclc.org/ooxml/officeDocument/relationships/slideLayout" Target="../slideLayouts/slideLayout13.xml"/><Relationship Id="rId2" Type="http://purl.oclc.org/ooxml/officeDocument/relationships/video" Target="../media/media1.mp4"/><Relationship Id="rId1" Type="http://schemas.microsoft.com/office/2007/relationships/media" Target="../media/media1.mp4"/><Relationship Id="rId4" Type="http://purl.oclc.org/ooxml/officeDocument/relationships/image" Target="../media/image9.png"/></Relationships>
</file>

<file path=ppt/slides/slide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6858000"/>
          </a:xfrm>
          <a:solidFill>
            <a:srgbClr val="92D050"/>
          </a:solidFill>
          <a:ln>
            <a:noFill/>
          </a:ln>
          <a:effectLst/>
          <a:scene3d>
            <a:camera prst="orthographicFront">
              <a:rot lat="0" lon="0" rev="0"/>
            </a:camera>
            <a:lightRig rig="glow" dir="t">
              <a:rot lat="0" lon="0" rev="14100000"/>
            </a:lightRig>
          </a:scene3d>
          <a:sp3d prstMaterial="softEdge">
            <a:bevelT w="127000" prst="artDeco"/>
          </a:sp3d>
        </p:spPr>
        <p:txBody>
          <a:bodyPr/>
          <a:lstStyle/>
          <a:p>
            <a:endParaRPr lang="en-US" dirty="0"/>
          </a:p>
        </p:txBody>
      </p:sp>
      <p:pic>
        <p:nvPicPr>
          <p:cNvPr id="4" name="Picture 2" descr="http://www.askdin.com/gallery/images/594/1_besmellah__36_.jpg"/>
          <p:cNvPicPr>
            <a:picLocks noChangeAspect="1" noChangeArrowheads="1"/>
          </p:cNvPicPr>
          <p:nvPr/>
        </p:nvPicPr>
        <p:blipFill>
          <a:blip r:embed="rId2"/>
          <a:srcRect/>
          <a:stretch>
            <a:fillRect/>
          </a:stretch>
        </p:blipFill>
        <p:spPr bwMode="auto">
          <a:xfrm>
            <a:off x="1514126" y="278961"/>
            <a:ext cx="9163748" cy="6300078"/>
          </a:xfrm>
          <a:prstGeom prst="rect">
            <a:avLst/>
          </a:prstGeom>
          <a:noFill/>
        </p:spPr>
      </p:pic>
    </p:spTree>
    <p:extLst>
      <p:ext uri="{BB962C8B-B14F-4D97-AF65-F5344CB8AC3E}">
        <p14:creationId xmlns:p14="http://schemas.microsoft.com/office/powerpoint/2010/main" val="3250943621"/>
      </p:ext>
    </p:extLst>
  </p:cSld>
  <p:clrMapOvr>
    <a:masterClrMapping/>
  </p:clrMapOvr>
  <p:timing>
    <p:tnLst>
      <p:par>
        <p:cTn id="1" dur="indefinite" restart="never" nodeType="tmRoot"/>
      </p:par>
    </p:tnLst>
  </p:timing>
</p:sld>
</file>

<file path=ppt/slides/slide10.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p:spPr>
        <p:txBody>
          <a:bodyPr/>
          <a:lstStyle/>
          <a:p>
            <a:pPr algn="r" rtl="1"/>
            <a:r>
              <a:rPr lang="fa-IR" sz="4000" dirty="0" smtClean="0">
                <a:cs typeface="B Titr" panose="00000700000000000000" pitchFamily="2" charset="-78"/>
              </a:rPr>
              <a:t>مثال:</a:t>
            </a:r>
            <a:endParaRPr lang="en-US" dirty="0">
              <a:cs typeface="B Titr" panose="00000700000000000000" pitchFamily="2" charset="-78"/>
            </a:endParaRPr>
          </a:p>
        </p:txBody>
      </p:sp>
      <p:sp>
        <p:nvSpPr>
          <p:cNvPr id="3" name="Content Placeholder 2"/>
          <p:cNvSpPr>
            <a:spLocks noGrp="1"/>
          </p:cNvSpPr>
          <p:nvPr>
            <p:ph idx="1"/>
          </p:nvPr>
        </p:nvSpPr>
        <p:spPr>
          <a:xfrm>
            <a:off x="838200" y="1480457"/>
            <a:ext cx="10515600" cy="4696506"/>
          </a:xfrm>
        </p:spPr>
        <p:txBody>
          <a:bodyPr>
            <a:normAutofit/>
          </a:bodyPr>
          <a:lstStyle/>
          <a:p>
            <a:pPr algn="r" rtl="1">
              <a:lnSpc>
                <a:spcPct val="150%"/>
              </a:lnSpc>
            </a:pPr>
            <a:r>
              <a:rPr lang="fa-IR" dirty="0">
                <a:cs typeface="B Koodak" panose="00000700000000000000" pitchFamily="2" charset="-78"/>
              </a:rPr>
              <a:t>وزيري با تشكيل يك شركت خانوادگي در مناقصات شركت مي‌كند.</a:t>
            </a:r>
          </a:p>
          <a:p>
            <a:pPr algn="r" rtl="1">
              <a:lnSpc>
                <a:spcPct val="150%"/>
              </a:lnSpc>
            </a:pPr>
            <a:r>
              <a:rPr lang="fa-IR" dirty="0">
                <a:cs typeface="B Koodak" panose="00000700000000000000" pitchFamily="2" charset="-78"/>
              </a:rPr>
              <a:t> رئيس دانشگاهي، ساخت ساختمان هاي دانشگاه را به شركت پسرش واگذار مي‌كند. </a:t>
            </a:r>
          </a:p>
          <a:p>
            <a:pPr algn="r" rtl="1">
              <a:lnSpc>
                <a:spcPct val="150%"/>
              </a:lnSpc>
            </a:pPr>
            <a:r>
              <a:rPr lang="fa-IR" dirty="0">
                <a:cs typeface="B Koodak" panose="00000700000000000000" pitchFamily="2" charset="-78"/>
              </a:rPr>
              <a:t> يا مشاور خريد يك كارخانه، خود نمايندگي وردات اين كالا را دارد.</a:t>
            </a:r>
          </a:p>
          <a:p>
            <a:pPr algn="r" rtl="1">
              <a:lnSpc>
                <a:spcPct val="150%"/>
              </a:lnSpc>
            </a:pPr>
            <a:r>
              <a:rPr lang="fa-IR" dirty="0">
                <a:cs typeface="B Koodak" panose="00000700000000000000" pitchFamily="2" charset="-78"/>
              </a:rPr>
              <a:t> يا اينكه وارد‌كننده يك كالا به‌عنوان عضوي از انجمن توليدكنندگان داخلي آن كالا تصميم‌گيري مي‌كند.</a:t>
            </a:r>
          </a:p>
          <a:p>
            <a:pPr algn="r" rtl="1">
              <a:lnSpc>
                <a:spcPct val="150%"/>
              </a:lnSpc>
            </a:pPr>
            <a:r>
              <a:rPr lang="fa-IR" dirty="0">
                <a:cs typeface="B Koodak" panose="00000700000000000000" pitchFamily="2" charset="-78"/>
              </a:rPr>
              <a:t>معاون وزیر در یک شرکت واردات دارو سهام‌دار است</a:t>
            </a:r>
            <a:r>
              <a:rPr lang="fa-IR" dirty="0" smtClean="0"/>
              <a:t>.</a:t>
            </a:r>
          </a:p>
        </p:txBody>
      </p:sp>
    </p:spTree>
    <p:extLst>
      <p:ext uri="{BB962C8B-B14F-4D97-AF65-F5344CB8AC3E}">
        <p14:creationId xmlns:p14="http://schemas.microsoft.com/office/powerpoint/2010/main" val="34681562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7275"/>
          </a:xfrm>
        </p:spPr>
        <p:txBody>
          <a:bodyPr>
            <a:normAutofit/>
          </a:bodyPr>
          <a:lstStyle/>
          <a:p>
            <a:pPr algn="r" rtl="1"/>
            <a:r>
              <a:rPr lang="fa-IR" sz="4000" dirty="0">
                <a:cs typeface="B Titr" panose="00000700000000000000" pitchFamily="2" charset="-78"/>
              </a:rPr>
              <a:t>در کشور فرضی</a:t>
            </a:r>
            <a:endParaRPr lang="en-US" sz="4000" dirty="0">
              <a:cs typeface="B Titr" panose="00000700000000000000" pitchFamily="2" charset="-78"/>
            </a:endParaRPr>
          </a:p>
        </p:txBody>
      </p:sp>
      <p:sp>
        <p:nvSpPr>
          <p:cNvPr id="3" name="Content Placeholder 2"/>
          <p:cNvSpPr>
            <a:spLocks noGrp="1"/>
          </p:cNvSpPr>
          <p:nvPr>
            <p:ph idx="1"/>
          </p:nvPr>
        </p:nvSpPr>
        <p:spPr>
          <a:xfrm>
            <a:off x="594360" y="1422399"/>
            <a:ext cx="10759440" cy="5239657"/>
          </a:xfrm>
        </p:spPr>
        <p:txBody>
          <a:bodyPr>
            <a:normAutofit/>
          </a:bodyPr>
          <a:lstStyle/>
          <a:p>
            <a:pPr algn="justLow" rtl="1">
              <a:lnSpc>
                <a:spcPct val="100%"/>
              </a:lnSpc>
            </a:pPr>
            <a:r>
              <a:rPr lang="fa-IR" b="1" dirty="0" smtClean="0">
                <a:cs typeface="B Koodak" panose="00000700000000000000" pitchFamily="2" charset="-78"/>
              </a:rPr>
              <a:t>یکی از معاونین وزیر برادر زاده نخست وزیر است و همچنین علاوه بر بیمارستان دولتی در بیمارستان خصوصی سهام‌دار است</a:t>
            </a:r>
          </a:p>
          <a:p>
            <a:pPr algn="justLow" rtl="1">
              <a:lnSpc>
                <a:spcPct val="100%"/>
              </a:lnSpc>
            </a:pPr>
            <a:r>
              <a:rPr lang="fa-IR" b="1" dirty="0" smtClean="0">
                <a:cs typeface="B Koodak" panose="00000700000000000000" pitchFamily="2" charset="-78"/>
              </a:rPr>
              <a:t>پسر رئیس کمیسیون بهداشت و درمان مجلس یک شرکت واردات دارو دارد</a:t>
            </a:r>
          </a:p>
          <a:p>
            <a:pPr algn="justLow" rtl="1">
              <a:lnSpc>
                <a:spcPct val="100%"/>
              </a:lnSpc>
            </a:pPr>
            <a:r>
              <a:rPr lang="fa-IR" b="1" dirty="0">
                <a:cs typeface="B Koodak" panose="00000700000000000000" pitchFamily="2" charset="-78"/>
              </a:rPr>
              <a:t>مدیران ارشد وزارت بهداشت اعضای اصلی هیئت مدیره یک شرکت </a:t>
            </a:r>
            <a:r>
              <a:rPr lang="fa-IR" b="1" dirty="0" smtClean="0">
                <a:cs typeface="B Koodak" panose="00000700000000000000" pitchFamily="2" charset="-78"/>
              </a:rPr>
              <a:t>بیمه هستند</a:t>
            </a:r>
          </a:p>
          <a:p>
            <a:pPr algn="justLow" rtl="1">
              <a:lnSpc>
                <a:spcPct val="100%"/>
              </a:lnSpc>
            </a:pPr>
            <a:r>
              <a:rPr lang="fa-IR" b="1" dirty="0" smtClean="0">
                <a:cs typeface="B Koodak" panose="00000700000000000000" pitchFamily="2" charset="-78"/>
              </a:rPr>
              <a:t>رئیس یکی از ادارات منطقه‌ای وزارت بهداشت صاحب بزرگ‌ترین بیمارستان خصوصی در آن شهر است</a:t>
            </a:r>
          </a:p>
          <a:p>
            <a:pPr algn="justLow" rtl="1">
              <a:lnSpc>
                <a:spcPct val="100%"/>
              </a:lnSpc>
            </a:pPr>
            <a:r>
              <a:rPr lang="fa-IR" b="1" dirty="0" smtClean="0">
                <a:cs typeface="B Koodak" panose="00000700000000000000" pitchFamily="2" charset="-78"/>
              </a:rPr>
              <a:t>رئیس یک مرکز تحقیقات بالینی وابسته به وزارت سلامت در وزارت اقتصاد نیز جزو کمیسیون بودجه اجتماعی است</a:t>
            </a:r>
          </a:p>
          <a:p>
            <a:pPr algn="justLow" rtl="1">
              <a:lnSpc>
                <a:spcPct val="100%"/>
              </a:lnSpc>
            </a:pPr>
            <a:r>
              <a:rPr lang="fa-IR" b="1" dirty="0">
                <a:cs typeface="B Koodak" panose="00000700000000000000" pitchFamily="2" charset="-78"/>
              </a:rPr>
              <a:t>معاون بهداشتی وزیر بهداشت که یک پزشک است و به علاوه عضو هیئت مدیره یک شرکت </a:t>
            </a:r>
            <a:r>
              <a:rPr lang="fa-IR" b="1" dirty="0" smtClean="0">
                <a:cs typeface="B Koodak" panose="00000700000000000000" pitchFamily="2" charset="-78"/>
              </a:rPr>
              <a:t>دارویی</a:t>
            </a:r>
          </a:p>
        </p:txBody>
      </p:sp>
    </p:spTree>
    <p:extLst>
      <p:ext uri="{BB962C8B-B14F-4D97-AF65-F5344CB8AC3E}">
        <p14:creationId xmlns:p14="http://schemas.microsoft.com/office/powerpoint/2010/main" val="40057245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42703" y="0"/>
            <a:ext cx="10515600" cy="1325563"/>
          </a:xfrm>
        </p:spPr>
        <p:txBody>
          <a:bodyPr/>
          <a:lstStyle/>
          <a:p>
            <a:pPr algn="r" rtl="1"/>
            <a:r>
              <a:rPr lang="fa-IR" dirty="0" smtClean="0">
                <a:cs typeface="B Titr" panose="00000700000000000000" pitchFamily="2" charset="-78"/>
              </a:rPr>
              <a:t>مقدمه</a:t>
            </a:r>
            <a:endParaRPr lang="en-US" dirty="0">
              <a:cs typeface="B Titr" panose="00000700000000000000" pitchFamily="2" charset="-78"/>
            </a:endParaRPr>
          </a:p>
        </p:txBody>
      </p:sp>
      <p:sp>
        <p:nvSpPr>
          <p:cNvPr id="3" name="Content Placeholder 2"/>
          <p:cNvSpPr>
            <a:spLocks noGrp="1"/>
          </p:cNvSpPr>
          <p:nvPr>
            <p:ph idx="1"/>
          </p:nvPr>
        </p:nvSpPr>
        <p:spPr>
          <a:xfrm>
            <a:off x="838200" y="1306286"/>
            <a:ext cx="10515600" cy="5210628"/>
          </a:xfrm>
        </p:spPr>
        <p:txBody>
          <a:bodyPr>
            <a:normAutofit/>
          </a:bodyPr>
          <a:lstStyle/>
          <a:p>
            <a:pPr algn="justLow" rtl="1">
              <a:lnSpc>
                <a:spcPct val="250%"/>
              </a:lnSpc>
            </a:pPr>
            <a:r>
              <a:rPr lang="fa-IR" dirty="0">
                <a:cs typeface="B Koodak" panose="00000700000000000000" pitchFamily="2" charset="-78"/>
              </a:rPr>
              <a:t>وجود مفاسد سازمانی و اقتصادی</a:t>
            </a:r>
          </a:p>
          <a:p>
            <a:pPr algn="justLow" rtl="1">
              <a:lnSpc>
                <a:spcPct val="250%"/>
              </a:lnSpc>
            </a:pPr>
            <a:r>
              <a:rPr lang="fa-IR" dirty="0">
                <a:cs typeface="B Koodak" panose="00000700000000000000" pitchFamily="2" charset="-78"/>
              </a:rPr>
              <a:t> نارضايتي‌هاي گسترده و حس بي‌اعتمادي بين مردم و حاكميت </a:t>
            </a:r>
          </a:p>
          <a:p>
            <a:pPr algn="justLow" rtl="1">
              <a:lnSpc>
                <a:spcPct val="250%"/>
              </a:lnSpc>
            </a:pPr>
            <a:r>
              <a:rPr lang="ar-SA" dirty="0">
                <a:cs typeface="B Koodak" panose="00000700000000000000" pitchFamily="2" charset="-78"/>
              </a:rPr>
              <a:t>جلوگيري از فساد يكي از اساسي ترين خواسته‌هاي مردم از حكومت‌هاست</a:t>
            </a:r>
            <a:endParaRPr lang="en-US" dirty="0">
              <a:cs typeface="B Koodak" panose="00000700000000000000" pitchFamily="2" charset="-78"/>
            </a:endParaRPr>
          </a:p>
          <a:p>
            <a:pPr algn="justLow" rtl="1">
              <a:lnSpc>
                <a:spcPct val="250%"/>
              </a:lnSpc>
            </a:pPr>
            <a:r>
              <a:rPr lang="fa-IR" dirty="0">
                <a:cs typeface="B Koodak" panose="00000700000000000000" pitchFamily="2" charset="-78"/>
              </a:rPr>
              <a:t>حفاظت از کارکنان در قرار گرفتن در پرتگاه‌های </a:t>
            </a:r>
            <a:r>
              <a:rPr lang="fa-IR" dirty="0" smtClean="0">
                <a:cs typeface="B Koodak" panose="00000700000000000000" pitchFamily="2" charset="-78"/>
              </a:rPr>
              <a:t>فساد</a:t>
            </a:r>
            <a:endParaRPr lang="fa-IR" dirty="0">
              <a:cs typeface="B Koodak" panose="00000700000000000000" pitchFamily="2" charset="-78"/>
            </a:endParaRPr>
          </a:p>
        </p:txBody>
      </p:sp>
    </p:spTree>
    <p:extLst>
      <p:ext uri="{BB962C8B-B14F-4D97-AF65-F5344CB8AC3E}">
        <p14:creationId xmlns:p14="http://schemas.microsoft.com/office/powerpoint/2010/main" val="35679509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p:spPr>
        <p:txBody>
          <a:bodyPr/>
          <a:lstStyle/>
          <a:p>
            <a:pPr algn="r" rtl="1"/>
            <a:r>
              <a:rPr lang="fa-IR" dirty="0">
                <a:cs typeface="B Titr" panose="00000700000000000000" pitchFamily="2" charset="-78"/>
              </a:rPr>
              <a:t>مقدمه</a:t>
            </a:r>
            <a:endParaRPr lang="en-US" dirty="0">
              <a:cs typeface="B Titr" panose="00000700000000000000" pitchFamily="2" charset="-78"/>
            </a:endParaRPr>
          </a:p>
        </p:txBody>
      </p:sp>
      <p:sp>
        <p:nvSpPr>
          <p:cNvPr id="3" name="Content Placeholder 2"/>
          <p:cNvSpPr>
            <a:spLocks noGrp="1"/>
          </p:cNvSpPr>
          <p:nvPr>
            <p:ph idx="1"/>
          </p:nvPr>
        </p:nvSpPr>
        <p:spPr>
          <a:xfrm>
            <a:off x="838200" y="1287887"/>
            <a:ext cx="10515600" cy="4889076"/>
          </a:xfrm>
        </p:spPr>
        <p:txBody>
          <a:bodyPr>
            <a:normAutofit/>
          </a:bodyPr>
          <a:lstStyle/>
          <a:p>
            <a:pPr lvl="1" algn="justLow" rtl="1">
              <a:lnSpc>
                <a:spcPct val="150%"/>
              </a:lnSpc>
            </a:pPr>
            <a:r>
              <a:rPr lang="ar-SA" sz="2800" dirty="0" smtClean="0">
                <a:cs typeface="B Koodak" panose="00000700000000000000" pitchFamily="2" charset="-78"/>
              </a:rPr>
              <a:t>به‌منظور </a:t>
            </a:r>
            <a:r>
              <a:rPr lang="ar-SA" sz="2800" dirty="0">
                <a:cs typeface="B Koodak" panose="00000700000000000000" pitchFamily="2" charset="-78"/>
              </a:rPr>
              <a:t>پيشگيري از مفاسد بايد جايگاه‌هاي تعارض منافع را از بين ببريم يا كاهش دهيم</a:t>
            </a:r>
            <a:endParaRPr lang="en-US" sz="2800" dirty="0">
              <a:cs typeface="B Koodak" panose="00000700000000000000" pitchFamily="2" charset="-78"/>
            </a:endParaRPr>
          </a:p>
        </p:txBody>
      </p:sp>
      <p:grpSp>
        <p:nvGrpSpPr>
          <p:cNvPr id="4" name="Group 3"/>
          <p:cNvGrpSpPr/>
          <p:nvPr/>
        </p:nvGrpSpPr>
        <p:grpSpPr>
          <a:xfrm>
            <a:off x="1111911" y="3178629"/>
            <a:ext cx="9701232" cy="2164897"/>
            <a:chOff x="293445" y="3287506"/>
            <a:chExt cx="8661891" cy="1739257"/>
          </a:xfrm>
        </p:grpSpPr>
        <p:sp>
          <p:nvSpPr>
            <p:cNvPr id="5" name="TextBox 4"/>
            <p:cNvSpPr txBox="1"/>
            <p:nvPr/>
          </p:nvSpPr>
          <p:spPr>
            <a:xfrm>
              <a:off x="910983" y="3566826"/>
              <a:ext cx="7486805" cy="1294803"/>
            </a:xfrm>
            <a:prstGeom prst="rect">
              <a:avLst/>
            </a:prstGeom>
            <a:noFill/>
          </p:spPr>
          <p:txBody>
            <a:bodyPr wrap="square" rtlCol="0">
              <a:spAutoFit/>
            </a:bodyPr>
            <a:lstStyle/>
            <a:p>
              <a:pPr algn="justLow" rtl="1">
                <a:lnSpc>
                  <a:spcPts val="3700"/>
                </a:lnSpc>
              </a:pPr>
              <a:r>
                <a:rPr lang="fa-IR" sz="2800" dirty="0">
                  <a:cs typeface="B Koodak" panose="00000700000000000000" pitchFamily="2" charset="-78"/>
                </a:rPr>
                <a:t>مسئله تعارض منافع شاكله اكثر اين فساد‌هاست وبعيد است كه بتوان مصداقي از فساد را يافت كه تعارض منافع پيش زمينه و مقدمه آن </a:t>
              </a:r>
              <a:r>
                <a:rPr lang="fa-IR" sz="2800" dirty="0" smtClean="0">
                  <a:cs typeface="B Koodak" panose="00000700000000000000" pitchFamily="2" charset="-78"/>
                </a:rPr>
                <a:t>نباشد</a:t>
              </a:r>
              <a:endParaRPr lang="en-US" sz="2800" dirty="0">
                <a:cs typeface="B Koodak" panose="00000700000000000000" pitchFamily="2" charset="-7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445" y="3791648"/>
              <a:ext cx="1235115" cy="123511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7720221" y="3287506"/>
              <a:ext cx="1235115" cy="1235115"/>
            </a:xfrm>
            <a:prstGeom prst="rect">
              <a:avLst/>
            </a:prstGeom>
          </p:spPr>
        </p:pic>
      </p:grpSp>
    </p:spTree>
    <p:extLst>
      <p:ext uri="{BB962C8B-B14F-4D97-AF65-F5344CB8AC3E}">
        <p14:creationId xmlns:p14="http://schemas.microsoft.com/office/powerpoint/2010/main" val="4270098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215481"/>
          </a:xfrm>
        </p:spPr>
        <p:txBody>
          <a:bodyPr>
            <a:normAutofit/>
          </a:bodyPr>
          <a:lstStyle/>
          <a:p>
            <a:pPr algn="r" rtl="1"/>
            <a:r>
              <a:rPr lang="fa-IR" sz="4000" dirty="0">
                <a:cs typeface="B Titr" panose="00000700000000000000" pitchFamily="2" charset="-78"/>
              </a:rPr>
              <a:t>تعریف تعارض منافع</a:t>
            </a:r>
            <a:endParaRPr lang="en-US" sz="4000" dirty="0">
              <a:cs typeface="B Titr" panose="00000700000000000000" pitchFamily="2" charset="-78"/>
            </a:endParaRPr>
          </a:p>
        </p:txBody>
      </p:sp>
      <p:sp>
        <p:nvSpPr>
          <p:cNvPr id="3" name="Content Placeholder 2"/>
          <p:cNvSpPr>
            <a:spLocks noGrp="1"/>
          </p:cNvSpPr>
          <p:nvPr>
            <p:ph idx="1"/>
          </p:nvPr>
        </p:nvSpPr>
        <p:spPr>
          <a:xfrm>
            <a:off x="838200" y="1215481"/>
            <a:ext cx="10515600" cy="5446576"/>
          </a:xfrm>
        </p:spPr>
        <p:txBody>
          <a:bodyPr>
            <a:normAutofit lnSpcReduction="10%"/>
          </a:bodyPr>
          <a:lstStyle/>
          <a:p>
            <a:pPr algn="justLow" rtl="1">
              <a:lnSpc>
                <a:spcPct val="150%"/>
              </a:lnSpc>
            </a:pPr>
            <a:r>
              <a:rPr lang="fa-IR" dirty="0">
                <a:cs typeface="B Koodak" panose="00000700000000000000" pitchFamily="2" charset="-78"/>
              </a:rPr>
              <a:t>«مجموعه‌اي از شرايط كه موجب مي‌گردد تصميمات و اقدامات حرفه‌اي، تحت تأثير يك منفعت ثانويه قرار‌گيرد</a:t>
            </a:r>
            <a:r>
              <a:rPr lang="ar-SA" dirty="0">
                <a:cs typeface="B Koodak" panose="00000700000000000000" pitchFamily="2" charset="-78"/>
              </a:rPr>
              <a:t> </a:t>
            </a:r>
            <a:endParaRPr lang="fa-IR" dirty="0" smtClean="0">
              <a:cs typeface="B Koodak" panose="00000700000000000000" pitchFamily="2" charset="-78"/>
            </a:endParaRPr>
          </a:p>
          <a:p>
            <a:pPr algn="justLow" rtl="1">
              <a:lnSpc>
                <a:spcPct val="150%"/>
              </a:lnSpc>
            </a:pPr>
            <a:r>
              <a:rPr lang="en-US" dirty="0">
                <a:cs typeface="B Koodak" panose="00000700000000000000" pitchFamily="2" charset="-78"/>
              </a:rPr>
              <a:t> </a:t>
            </a:r>
            <a:r>
              <a:rPr lang="fa-IR" b="1" dirty="0" smtClean="0">
                <a:solidFill>
                  <a:schemeClr val="accent3">
                    <a:lumMod val="50%"/>
                  </a:schemeClr>
                </a:solidFill>
                <a:cs typeface="B Koodak" panose="00000700000000000000" pitchFamily="2" charset="-78"/>
              </a:rPr>
              <a:t> </a:t>
            </a:r>
            <a:r>
              <a:rPr lang="fa-IR" b="1" dirty="0">
                <a:solidFill>
                  <a:schemeClr val="accent3">
                    <a:lumMod val="50%"/>
                  </a:schemeClr>
                </a:solidFill>
                <a:cs typeface="B Koodak" panose="00000700000000000000" pitchFamily="2" charset="-78"/>
              </a:rPr>
              <a:t>سازمان توسعه و همكاري هاي اقتصادي(</a:t>
            </a:r>
            <a:r>
              <a:rPr lang="en-US" b="1" dirty="0">
                <a:solidFill>
                  <a:schemeClr val="accent3">
                    <a:lumMod val="50%"/>
                  </a:schemeClr>
                </a:solidFill>
                <a:cs typeface="B Koodak" panose="00000700000000000000" pitchFamily="2" charset="-78"/>
              </a:rPr>
              <a:t>OECD</a:t>
            </a:r>
            <a:r>
              <a:rPr lang="fa-IR" b="1" dirty="0">
                <a:solidFill>
                  <a:schemeClr val="accent3">
                    <a:lumMod val="50%"/>
                  </a:schemeClr>
                </a:solidFill>
                <a:cs typeface="B Koodak" panose="00000700000000000000" pitchFamily="2" charset="-78"/>
              </a:rPr>
              <a:t>): </a:t>
            </a:r>
            <a:r>
              <a:rPr lang="fa-IR" u="sng" dirty="0" smtClean="0">
                <a:cs typeface="B Koodak" panose="00000700000000000000" pitchFamily="2" charset="-78"/>
              </a:rPr>
              <a:t>تعارضي </a:t>
            </a:r>
            <a:r>
              <a:rPr lang="fa-IR" u="sng" dirty="0">
                <a:cs typeface="B Koodak" panose="00000700000000000000" pitchFamily="2" charset="-78"/>
              </a:rPr>
              <a:t>ميان وظايف دولتي و منافع خصوصي </a:t>
            </a:r>
            <a:r>
              <a:rPr lang="fa-IR" dirty="0">
                <a:cs typeface="B Koodak" panose="00000700000000000000" pitchFamily="2" charset="-78"/>
              </a:rPr>
              <a:t>مأمورين </a:t>
            </a:r>
            <a:r>
              <a:rPr lang="fa-IR" dirty="0" smtClean="0">
                <a:cs typeface="B Koodak" panose="00000700000000000000" pitchFamily="2" charset="-78"/>
              </a:rPr>
              <a:t>دولتي، </a:t>
            </a:r>
            <a:r>
              <a:rPr lang="fa-IR" dirty="0">
                <a:cs typeface="B Koodak" panose="00000700000000000000" pitchFamily="2" charset="-78"/>
              </a:rPr>
              <a:t>به طوري كه اين منافع مي‌تواند به صورت ناصحيحي وظايف آنها را تحت تأثير قرار دهد</a:t>
            </a:r>
          </a:p>
          <a:p>
            <a:pPr algn="justLow" rtl="1">
              <a:lnSpc>
                <a:spcPct val="150%"/>
              </a:lnSpc>
            </a:pPr>
            <a:r>
              <a:rPr lang="fa-IR" dirty="0">
                <a:solidFill>
                  <a:schemeClr val="accent3">
                    <a:lumMod val="50%"/>
                  </a:schemeClr>
                </a:solidFill>
                <a:cs typeface="B Koodak" panose="00000700000000000000" pitchFamily="2" charset="-78"/>
              </a:rPr>
              <a:t>سازمان شفافيت </a:t>
            </a:r>
            <a:r>
              <a:rPr lang="fa-IR" dirty="0" smtClean="0">
                <a:solidFill>
                  <a:schemeClr val="accent3">
                    <a:lumMod val="50%"/>
                  </a:schemeClr>
                </a:solidFill>
                <a:cs typeface="B Koodak" panose="00000700000000000000" pitchFamily="2" charset="-78"/>
              </a:rPr>
              <a:t>بين‌الملل:</a:t>
            </a:r>
            <a:r>
              <a:rPr lang="en-US" dirty="0" smtClean="0">
                <a:solidFill>
                  <a:schemeClr val="accent3">
                    <a:lumMod val="50%"/>
                  </a:schemeClr>
                </a:solidFill>
                <a:cs typeface="B Koodak" panose="00000700000000000000" pitchFamily="2" charset="-78"/>
              </a:rPr>
              <a:t> </a:t>
            </a:r>
            <a:r>
              <a:rPr lang="fa-IR" dirty="0" smtClean="0">
                <a:cs typeface="B Koodak" panose="00000700000000000000" pitchFamily="2" charset="-78"/>
              </a:rPr>
              <a:t>شرايطي كه </a:t>
            </a:r>
            <a:r>
              <a:rPr lang="fa-IR" dirty="0">
                <a:cs typeface="B Koodak" panose="00000700000000000000" pitchFamily="2" charset="-78"/>
              </a:rPr>
              <a:t>در آن افراد يا نهادها (كه مي‌تواند دولت، رسانه، كسب‌وكار يا سازمان مدني باشد) مواجه با </a:t>
            </a:r>
            <a:r>
              <a:rPr lang="fa-IR" u="sng" dirty="0">
                <a:cs typeface="B Koodak" panose="00000700000000000000" pitchFamily="2" charset="-78"/>
              </a:rPr>
              <a:t>انتخاب بين وظايف خود و منافع شخصي‌شان </a:t>
            </a:r>
            <a:r>
              <a:rPr lang="fa-IR" dirty="0">
                <a:cs typeface="B Koodak" panose="00000700000000000000" pitchFamily="2" charset="-78"/>
              </a:rPr>
              <a:t>مي‌گردند</a:t>
            </a:r>
            <a:endParaRPr lang="en-US" dirty="0">
              <a:cs typeface="B Koodak" panose="00000700000000000000" pitchFamily="2" charset="-78"/>
            </a:endParaRPr>
          </a:p>
        </p:txBody>
      </p:sp>
    </p:spTree>
    <p:extLst>
      <p:ext uri="{BB962C8B-B14F-4D97-AF65-F5344CB8AC3E}">
        <p14:creationId xmlns:p14="http://schemas.microsoft.com/office/powerpoint/2010/main" val="3988289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5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75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5.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9994"/>
            <a:ext cx="10515600" cy="1325563"/>
          </a:xfrm>
        </p:spPr>
        <p:txBody>
          <a:bodyPr>
            <a:normAutofit/>
          </a:bodyPr>
          <a:lstStyle/>
          <a:p>
            <a:pPr algn="r" rtl="1"/>
            <a:r>
              <a:rPr lang="fa-IR" sz="4000" dirty="0">
                <a:cs typeface="B Titr" panose="00000700000000000000" pitchFamily="2" charset="-78"/>
              </a:rPr>
              <a:t>تعریف تعارض منافع</a:t>
            </a:r>
            <a:endParaRPr lang="en-US" sz="4000" dirty="0">
              <a:cs typeface="B Titr" panose="00000700000000000000" pitchFamily="2" charset="-78"/>
            </a:endParaRPr>
          </a:p>
        </p:txBody>
      </p:sp>
      <p:sp>
        <p:nvSpPr>
          <p:cNvPr id="3" name="Content Placeholder 2"/>
          <p:cNvSpPr>
            <a:spLocks noGrp="1"/>
          </p:cNvSpPr>
          <p:nvPr>
            <p:ph idx="1"/>
          </p:nvPr>
        </p:nvSpPr>
        <p:spPr/>
        <p:txBody>
          <a:bodyPr/>
          <a:lstStyle/>
          <a:p>
            <a:pPr algn="justLow" rtl="1">
              <a:lnSpc>
                <a:spcPct val="130%"/>
              </a:lnSpc>
            </a:pPr>
            <a:r>
              <a:rPr lang="fa-IR" dirty="0" smtClean="0">
                <a:solidFill>
                  <a:schemeClr val="accent3">
                    <a:lumMod val="75%"/>
                  </a:schemeClr>
                </a:solidFill>
                <a:cs typeface="B Koodak" panose="00000700000000000000" pitchFamily="2" charset="-78"/>
              </a:rPr>
              <a:t>كميسيون </a:t>
            </a:r>
            <a:r>
              <a:rPr lang="fa-IR" dirty="0">
                <a:solidFill>
                  <a:schemeClr val="accent3">
                    <a:lumMod val="75%"/>
                  </a:schemeClr>
                </a:solidFill>
                <a:cs typeface="B Koodak" panose="00000700000000000000" pitchFamily="2" charset="-78"/>
              </a:rPr>
              <a:t>اروپا در مورد دستورالعمل تداركات دولتي (ماده (21)): </a:t>
            </a:r>
            <a:r>
              <a:rPr lang="fa-IR" dirty="0" smtClean="0">
                <a:cs typeface="B Koodak" panose="00000700000000000000" pitchFamily="2" charset="-78"/>
              </a:rPr>
              <a:t>تمامي </a:t>
            </a:r>
            <a:r>
              <a:rPr lang="fa-IR" dirty="0">
                <a:cs typeface="B Koodak" panose="00000700000000000000" pitchFamily="2" charset="-78"/>
              </a:rPr>
              <a:t>حالت‌هايي باشد كه در آن كاركنان پيمانكار يا ساير ارائه‌كنندگان خدمات دخيل در فرآيند، </a:t>
            </a:r>
            <a:r>
              <a:rPr lang="fa-IR" u="sng" dirty="0">
                <a:cs typeface="B Koodak" panose="00000700000000000000" pitchFamily="2" charset="-78"/>
              </a:rPr>
              <a:t>داراي منفعت شخصي </a:t>
            </a:r>
            <a:r>
              <a:rPr lang="fa-IR" dirty="0">
                <a:cs typeface="B Koodak" panose="00000700000000000000" pitchFamily="2" charset="-78"/>
              </a:rPr>
              <a:t>از نتيجه اين قرارداد بوده، به‌گونه‌اي كه بي‌طرفي و عملكردشان را به طور ناصوابي ‌تحت تأثير قرار دهد</a:t>
            </a:r>
            <a:r>
              <a:rPr lang="en-US" dirty="0">
                <a:cs typeface="B Koodak" panose="00000700000000000000" pitchFamily="2" charset="-78"/>
              </a:rPr>
              <a:t> </a:t>
            </a:r>
            <a:r>
              <a:rPr lang="fa-IR" dirty="0">
                <a:cs typeface="B Koodak" panose="00000700000000000000" pitchFamily="2" charset="-78"/>
              </a:rPr>
              <a:t>.</a:t>
            </a:r>
            <a:endParaRPr lang="en-US" dirty="0">
              <a:cs typeface="B Koodak" panose="00000700000000000000" pitchFamily="2" charset="-78"/>
            </a:endParaRPr>
          </a:p>
          <a:p>
            <a:pPr algn="r" rtl="1"/>
            <a:endParaRPr lang="en-US" dirty="0"/>
          </a:p>
        </p:txBody>
      </p:sp>
    </p:spTree>
    <p:extLst>
      <p:ext uri="{BB962C8B-B14F-4D97-AF65-F5344CB8AC3E}">
        <p14:creationId xmlns:p14="http://schemas.microsoft.com/office/powerpoint/2010/main" val="40540884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5063" y="1811437"/>
            <a:ext cx="5224394" cy="36280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316" y="1132118"/>
            <a:ext cx="7960658" cy="5134046"/>
          </a:xfrm>
          <a:prstGeom prst="rect">
            <a:avLst/>
          </a:prstGeom>
        </p:spPr>
      </p:pic>
      <p:pic>
        <p:nvPicPr>
          <p:cNvPr id="7" name="Pat&amp;M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9287" y="213061"/>
            <a:ext cx="609600" cy="609600"/>
          </a:xfrm>
          <a:prstGeom prst="rect">
            <a:avLst/>
          </a:prstGeom>
        </p:spPr>
      </p:pic>
    </p:spTree>
    <p:extLst>
      <p:ext uri="{BB962C8B-B14F-4D97-AF65-F5344CB8AC3E}">
        <p14:creationId xmlns:p14="http://schemas.microsoft.com/office/powerpoint/2010/main" val="113540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endParaRPr lang="en-US" dirty="0"/>
          </a:p>
        </p:txBody>
      </p:sp>
      <p:sp>
        <p:nvSpPr>
          <p:cNvPr id="3" name="Content Placeholder 2"/>
          <p:cNvSpPr>
            <a:spLocks noGrp="1"/>
          </p:cNvSpPr>
          <p:nvPr>
            <p:ph idx="1"/>
          </p:nvPr>
        </p:nvSpPr>
        <p:spPr/>
        <p:txBody>
          <a:bodyPr/>
          <a:lstStyle/>
          <a:p>
            <a:pPr algn="r" rtl="1"/>
            <a:endParaRPr lang="en-US" dirty="0"/>
          </a:p>
        </p:txBody>
      </p:sp>
      <p:pic>
        <p:nvPicPr>
          <p:cNvPr id="4" name="Picture 3"/>
          <p:cNvPicPr>
            <a:picLocks noChangeAspect="1"/>
          </p:cNvPicPr>
          <p:nvPr/>
        </p:nvPicPr>
        <p:blipFill rotWithShape="1">
          <a:blip r:embed="rId2"/>
          <a:srcRect l="0.694%" r="0.001%" b="5.334%"/>
          <a:stretch/>
        </p:blipFill>
        <p:spPr>
          <a:xfrm>
            <a:off x="241300" y="212555"/>
            <a:ext cx="11617325" cy="6226345"/>
          </a:xfrm>
          <a:prstGeom prst="rect">
            <a:avLst/>
          </a:prstGeom>
        </p:spPr>
      </p:pic>
    </p:spTree>
    <p:extLst>
      <p:ext uri="{BB962C8B-B14F-4D97-AF65-F5344CB8AC3E}">
        <p14:creationId xmlns:p14="http://schemas.microsoft.com/office/powerpoint/2010/main" val="947721847"/>
      </p:ext>
    </p:extLst>
  </p:cSld>
  <p:clrMapOvr>
    <a:masterClrMapping/>
  </p:clrMapOvr>
  <p:timing>
    <p:tnLst>
      <p:par>
        <p:cTn id="1" dur="indefinite" restart="never" nodeType="tmRoot"/>
      </p:par>
    </p:tnLst>
  </p:timing>
</p:sld>
</file>

<file path=ppt/slides/slide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76350" y="80962"/>
            <a:ext cx="9639300" cy="6696075"/>
          </a:xfrm>
          <a:prstGeom prst="rect">
            <a:avLst/>
          </a:prstGeom>
        </p:spPr>
      </p:pic>
      <p:sp>
        <p:nvSpPr>
          <p:cNvPr id="5" name="Rectangle 4"/>
          <p:cNvSpPr/>
          <p:nvPr/>
        </p:nvSpPr>
        <p:spPr>
          <a:xfrm>
            <a:off x="1828800" y="2656114"/>
            <a:ext cx="8766629" cy="3018972"/>
          </a:xfrm>
          <a:prstGeom prst="rect">
            <a:avLst/>
          </a:prstGeom>
          <a:noFill/>
          <a:ln>
            <a:solidFill>
              <a:srgbClr val="FF0000"/>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78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44262" y="0"/>
            <a:ext cx="10515600" cy="1325563"/>
          </a:xfrm>
        </p:spPr>
        <p:txBody>
          <a:bodyPr>
            <a:normAutofit/>
          </a:bodyPr>
          <a:lstStyle/>
          <a:p>
            <a:pPr algn="r" rtl="1"/>
            <a:r>
              <a:rPr lang="ar-SA" sz="4000" dirty="0">
                <a:cs typeface="B Titr" panose="00000700000000000000" pitchFamily="2" charset="-78"/>
              </a:rPr>
              <a:t>ارتباط تعارض منافع با مسئله فساد</a:t>
            </a:r>
            <a:endParaRPr lang="en-US" sz="4000" dirty="0">
              <a:cs typeface="B Titr" panose="00000700000000000000" pitchFamily="2" charset="-78"/>
            </a:endParaRPr>
          </a:p>
        </p:txBody>
      </p:sp>
      <p:sp>
        <p:nvSpPr>
          <p:cNvPr id="3" name="Content Placeholder 2"/>
          <p:cNvSpPr>
            <a:spLocks noGrp="1"/>
          </p:cNvSpPr>
          <p:nvPr>
            <p:ph idx="1"/>
          </p:nvPr>
        </p:nvSpPr>
        <p:spPr>
          <a:xfrm>
            <a:off x="838200" y="1390918"/>
            <a:ext cx="10515600" cy="4786045"/>
          </a:xfrm>
        </p:spPr>
        <p:txBody>
          <a:bodyPr>
            <a:normAutofit/>
          </a:bodyPr>
          <a:lstStyle/>
          <a:p>
            <a:pPr algn="r" rtl="1"/>
            <a:r>
              <a:rPr lang="fa-IR" dirty="0" smtClean="0">
                <a:cs typeface="B Koodak" panose="00000700000000000000" pitchFamily="2" charset="-78"/>
              </a:rPr>
              <a:t>وجود </a:t>
            </a:r>
            <a:r>
              <a:rPr lang="fa-IR" dirty="0">
                <a:cs typeface="B Koodak" panose="00000700000000000000" pitchFamily="2" charset="-78"/>
              </a:rPr>
              <a:t>تعارض منافع هميشه به فساد منجر نمي‌شود ولكن وقوع هر فسادي در بستر يك موقعيت تعارض منافع رخ </a:t>
            </a:r>
            <a:r>
              <a:rPr lang="fa-IR" dirty="0" smtClean="0">
                <a:cs typeface="B Koodak" panose="00000700000000000000" pitchFamily="2" charset="-78"/>
              </a:rPr>
              <a:t>مي‌دهد</a:t>
            </a:r>
            <a:endParaRPr lang="en-US" dirty="0">
              <a:cs typeface="B Koodak" panose="00000700000000000000" pitchFamily="2" charset="-78"/>
            </a:endParaRPr>
          </a:p>
        </p:txBody>
      </p:sp>
      <p:grpSp>
        <p:nvGrpSpPr>
          <p:cNvPr id="8" name="Group 7"/>
          <p:cNvGrpSpPr/>
          <p:nvPr/>
        </p:nvGrpSpPr>
        <p:grpSpPr>
          <a:xfrm>
            <a:off x="1717507" y="3052293"/>
            <a:ext cx="9169109" cy="2036114"/>
            <a:chOff x="293445" y="3287506"/>
            <a:chExt cx="8661891" cy="1739257"/>
          </a:xfrm>
        </p:grpSpPr>
        <p:sp>
          <p:nvSpPr>
            <p:cNvPr id="9" name="TextBox 8"/>
            <p:cNvSpPr txBox="1"/>
            <p:nvPr/>
          </p:nvSpPr>
          <p:spPr>
            <a:xfrm>
              <a:off x="686325" y="3592558"/>
              <a:ext cx="7486805" cy="1025326"/>
            </a:xfrm>
            <a:prstGeom prst="rect">
              <a:avLst/>
            </a:prstGeom>
            <a:noFill/>
          </p:spPr>
          <p:txBody>
            <a:bodyPr wrap="square" rtlCol="0">
              <a:spAutoFit/>
            </a:bodyPr>
            <a:lstStyle/>
            <a:p>
              <a:pPr algn="r" rtl="1">
                <a:lnSpc>
                  <a:spcPct val="150%"/>
                </a:lnSpc>
              </a:pPr>
              <a:r>
                <a:rPr lang="fa-IR" sz="2400" dirty="0">
                  <a:cs typeface="B Koodak" panose="00000700000000000000" pitchFamily="2" charset="-78"/>
                </a:rPr>
                <a:t>وجود تعارض منافع نياز</a:t>
              </a:r>
              <a:r>
                <a:rPr lang="en-US" sz="2400" dirty="0">
                  <a:cs typeface="B Koodak" panose="00000700000000000000" pitchFamily="2" charset="-78"/>
                </a:rPr>
                <a:t> </a:t>
              </a:r>
              <a:r>
                <a:rPr lang="fa-IR" sz="2400" dirty="0">
                  <a:cs typeface="B Koodak" panose="00000700000000000000" pitchFamily="2" charset="-78"/>
                </a:rPr>
                <a:t>به اثبات تأثير حقيقي منافع شخصي روي کار </a:t>
              </a:r>
              <a:r>
                <a:rPr lang="fa-IR" sz="2400" dirty="0" smtClean="0">
                  <a:cs typeface="B Koodak" panose="00000700000000000000" pitchFamily="2" charset="-78"/>
                </a:rPr>
                <a:t>حرفه‌اي </a:t>
              </a:r>
              <a:r>
                <a:rPr lang="fa-IR" sz="2400" dirty="0">
                  <a:cs typeface="B Koodak" panose="00000700000000000000" pitchFamily="2" charset="-78"/>
                </a:rPr>
                <a:t>ندارد،</a:t>
              </a:r>
              <a:r>
                <a:rPr lang="en-US" sz="2400" dirty="0">
                  <a:cs typeface="B Koodak" panose="00000700000000000000" pitchFamily="2" charset="-78"/>
                </a:rPr>
                <a:t> </a:t>
              </a:r>
              <a:r>
                <a:rPr lang="fa-IR" sz="2400" dirty="0">
                  <a:cs typeface="B Koodak" panose="00000700000000000000" pitchFamily="2" charset="-78"/>
                </a:rPr>
                <a:t>بلکه وجود يک منفعت ثانويه به تنهايي کفايت ميکند</a:t>
              </a:r>
              <a:r>
                <a:rPr lang="en-US" sz="2400" dirty="0">
                  <a:cs typeface="B Koodak" panose="00000700000000000000" pitchFamily="2" charset="-78"/>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445" y="3791648"/>
              <a:ext cx="1235115" cy="123511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7720221" y="3287506"/>
              <a:ext cx="1235115" cy="1235115"/>
            </a:xfrm>
            <a:prstGeom prst="rect">
              <a:avLst/>
            </a:prstGeom>
          </p:spPr>
        </p:pic>
      </p:grpSp>
    </p:spTree>
    <p:extLst>
      <p:ext uri="{BB962C8B-B14F-4D97-AF65-F5344CB8AC3E}">
        <p14:creationId xmlns:p14="http://schemas.microsoft.com/office/powerpoint/2010/main" val="11793186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extBox 3"/>
          <p:cNvSpPr txBox="1"/>
          <p:nvPr/>
        </p:nvSpPr>
        <p:spPr>
          <a:xfrm>
            <a:off x="3707974" y="416859"/>
            <a:ext cx="4776052" cy="2062103"/>
          </a:xfrm>
          <a:prstGeom prst="rect">
            <a:avLst/>
          </a:prstGeom>
          <a:noFill/>
        </p:spPr>
        <p:txBody>
          <a:bodyPr wrap="square" rtlCol="0">
            <a:spAutoFit/>
          </a:bodyPr>
          <a:lstStyle/>
          <a:p>
            <a:pPr algn="ctr" rtl="1">
              <a:lnSpc>
                <a:spcPct val="200%"/>
              </a:lnSpc>
            </a:pPr>
            <a:r>
              <a:rPr lang="fa-IR" sz="3600" dirty="0" smtClean="0">
                <a:latin typeface="IRANSans" panose="020B0506030804020204" pitchFamily="34" charset="-78"/>
                <a:cs typeface="A EntezareZohoor 1 **" panose="00000700000000000000" pitchFamily="2" charset="-78"/>
              </a:rPr>
              <a:t>مرجع آموزش شفافیت برای ایران:</a:t>
            </a:r>
          </a:p>
          <a:p>
            <a:pPr algn="ctr" rtl="1">
              <a:lnSpc>
                <a:spcPct val="200%"/>
              </a:lnSpc>
            </a:pPr>
            <a:r>
              <a:rPr lang="en-US" sz="2800" b="1" dirty="0" smtClean="0">
                <a:latin typeface="IRANSans" panose="020B0506030804020204" pitchFamily="34" charset="-78"/>
                <a:cs typeface="A EntezareZohoor 1 **" panose="00000700000000000000" pitchFamily="2" charset="-78"/>
              </a:rPr>
              <a:t>Learn.tp4.ir</a:t>
            </a:r>
            <a:endParaRPr lang="fa-IR" b="1" dirty="0" smtClean="0">
              <a:latin typeface="IRANSans" panose="020B0506030804020204" pitchFamily="34" charset="-78"/>
              <a:cs typeface="A EntezareZohoor 1 **" panose="00000700000000000000" pitchFamily="2" charset="-78"/>
            </a:endParaRPr>
          </a:p>
        </p:txBody>
      </p:sp>
      <p:sp>
        <p:nvSpPr>
          <p:cNvPr id="5" name="TextBox 4"/>
          <p:cNvSpPr txBox="1"/>
          <p:nvPr/>
        </p:nvSpPr>
        <p:spPr>
          <a:xfrm>
            <a:off x="3776381" y="3179676"/>
            <a:ext cx="4639238" cy="1292662"/>
          </a:xfrm>
          <a:prstGeom prst="rect">
            <a:avLst/>
          </a:prstGeom>
          <a:noFill/>
        </p:spPr>
        <p:txBody>
          <a:bodyPr wrap="square" rtlCol="0">
            <a:spAutoFit/>
          </a:bodyPr>
          <a:lstStyle/>
          <a:p>
            <a:pPr algn="ctr" rtl="1">
              <a:lnSpc>
                <a:spcPct val="150%"/>
              </a:lnSpc>
            </a:pPr>
            <a:r>
              <a:rPr lang="fa-IR" sz="2800" b="1" dirty="0" smtClean="0">
                <a:latin typeface="IRANSans" panose="020B0506030804020204" pitchFamily="34" charset="-78"/>
                <a:cs typeface="IRANSans" panose="020B0506030804020204" pitchFamily="34" charset="-78"/>
              </a:rPr>
              <a:t>ارائه‌ی آموزشی «تعارض منافع»:</a:t>
            </a:r>
          </a:p>
          <a:p>
            <a:pPr algn="ctr" rtl="1">
              <a:lnSpc>
                <a:spcPct val="150%"/>
              </a:lnSpc>
            </a:pPr>
            <a:r>
              <a:rPr lang="en-US" sz="2400" b="1" dirty="0">
                <a:latin typeface="IRANSans" panose="020B0506030804020204" pitchFamily="34" charset="-78"/>
                <a:cs typeface="A EntezareZohoor 1 **" panose="00000700000000000000" pitchFamily="2" charset="-78"/>
              </a:rPr>
              <a:t>l.tp4.ir/l07</a:t>
            </a:r>
            <a:endParaRPr lang="fa-IR" sz="2000" b="1" dirty="0" smtClean="0">
              <a:latin typeface="IRANSans" panose="020B0506030804020204" pitchFamily="34" charset="-78"/>
              <a:cs typeface="A EntezareZohoor 1 **" panose="00000700000000000000" pitchFamily="2" charset="-78"/>
            </a:endParaRPr>
          </a:p>
        </p:txBody>
      </p:sp>
      <p:sp>
        <p:nvSpPr>
          <p:cNvPr id="6" name="TextBox 5"/>
          <p:cNvSpPr txBox="1"/>
          <p:nvPr/>
        </p:nvSpPr>
        <p:spPr>
          <a:xfrm>
            <a:off x="2823881" y="4686724"/>
            <a:ext cx="6544237" cy="1292662"/>
          </a:xfrm>
          <a:prstGeom prst="rect">
            <a:avLst/>
          </a:prstGeom>
          <a:noFill/>
        </p:spPr>
        <p:txBody>
          <a:bodyPr wrap="square" rtlCol="0">
            <a:spAutoFit/>
          </a:bodyPr>
          <a:lstStyle/>
          <a:p>
            <a:pPr algn="ctr" rtl="1">
              <a:lnSpc>
                <a:spcPct val="150%"/>
              </a:lnSpc>
            </a:pPr>
            <a:r>
              <a:rPr lang="fa-IR" sz="2800" b="1" dirty="0" smtClean="0">
                <a:latin typeface="IRANSans" panose="020B0506030804020204" pitchFamily="34" charset="-78"/>
                <a:cs typeface="IRANSans" panose="020B0506030804020204" pitchFamily="34" charset="-78"/>
              </a:rPr>
              <a:t>ارائه‌ی آموزشی «شفافیت در نظام سلامت»:</a:t>
            </a:r>
          </a:p>
          <a:p>
            <a:pPr algn="ctr" rtl="1">
              <a:lnSpc>
                <a:spcPct val="150%"/>
              </a:lnSpc>
            </a:pPr>
            <a:r>
              <a:rPr lang="en-US" sz="2400" b="1" dirty="0">
                <a:latin typeface="IRANSans" panose="020B0506030804020204" pitchFamily="34" charset="-78"/>
                <a:cs typeface="IRANSans" panose="020B0506030804020204" pitchFamily="34" charset="-78"/>
              </a:rPr>
              <a:t>l.tp4.ir/l04</a:t>
            </a:r>
            <a:endParaRPr lang="fa-IR" b="1" dirty="0" smtClean="0">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382082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0.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justLow" rtl="1"/>
            <a:r>
              <a:rPr lang="fa-IR" sz="4000" dirty="0">
                <a:cs typeface="B Titr" panose="00000700000000000000" pitchFamily="2" charset="-78"/>
              </a:rPr>
              <a:t>دسته بندی تعارض منافع</a:t>
            </a:r>
            <a:endParaRPr lang="en-US" sz="4000" dirty="0">
              <a:cs typeface="B Titr" panose="00000700000000000000" pitchFamily="2" charset="-78"/>
            </a:endParaRPr>
          </a:p>
        </p:txBody>
      </p:sp>
      <p:sp>
        <p:nvSpPr>
          <p:cNvPr id="3" name="Content Placeholder 2"/>
          <p:cNvSpPr>
            <a:spLocks noGrp="1"/>
          </p:cNvSpPr>
          <p:nvPr>
            <p:ph idx="1"/>
          </p:nvPr>
        </p:nvSpPr>
        <p:spPr>
          <a:xfrm>
            <a:off x="838200" y="1210614"/>
            <a:ext cx="10515600" cy="4966349"/>
          </a:xfrm>
        </p:spPr>
        <p:txBody>
          <a:bodyPr>
            <a:normAutofit/>
          </a:bodyPr>
          <a:lstStyle/>
          <a:p>
            <a:pPr algn="justLow" rtl="1">
              <a:lnSpc>
                <a:spcPct val="100%"/>
              </a:lnSpc>
            </a:pPr>
            <a:r>
              <a:rPr lang="fa-IR" b="1" dirty="0">
                <a:solidFill>
                  <a:srgbClr val="C00000"/>
                </a:solidFill>
                <a:cs typeface="B Koodak" panose="00000700000000000000" pitchFamily="2" charset="-78"/>
              </a:rPr>
              <a:t>تعارض منافع فردی:</a:t>
            </a:r>
          </a:p>
          <a:p>
            <a:pPr marL="0" indent="0" algn="justLow" rtl="1">
              <a:lnSpc>
                <a:spcPct val="100%"/>
              </a:lnSpc>
              <a:buNone/>
            </a:pPr>
            <a:r>
              <a:rPr lang="fa-IR" dirty="0">
                <a:cs typeface="B Yagut" panose="00000400000000000000" pitchFamily="2" charset="-78"/>
              </a:rPr>
              <a:t>به علت برخي </a:t>
            </a:r>
            <a:r>
              <a:rPr lang="fa-IR" u="sng" dirty="0">
                <a:cs typeface="B Yagut" panose="00000400000000000000" pitchFamily="2" charset="-78"/>
              </a:rPr>
              <a:t>ويژگي‌هاي مربوط به شخص </a:t>
            </a:r>
            <a:r>
              <a:rPr lang="fa-IR" dirty="0">
                <a:cs typeface="B Yagut" panose="00000400000000000000" pitchFamily="2" charset="-78"/>
              </a:rPr>
              <a:t>قرار گرفته در مناصب حاكميتي (روابط خانوادگي، روابط سهام داري، اشتغال و....)، منافع شخص در تعارض با منافع حاكميت و عموم مردم قرار مي‌گيرد.</a:t>
            </a:r>
            <a:endParaRPr lang="en-US" dirty="0">
              <a:cs typeface="B Yagut" panose="00000400000000000000" pitchFamily="2" charset="-78"/>
            </a:endParaRPr>
          </a:p>
          <a:p>
            <a:pPr algn="justLow" rtl="1">
              <a:lnSpc>
                <a:spcPct val="100%"/>
              </a:lnSpc>
            </a:pPr>
            <a:r>
              <a:rPr lang="fa-IR" b="1" dirty="0">
                <a:solidFill>
                  <a:srgbClr val="C00000"/>
                </a:solidFill>
                <a:cs typeface="B Koodak" panose="00000700000000000000" pitchFamily="2" charset="-78"/>
              </a:rPr>
              <a:t>تعارض منافع سازمانی</a:t>
            </a:r>
            <a:r>
              <a:rPr lang="fa-IR" dirty="0">
                <a:solidFill>
                  <a:srgbClr val="C00000"/>
                </a:solidFill>
                <a:cs typeface="B Koodak" panose="00000700000000000000" pitchFamily="2" charset="-78"/>
              </a:rPr>
              <a:t>:</a:t>
            </a:r>
          </a:p>
          <a:p>
            <a:pPr marL="0" indent="0" algn="justLow" rtl="1">
              <a:lnSpc>
                <a:spcPct val="100%"/>
              </a:lnSpc>
              <a:buNone/>
            </a:pPr>
            <a:r>
              <a:rPr lang="fa-IR" dirty="0">
                <a:cs typeface="B Yagut" panose="00000400000000000000" pitchFamily="2" charset="-78"/>
              </a:rPr>
              <a:t>اين حالت شبيه به تعارض منافع شخص‌محور است ولي در مورد منافع يك سازمان مصداق پيدا مي‌كند. به‌طوري كه به علت </a:t>
            </a:r>
            <a:r>
              <a:rPr lang="fa-IR" u="sng" dirty="0">
                <a:cs typeface="B Yagut" panose="00000400000000000000" pitchFamily="2" charset="-78"/>
              </a:rPr>
              <a:t>ويژگي‌هاي مرتبط با سازمان </a:t>
            </a:r>
            <a:r>
              <a:rPr lang="fa-IR" dirty="0">
                <a:cs typeface="B Yagut" panose="00000400000000000000" pitchFamily="2" charset="-78"/>
              </a:rPr>
              <a:t>مانند فعاليت‌هاي شركت‌هاي وابسته به سازمان يا خدماتي كه سازمان ارائه مي‌كند منافع سازمان در تعارض با منافع حاكميت قرار مي‌گيرد</a:t>
            </a:r>
          </a:p>
        </p:txBody>
      </p:sp>
    </p:spTree>
    <p:extLst>
      <p:ext uri="{BB962C8B-B14F-4D97-AF65-F5344CB8AC3E}">
        <p14:creationId xmlns:p14="http://schemas.microsoft.com/office/powerpoint/2010/main" val="14319122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29640" y="195943"/>
            <a:ext cx="10515600" cy="1325563"/>
          </a:xfrm>
        </p:spPr>
        <p:txBody>
          <a:bodyPr>
            <a:normAutofit/>
          </a:bodyPr>
          <a:lstStyle/>
          <a:p>
            <a:pPr algn="r" rtl="1"/>
            <a:r>
              <a:rPr lang="ar-SA" sz="4000" b="1" dirty="0">
                <a:cs typeface="B Titr" panose="00000700000000000000" pitchFamily="2" charset="-78"/>
              </a:rPr>
              <a:t>عوامل </a:t>
            </a:r>
            <a:r>
              <a:rPr lang="ar-SA" sz="4000" b="1" u="sng" dirty="0">
                <a:cs typeface="B Titr" panose="00000700000000000000" pitchFamily="2" charset="-78"/>
              </a:rPr>
              <a:t>فردي</a:t>
            </a:r>
            <a:r>
              <a:rPr lang="ar-SA" sz="4000" b="1" dirty="0">
                <a:cs typeface="B Titr" panose="00000700000000000000" pitchFamily="2" charset="-78"/>
              </a:rPr>
              <a:t> ايجاد كننده تعارض </a:t>
            </a:r>
            <a:r>
              <a:rPr lang="ar-SA" sz="4000" b="1" dirty="0" smtClean="0">
                <a:cs typeface="B Titr" panose="00000700000000000000" pitchFamily="2" charset="-78"/>
              </a:rPr>
              <a:t>منافع</a:t>
            </a:r>
            <a:endParaRPr lang="en-US" sz="4000" dirty="0">
              <a:cs typeface="B Titr" panose="00000700000000000000" pitchFamily="2" charset="-78"/>
            </a:endParaRPr>
          </a:p>
        </p:txBody>
      </p:sp>
      <p:sp>
        <p:nvSpPr>
          <p:cNvPr id="3" name="Content Placeholder 2"/>
          <p:cNvSpPr>
            <a:spLocks noGrp="1"/>
          </p:cNvSpPr>
          <p:nvPr>
            <p:ph idx="1"/>
          </p:nvPr>
        </p:nvSpPr>
        <p:spPr>
          <a:xfrm>
            <a:off x="1141414" y="1521506"/>
            <a:ext cx="9905999" cy="4644163"/>
          </a:xfrm>
        </p:spPr>
        <p:txBody>
          <a:bodyPr>
            <a:normAutofit/>
          </a:bodyPr>
          <a:lstStyle/>
          <a:p>
            <a:pPr algn="r" rtl="1">
              <a:lnSpc>
                <a:spcPct val="150%"/>
              </a:lnSpc>
            </a:pPr>
            <a:r>
              <a:rPr lang="ar-SA" dirty="0" smtClean="0">
                <a:cs typeface="B Koodak" panose="00000700000000000000" pitchFamily="2" charset="-78"/>
              </a:rPr>
              <a:t>ارتباطات </a:t>
            </a:r>
            <a:r>
              <a:rPr lang="ar-SA" dirty="0">
                <a:cs typeface="B Koodak" panose="00000700000000000000" pitchFamily="2" charset="-78"/>
              </a:rPr>
              <a:t>سهام داري يا مالكيت شركت‌هاي مرتبط با </a:t>
            </a:r>
            <a:r>
              <a:rPr lang="ar-SA" dirty="0" smtClean="0">
                <a:cs typeface="B Koodak" panose="00000700000000000000" pitchFamily="2" charset="-78"/>
              </a:rPr>
              <a:t>تصميم‌گيري</a:t>
            </a:r>
            <a:endParaRPr lang="en-US" dirty="0" smtClean="0">
              <a:cs typeface="B Koodak" panose="00000700000000000000" pitchFamily="2" charset="-78"/>
            </a:endParaRPr>
          </a:p>
          <a:p>
            <a:pPr algn="r" rtl="1">
              <a:lnSpc>
                <a:spcPct val="150%"/>
              </a:lnSpc>
            </a:pPr>
            <a:r>
              <a:rPr lang="ar-SA" dirty="0">
                <a:cs typeface="B Koodak" panose="00000700000000000000" pitchFamily="2" charset="-78"/>
              </a:rPr>
              <a:t>اشتغال </a:t>
            </a:r>
            <a:r>
              <a:rPr lang="ar-SA" dirty="0" smtClean="0">
                <a:cs typeface="B Koodak" panose="00000700000000000000" pitchFamily="2" charset="-78"/>
              </a:rPr>
              <a:t>همزمان</a:t>
            </a:r>
            <a:endParaRPr lang="en-US" dirty="0" smtClean="0">
              <a:cs typeface="B Koodak" panose="00000700000000000000" pitchFamily="2" charset="-78"/>
            </a:endParaRPr>
          </a:p>
          <a:p>
            <a:pPr algn="r" rtl="1">
              <a:lnSpc>
                <a:spcPct val="150%"/>
              </a:lnSpc>
            </a:pPr>
            <a:r>
              <a:rPr lang="ar-SA" dirty="0">
                <a:cs typeface="B Koodak" panose="00000700000000000000" pitchFamily="2" charset="-78"/>
              </a:rPr>
              <a:t>دريافت هديه </a:t>
            </a:r>
            <a:endParaRPr lang="fa-IR" dirty="0" smtClean="0">
              <a:cs typeface="B Koodak" panose="00000700000000000000" pitchFamily="2" charset="-78"/>
            </a:endParaRPr>
          </a:p>
          <a:p>
            <a:pPr algn="r" rtl="1">
              <a:lnSpc>
                <a:spcPct val="150%"/>
              </a:lnSpc>
            </a:pPr>
            <a:r>
              <a:rPr lang="ar-SA" dirty="0" smtClean="0">
                <a:cs typeface="B Koodak" panose="00000700000000000000" pitchFamily="2" charset="-78"/>
              </a:rPr>
              <a:t>ارتباطات </a:t>
            </a:r>
            <a:r>
              <a:rPr lang="ar-SA" dirty="0">
                <a:cs typeface="B Koodak" panose="00000700000000000000" pitchFamily="2" charset="-78"/>
              </a:rPr>
              <a:t>خويشاوندي</a:t>
            </a:r>
            <a:endParaRPr lang="en-US" dirty="0" smtClean="0">
              <a:effectLst/>
              <a:cs typeface="B Koodak" panose="00000700000000000000" pitchFamily="2" charset="-78"/>
            </a:endParaRPr>
          </a:p>
          <a:p>
            <a:pPr algn="r" rtl="1">
              <a:lnSpc>
                <a:spcPct val="150%"/>
              </a:lnSpc>
            </a:pPr>
            <a:r>
              <a:rPr lang="ar-SA" dirty="0">
                <a:cs typeface="B Koodak" panose="00000700000000000000" pitchFamily="2" charset="-78"/>
              </a:rPr>
              <a:t>ارتباطات پسا شغلي و مسئله درب </a:t>
            </a:r>
            <a:r>
              <a:rPr lang="ar-SA" dirty="0" smtClean="0">
                <a:cs typeface="B Koodak" panose="00000700000000000000" pitchFamily="2" charset="-78"/>
              </a:rPr>
              <a:t>گردان</a:t>
            </a:r>
            <a:endParaRPr lang="en-US" dirty="0" smtClean="0">
              <a:cs typeface="B Koodak" panose="00000700000000000000" pitchFamily="2" charset="-78"/>
            </a:endParaRPr>
          </a:p>
          <a:p>
            <a:pPr lvl="0" algn="r" rtl="1">
              <a:lnSpc>
                <a:spcPct val="150%"/>
              </a:lnSpc>
            </a:pPr>
            <a:r>
              <a:rPr lang="ar-SA" dirty="0">
                <a:cs typeface="B Koodak" panose="00000700000000000000" pitchFamily="2" charset="-78"/>
              </a:rPr>
              <a:t>انگيزه‌هاي سياسي، منطقه‌اي و سليقه اي</a:t>
            </a:r>
            <a:endParaRPr lang="en-US" dirty="0" smtClean="0">
              <a:effectLst/>
              <a:cs typeface="B Koodak" panose="00000700000000000000" pitchFamily="2" charset="-78"/>
            </a:endParaRPr>
          </a:p>
          <a:p>
            <a:pPr marL="0" indent="0" algn="r" rtl="1">
              <a:buNone/>
            </a:pPr>
            <a:endParaRPr lang="en-US" dirty="0"/>
          </a:p>
        </p:txBody>
      </p:sp>
    </p:spTree>
    <p:extLst>
      <p:ext uri="{BB962C8B-B14F-4D97-AF65-F5344CB8AC3E}">
        <p14:creationId xmlns:p14="http://schemas.microsoft.com/office/powerpoint/2010/main" val="28792431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ar-SA" sz="4000" b="1" dirty="0">
                <a:cs typeface="B Titr" panose="00000700000000000000" pitchFamily="2" charset="-78"/>
              </a:rPr>
              <a:t>عوامل </a:t>
            </a:r>
            <a:r>
              <a:rPr lang="ar-SA" sz="4000" b="1" u="sng" dirty="0">
                <a:cs typeface="B Titr" panose="00000700000000000000" pitchFamily="2" charset="-78"/>
              </a:rPr>
              <a:t>نهادي</a:t>
            </a:r>
            <a:r>
              <a:rPr lang="ar-SA" sz="4000" b="1" dirty="0">
                <a:cs typeface="B Titr" panose="00000700000000000000" pitchFamily="2" charset="-78"/>
              </a:rPr>
              <a:t> ايجاد كننده تعارض </a:t>
            </a:r>
            <a:r>
              <a:rPr lang="ar-SA" sz="4000" b="1" dirty="0" smtClean="0">
                <a:cs typeface="B Titr" panose="00000700000000000000" pitchFamily="2" charset="-78"/>
              </a:rPr>
              <a:t>منافع</a:t>
            </a:r>
            <a:endParaRPr lang="en-US" sz="4000" b="1" dirty="0">
              <a:cs typeface="B Titr" panose="00000700000000000000" pitchFamily="2" charset="-78"/>
            </a:endParaRPr>
          </a:p>
        </p:txBody>
      </p:sp>
      <p:sp>
        <p:nvSpPr>
          <p:cNvPr id="3" name="Content Placeholder 2"/>
          <p:cNvSpPr>
            <a:spLocks noGrp="1"/>
          </p:cNvSpPr>
          <p:nvPr>
            <p:ph idx="1"/>
          </p:nvPr>
        </p:nvSpPr>
        <p:spPr/>
        <p:txBody>
          <a:bodyPr>
            <a:normAutofit fontScale="92.5%" lnSpcReduction="10%"/>
          </a:bodyPr>
          <a:lstStyle/>
          <a:p>
            <a:pPr lvl="0" algn="r" rtl="1">
              <a:lnSpc>
                <a:spcPct val="200%"/>
              </a:lnSpc>
            </a:pPr>
            <a:r>
              <a:rPr lang="ar-SA" b="1" dirty="0">
                <a:cs typeface="B Koodak" panose="00000700000000000000" pitchFamily="2" charset="-78"/>
              </a:rPr>
              <a:t>اتحاد قاعده‌گذار و مجري قواعد</a:t>
            </a:r>
            <a:endParaRPr lang="en-US" dirty="0" smtClean="0">
              <a:effectLst/>
              <a:cs typeface="B Koodak" panose="00000700000000000000" pitchFamily="2" charset="-78"/>
            </a:endParaRPr>
          </a:p>
          <a:p>
            <a:pPr lvl="0" algn="r" rtl="1">
              <a:lnSpc>
                <a:spcPct val="200%"/>
              </a:lnSpc>
            </a:pPr>
            <a:r>
              <a:rPr lang="ar-SA" b="1" dirty="0">
                <a:cs typeface="B Koodak" panose="00000700000000000000" pitchFamily="2" charset="-78"/>
              </a:rPr>
              <a:t>اتحاد ناظر و منظور(نظارت شونده)</a:t>
            </a:r>
            <a:endParaRPr lang="en-US" dirty="0" smtClean="0">
              <a:effectLst/>
              <a:cs typeface="B Koodak" panose="00000700000000000000" pitchFamily="2" charset="-78"/>
            </a:endParaRPr>
          </a:p>
          <a:p>
            <a:pPr lvl="0" algn="r" rtl="1">
              <a:lnSpc>
                <a:spcPct val="200%"/>
              </a:lnSpc>
            </a:pPr>
            <a:r>
              <a:rPr lang="ar-SA" b="1" dirty="0">
                <a:cs typeface="B Koodak" panose="00000700000000000000" pitchFamily="2" charset="-78"/>
              </a:rPr>
              <a:t>تعارض درآمد و وظايف</a:t>
            </a:r>
            <a:endParaRPr lang="en-US" dirty="0" smtClean="0">
              <a:effectLst/>
              <a:cs typeface="B Koodak" panose="00000700000000000000" pitchFamily="2" charset="-78"/>
            </a:endParaRPr>
          </a:p>
          <a:p>
            <a:pPr lvl="0" algn="r" rtl="1">
              <a:lnSpc>
                <a:spcPct val="200%"/>
              </a:lnSpc>
            </a:pPr>
            <a:r>
              <a:rPr lang="fa-IR" b="1" dirty="0">
                <a:cs typeface="B Koodak" panose="00000700000000000000" pitchFamily="2" charset="-78"/>
              </a:rPr>
              <a:t>تعارض وظايف</a:t>
            </a:r>
            <a:endParaRPr lang="en-US" dirty="0" smtClean="0">
              <a:effectLst/>
              <a:cs typeface="B Koodak" panose="00000700000000000000" pitchFamily="2" charset="-78"/>
            </a:endParaRPr>
          </a:p>
          <a:p>
            <a:pPr algn="r" rtl="1"/>
            <a:endParaRPr lang="en-US" dirty="0"/>
          </a:p>
        </p:txBody>
      </p:sp>
    </p:spTree>
    <p:extLst>
      <p:ext uri="{BB962C8B-B14F-4D97-AF65-F5344CB8AC3E}">
        <p14:creationId xmlns:p14="http://schemas.microsoft.com/office/powerpoint/2010/main" val="7138712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p:spPr>
        <p:txBody>
          <a:bodyPr>
            <a:normAutofit/>
          </a:bodyPr>
          <a:lstStyle/>
          <a:p>
            <a:pPr algn="justLow" rtl="1"/>
            <a:r>
              <a:rPr lang="fa-IR" sz="4000" dirty="0" smtClean="0">
                <a:ln w="19050">
                  <a:solidFill>
                    <a:schemeClr val="bg1"/>
                  </a:solidFill>
                </a:ln>
                <a:solidFill>
                  <a:srgbClr val="10C221"/>
                </a:solidFill>
                <a:effectLst>
                  <a:reflection blurRad="6350" stA="53%" endA="0.3%" endPos="35.5%" dir="5400000" sy="-90%" algn="bl" rotWithShape="0"/>
                </a:effectLst>
                <a:cs typeface="B Titr" panose="00000700000000000000" pitchFamily="2" charset="-78"/>
              </a:rPr>
              <a:t>تعارض منافع در نظام سلامت	</a:t>
            </a:r>
            <a:endParaRPr lang="en-US" sz="4000" dirty="0">
              <a:ln w="19050">
                <a:solidFill>
                  <a:schemeClr val="bg1"/>
                </a:solidFill>
              </a:ln>
              <a:solidFill>
                <a:srgbClr val="10C221"/>
              </a:solidFill>
              <a:effectLst>
                <a:reflection blurRad="6350" stA="53%" endA="0.3%" endPos="35.5%" dir="5400000" sy="-90%" algn="bl" rotWithShape="0"/>
              </a:effectLst>
              <a:cs typeface="B Titr" panose="00000700000000000000" pitchFamily="2" charset="-78"/>
            </a:endParaRPr>
          </a:p>
        </p:txBody>
      </p:sp>
      <p:sp>
        <p:nvSpPr>
          <p:cNvPr id="3" name="Content Placeholder 2"/>
          <p:cNvSpPr>
            <a:spLocks noGrp="1"/>
          </p:cNvSpPr>
          <p:nvPr>
            <p:ph idx="1"/>
          </p:nvPr>
        </p:nvSpPr>
        <p:spPr>
          <a:xfrm>
            <a:off x="838200" y="1524000"/>
            <a:ext cx="10515600" cy="5134377"/>
          </a:xfrm>
        </p:spPr>
        <p:txBody>
          <a:bodyPr>
            <a:normAutofit/>
          </a:bodyPr>
          <a:lstStyle/>
          <a:p>
            <a:pPr algn="justLow" rtl="1">
              <a:lnSpc>
                <a:spcPct val="150%"/>
              </a:lnSpc>
            </a:pPr>
            <a:r>
              <a:rPr lang="fa-IR" dirty="0">
                <a:cs typeface="B Koodak" panose="00000700000000000000" pitchFamily="2" charset="-78"/>
              </a:rPr>
              <a:t>بیماران و </a:t>
            </a:r>
            <a:r>
              <a:rPr lang="fa-IR" dirty="0" smtClean="0">
                <a:cs typeface="B Koodak" panose="00000700000000000000" pitchFamily="2" charset="-78"/>
              </a:rPr>
              <a:t>عموم جامعه </a:t>
            </a:r>
            <a:r>
              <a:rPr lang="fa-IR" dirty="0">
                <a:cs typeface="B Koodak" panose="00000700000000000000" pitchFamily="2" charset="-78"/>
              </a:rPr>
              <a:t>زمانی نفع می‌برند که پزشکان و محققان با شرکت‌های داروسازی، تجهیزات پزشکی و بیوتکنولوژی محصولات را توسعه دهند که سلامت عموم و افراد را منتفع </a:t>
            </a:r>
            <a:r>
              <a:rPr lang="fa-IR" dirty="0" smtClean="0">
                <a:cs typeface="B Koodak" panose="00000700000000000000" pitchFamily="2" charset="-78"/>
              </a:rPr>
              <a:t>سازد</a:t>
            </a:r>
          </a:p>
          <a:p>
            <a:pPr algn="justLow" rtl="1">
              <a:lnSpc>
                <a:spcPct val="150%"/>
              </a:lnSpc>
            </a:pPr>
            <a:r>
              <a:rPr lang="fa-IR" dirty="0">
                <a:cs typeface="B Koodak" panose="00000700000000000000" pitchFamily="2" charset="-78"/>
              </a:rPr>
              <a:t>هم‌زمان، نگرانی‌ها در حال رشد است که </a:t>
            </a:r>
            <a:r>
              <a:rPr lang="fa-IR" dirty="0" smtClean="0">
                <a:cs typeface="B Koodak" panose="00000700000000000000" pitchFamily="2" charset="-78"/>
              </a:rPr>
              <a:t>روابط </a:t>
            </a:r>
            <a:r>
              <a:rPr lang="fa-IR" dirty="0">
                <a:cs typeface="B Koodak" panose="00000700000000000000" pitchFamily="2" charset="-78"/>
              </a:rPr>
              <a:t>مالی </a:t>
            </a:r>
            <a:r>
              <a:rPr lang="fa-IR" dirty="0" smtClean="0">
                <a:cs typeface="B Koodak" panose="00000700000000000000" pitchFamily="2" charset="-78"/>
              </a:rPr>
              <a:t>پزشکان با </a:t>
            </a:r>
            <a:r>
              <a:rPr lang="fa-IR" dirty="0">
                <a:cs typeface="B Koodak" panose="00000700000000000000" pitchFamily="2" charset="-78"/>
              </a:rPr>
              <a:t>صنعت، بی‌جهت قضاوت حرفه‌ای را تحت تأثیر قرار دهد </a:t>
            </a:r>
            <a:endParaRPr lang="fa-IR" dirty="0" smtClean="0">
              <a:cs typeface="B Koodak" panose="00000700000000000000" pitchFamily="2" charset="-78"/>
            </a:endParaRPr>
          </a:p>
          <a:p>
            <a:pPr algn="justLow" rtl="1">
              <a:lnSpc>
                <a:spcPct val="150%"/>
              </a:lnSpc>
            </a:pPr>
            <a:r>
              <a:rPr lang="fa-IR" dirty="0" smtClean="0">
                <a:cs typeface="B Koodak" panose="00000700000000000000" pitchFamily="2" charset="-78"/>
              </a:rPr>
              <a:t>این‌چنین </a:t>
            </a:r>
            <a:r>
              <a:rPr lang="fa-IR" dirty="0">
                <a:cs typeface="B Koodak" panose="00000700000000000000" pitchFamily="2" charset="-78"/>
              </a:rPr>
              <a:t>تعارض منافعی درستی ارزیابی علمی، عینیت آموزش حرفه‌ای، کیفیت مراقبت و اعتماد عمومی به پزشکان را تهدید می‌کند</a:t>
            </a:r>
            <a:endParaRPr lang="en-US" dirty="0">
              <a:cs typeface="B Koodak" panose="00000700000000000000" pitchFamily="2" charset="-78"/>
            </a:endParaRPr>
          </a:p>
        </p:txBody>
      </p:sp>
    </p:spTree>
    <p:extLst>
      <p:ext uri="{BB962C8B-B14F-4D97-AF65-F5344CB8AC3E}">
        <p14:creationId xmlns:p14="http://schemas.microsoft.com/office/powerpoint/2010/main" val="35376515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63203" y="262094"/>
            <a:ext cx="10515600" cy="884126"/>
          </a:xfrm>
        </p:spPr>
        <p:txBody>
          <a:bodyPr vert="horz" lIns="91440" tIns="45720" rIns="91440" bIns="45720" rtlCol="0" anchor="ctr">
            <a:noAutofit/>
          </a:bodyPr>
          <a:lstStyle/>
          <a:p>
            <a:r>
              <a:rPr lang="fa-IR" sz="4000" dirty="0">
                <a:ln w="19050">
                  <a:solidFill>
                    <a:schemeClr val="bg1"/>
                  </a:solidFill>
                </a:ln>
                <a:solidFill>
                  <a:srgbClr val="10C221"/>
                </a:solidFill>
                <a:effectLst>
                  <a:reflection blurRad="6350" stA="53%" endA="0.3%" endPos="35.5%" dir="5400000" sy="-90%" algn="bl" rotWithShape="0"/>
                </a:effectLst>
              </a:rPr>
              <a:t>حوزه‌های تعارض منافع در سلامت</a:t>
            </a:r>
            <a:endParaRPr lang="en-US" sz="4000" dirty="0">
              <a:ln w="19050">
                <a:solidFill>
                  <a:schemeClr val="bg1"/>
                </a:solidFill>
              </a:ln>
              <a:solidFill>
                <a:srgbClr val="10C221"/>
              </a:solidFill>
              <a:effectLst>
                <a:reflection blurRad="6350" stA="53%" endA="0.3%" endPos="35.5%" dir="5400000" sy="-90%" algn="bl" rotWithShape="0"/>
              </a:effectLst>
            </a:endParaRPr>
          </a:p>
        </p:txBody>
      </p:sp>
      <p:sp>
        <p:nvSpPr>
          <p:cNvPr id="3" name="Content Placeholder 2"/>
          <p:cNvSpPr>
            <a:spLocks noGrp="1"/>
          </p:cNvSpPr>
          <p:nvPr>
            <p:ph idx="1"/>
          </p:nvPr>
        </p:nvSpPr>
        <p:spPr>
          <a:xfrm>
            <a:off x="838200" y="1146220"/>
            <a:ext cx="10515600" cy="5537915"/>
          </a:xfrm>
        </p:spPr>
        <p:txBody>
          <a:bodyPr>
            <a:normAutofit/>
          </a:bodyPr>
          <a:lstStyle/>
          <a:p>
            <a:pPr algn="r" rtl="1">
              <a:lnSpc>
                <a:spcPct val="200%"/>
              </a:lnSpc>
            </a:pPr>
            <a:r>
              <a:rPr lang="fa-IR" dirty="0" smtClean="0">
                <a:cs typeface="B Koodak" panose="00000700000000000000" pitchFamily="2" charset="-78"/>
              </a:rPr>
              <a:t>تعارض منافع در ارائه خدمات بهداشتی درمانی</a:t>
            </a:r>
          </a:p>
          <a:p>
            <a:pPr algn="r" rtl="1">
              <a:lnSpc>
                <a:spcPct val="200%"/>
              </a:lnSpc>
            </a:pPr>
            <a:r>
              <a:rPr lang="fa-IR" dirty="0" smtClean="0">
                <a:cs typeface="B Koodak" panose="00000700000000000000" pitchFamily="2" charset="-78"/>
              </a:rPr>
              <a:t>تعارض منافع در آموزش</a:t>
            </a:r>
          </a:p>
          <a:p>
            <a:pPr algn="r" rtl="1">
              <a:lnSpc>
                <a:spcPct val="200%"/>
              </a:lnSpc>
            </a:pPr>
            <a:r>
              <a:rPr lang="fa-IR" dirty="0" smtClean="0">
                <a:cs typeface="B Koodak" panose="00000700000000000000" pitchFamily="2" charset="-78"/>
              </a:rPr>
              <a:t>تعارض منافع در پژوهش</a:t>
            </a:r>
          </a:p>
          <a:p>
            <a:pPr algn="r" rtl="1">
              <a:lnSpc>
                <a:spcPct val="200%"/>
              </a:lnSpc>
            </a:pPr>
            <a:r>
              <a:rPr lang="fa-IR" dirty="0" smtClean="0">
                <a:cs typeface="B Koodak" panose="00000700000000000000" pitchFamily="2" charset="-78"/>
              </a:rPr>
              <a:t>تعارض منافع در تدوین راهنماهای بالینی</a:t>
            </a:r>
          </a:p>
          <a:p>
            <a:pPr algn="r" rtl="1">
              <a:lnSpc>
                <a:spcPct val="200%"/>
              </a:lnSpc>
            </a:pPr>
            <a:r>
              <a:rPr lang="fa-IR" dirty="0" smtClean="0">
                <a:cs typeface="B Koodak" panose="00000700000000000000" pitchFamily="2" charset="-78"/>
              </a:rPr>
              <a:t>تعارض منافع در مناصب حاکمیتی و مدیریتی</a:t>
            </a:r>
          </a:p>
        </p:txBody>
      </p:sp>
    </p:spTree>
    <p:extLst>
      <p:ext uri="{BB962C8B-B14F-4D97-AF65-F5344CB8AC3E}">
        <p14:creationId xmlns:p14="http://schemas.microsoft.com/office/powerpoint/2010/main" val="32621725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9166"/>
            <a:ext cx="10515600" cy="4687797"/>
          </a:xfrm>
        </p:spPr>
        <p:txBody>
          <a:bodyPr>
            <a:normAutofit/>
          </a:bodyPr>
          <a:lstStyle/>
          <a:p>
            <a:pPr algn="r" rtl="1">
              <a:lnSpc>
                <a:spcPct val="150%"/>
              </a:lnSpc>
            </a:pPr>
            <a:r>
              <a:rPr lang="ar-SA" dirty="0">
                <a:cs typeface="B Koodak" panose="00000700000000000000" pitchFamily="2" charset="-78"/>
              </a:rPr>
              <a:t>تعارض درآمد و وظایف</a:t>
            </a:r>
            <a:endParaRPr lang="fa-IR" dirty="0">
              <a:cs typeface="B Koodak" panose="00000700000000000000" pitchFamily="2" charset="-78"/>
            </a:endParaRPr>
          </a:p>
          <a:p>
            <a:pPr algn="r" rtl="1">
              <a:lnSpc>
                <a:spcPct val="150%"/>
              </a:lnSpc>
            </a:pPr>
            <a:r>
              <a:rPr lang="ar-SA" dirty="0">
                <a:cs typeface="B Koodak" panose="00000700000000000000" pitchFamily="2" charset="-78"/>
              </a:rPr>
              <a:t>تعارض وظایف</a:t>
            </a:r>
            <a:endParaRPr lang="fa-IR" dirty="0">
              <a:cs typeface="B Koodak" panose="00000700000000000000" pitchFamily="2" charset="-78"/>
            </a:endParaRPr>
          </a:p>
          <a:p>
            <a:pPr algn="r" rtl="1">
              <a:lnSpc>
                <a:spcPct val="150%"/>
              </a:lnSpc>
            </a:pPr>
            <a:r>
              <a:rPr lang="ar-SA" dirty="0">
                <a:cs typeface="B Koodak" panose="00000700000000000000" pitchFamily="2" charset="-78"/>
              </a:rPr>
              <a:t>اتحاد قاعده‌گذار و مجری</a:t>
            </a:r>
            <a:endParaRPr lang="en-US" dirty="0">
              <a:cs typeface="B Koodak" panose="00000700000000000000" pitchFamily="2" charset="-78"/>
            </a:endParaRPr>
          </a:p>
          <a:p>
            <a:pPr algn="r" rtl="1">
              <a:lnSpc>
                <a:spcPct val="150%"/>
              </a:lnSpc>
            </a:pPr>
            <a:r>
              <a:rPr lang="ar-SA" dirty="0">
                <a:cs typeface="B Koodak" panose="00000700000000000000" pitchFamily="2" charset="-78"/>
              </a:rPr>
              <a:t>اتحاد ناظر و منظور (نظارت شونده)</a:t>
            </a:r>
            <a:endParaRPr lang="en-US" dirty="0">
              <a:cs typeface="B Koodak" panose="00000700000000000000" pitchFamily="2" charset="-78"/>
            </a:endParaRPr>
          </a:p>
          <a:p>
            <a:pPr algn="r" rtl="1">
              <a:lnSpc>
                <a:spcPct val="150%"/>
              </a:lnSpc>
            </a:pPr>
            <a:r>
              <a:rPr lang="ar-SA" dirty="0">
                <a:cs typeface="B Koodak" panose="00000700000000000000" pitchFamily="2" charset="-78"/>
              </a:rPr>
              <a:t>تبانی خدمت‌گزاران</a:t>
            </a:r>
            <a:endParaRPr lang="en-US" dirty="0">
              <a:cs typeface="B Koodak" panose="00000700000000000000" pitchFamily="2" charset="-78"/>
            </a:endParaRPr>
          </a:p>
          <a:p>
            <a:pPr algn="r" rtl="1">
              <a:lnSpc>
                <a:spcPct val="150%"/>
              </a:lnSpc>
            </a:pPr>
            <a:r>
              <a:rPr lang="ar-SA" dirty="0">
                <a:cs typeface="B Koodak" panose="00000700000000000000" pitchFamily="2" charset="-78"/>
              </a:rPr>
              <a:t>اشتغال همزمان</a:t>
            </a:r>
            <a:endParaRPr lang="en-US" dirty="0">
              <a:cs typeface="B Koodak" panose="00000700000000000000" pitchFamily="2" charset="-78"/>
            </a:endParaRPr>
          </a:p>
          <a:p>
            <a:pPr algn="r" rtl="1"/>
            <a:endParaRPr lang="en-US" b="1" dirty="0"/>
          </a:p>
          <a:p>
            <a:pPr algn="r" rtl="1"/>
            <a:endParaRPr lang="en-US" dirty="0"/>
          </a:p>
        </p:txBody>
      </p:sp>
      <p:sp>
        <p:nvSpPr>
          <p:cNvPr id="2" name="Title 1"/>
          <p:cNvSpPr>
            <a:spLocks noGrp="1"/>
          </p:cNvSpPr>
          <p:nvPr>
            <p:ph type="title"/>
          </p:nvPr>
        </p:nvSpPr>
        <p:spPr>
          <a:xfrm>
            <a:off x="1447801" y="0"/>
            <a:ext cx="9905999" cy="1478570"/>
          </a:xfrm>
        </p:spPr>
        <p:txBody>
          <a:bodyPr>
            <a:normAutofit/>
          </a:bodyPr>
          <a:lstStyle/>
          <a:p>
            <a:pPr algn="r" rtl="1"/>
            <a:r>
              <a:rPr lang="fa-IR" sz="4000" dirty="0">
                <a:ln w="0">
                  <a:noFill/>
                </a:ln>
                <a:solidFill>
                  <a:schemeClr val="accent3">
                    <a:lumMod val="75%"/>
                  </a:schemeClr>
                </a:solidFill>
                <a:effectLst>
                  <a:reflection blurRad="6350" stA="53%" endA="0.3%" endPos="35.5%" dir="5400000" sy="-90%" algn="bl" rotWithShape="0"/>
                </a:effectLst>
                <a:cs typeface="B Titr" panose="00000700000000000000" pitchFamily="2" charset="-78"/>
              </a:rPr>
              <a:t>مصادیق تعارض منافع در نظام سلامت</a:t>
            </a:r>
            <a:endParaRPr lang="en-US" sz="4000" dirty="0">
              <a:ln w="0">
                <a:noFill/>
              </a:ln>
              <a:solidFill>
                <a:schemeClr val="accent3">
                  <a:lumMod val="75%"/>
                </a:schemeClr>
              </a:solidFill>
              <a:effectLst>
                <a:reflection blurRad="6350" stA="53%" endA="0.3%" endPos="35.5%" dir="5400000" sy="-90%" algn="bl" rotWithShape="0"/>
              </a:effectLst>
              <a:cs typeface="B Titr" panose="00000700000000000000" pitchFamily="2" charset="-78"/>
            </a:endParaRPr>
          </a:p>
        </p:txBody>
      </p:sp>
    </p:spTree>
    <p:extLst>
      <p:ext uri="{BB962C8B-B14F-4D97-AF65-F5344CB8AC3E}">
        <p14:creationId xmlns:p14="http://schemas.microsoft.com/office/powerpoint/2010/main" val="4638907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4414"/>
            <a:ext cx="10515600" cy="1325563"/>
          </a:xfrm>
        </p:spPr>
        <p:txBody>
          <a:bodyPr>
            <a:normAutofit/>
          </a:bodyPr>
          <a:lstStyle/>
          <a:p>
            <a:pPr algn="r" rtl="1">
              <a:lnSpc>
                <a:spcPct val="150%"/>
              </a:lnSpc>
            </a:pPr>
            <a:r>
              <a:rPr lang="ar-SA" sz="4000" dirty="0">
                <a:ln w="0">
                  <a:solidFill>
                    <a:schemeClr val="accent5">
                      <a:lumMod val="75%"/>
                    </a:schemeClr>
                  </a:solidFill>
                </a:ln>
                <a:solidFill>
                  <a:srgbClr val="C00000"/>
                </a:solidFill>
                <a:effectLst>
                  <a:reflection blurRad="6350" stA="53%" endA="0.3%" endPos="35.5%" dir="5400000" sy="-90%" algn="bl" rotWithShape="0"/>
                </a:effectLst>
                <a:cs typeface="B Titr" panose="00000700000000000000" pitchFamily="2" charset="-78"/>
              </a:rPr>
              <a:t>تعارض درآمد و وظایف</a:t>
            </a:r>
            <a:endParaRPr lang="fa-IR" sz="4000" dirty="0">
              <a:ln w="0">
                <a:solidFill>
                  <a:schemeClr val="accent5">
                    <a:lumMod val="75%"/>
                  </a:schemeClr>
                </a:solidFill>
              </a:ln>
              <a:solidFill>
                <a:srgbClr val="C00000"/>
              </a:solidFill>
              <a:effectLst>
                <a:reflection blurRad="6350" stA="53%" endA="0.3%" endPos="35.5%" dir="5400000" sy="-90%" algn="bl" rotWithShape="0"/>
              </a:effectLst>
              <a:cs typeface="B Titr" panose="00000700000000000000" pitchFamily="2" charset="-78"/>
            </a:endParaRPr>
          </a:p>
        </p:txBody>
      </p:sp>
      <p:sp>
        <p:nvSpPr>
          <p:cNvPr id="3" name="Content Placeholder 2"/>
          <p:cNvSpPr>
            <a:spLocks noGrp="1"/>
          </p:cNvSpPr>
          <p:nvPr>
            <p:ph idx="1"/>
          </p:nvPr>
        </p:nvSpPr>
        <p:spPr>
          <a:xfrm>
            <a:off x="838200" y="1449977"/>
            <a:ext cx="10515600" cy="5303520"/>
          </a:xfrm>
        </p:spPr>
        <p:txBody>
          <a:bodyPr>
            <a:normAutofit/>
          </a:bodyPr>
          <a:lstStyle/>
          <a:p>
            <a:pPr marL="0" indent="0" algn="justLow" rtl="1">
              <a:buNone/>
            </a:pPr>
            <a:r>
              <a:rPr lang="ar-SA" dirty="0">
                <a:cs typeface="B Koodak" panose="00000700000000000000" pitchFamily="2" charset="-78"/>
              </a:rPr>
              <a:t>در تعارض </a:t>
            </a:r>
            <a:r>
              <a:rPr lang="ar-SA" dirty="0" smtClean="0">
                <a:cs typeface="B Koodak" panose="00000700000000000000" pitchFamily="2" charset="-78"/>
              </a:rPr>
              <a:t>بودنِ </a:t>
            </a:r>
            <a:r>
              <a:rPr lang="ar-SA" dirty="0">
                <a:cs typeface="B Koodak" panose="00000700000000000000" pitchFamily="2" charset="-78"/>
              </a:rPr>
              <a:t>درآمد یک فرد یا سازمان با اهداف در نظر گرفته شده برای آن </a:t>
            </a:r>
            <a:r>
              <a:rPr lang="ar-SA" dirty="0" smtClean="0">
                <a:cs typeface="B Koodak" panose="00000700000000000000" pitchFamily="2" charset="-78"/>
              </a:rPr>
              <a:t>است</a:t>
            </a:r>
            <a:endParaRPr lang="fa-IR" dirty="0" smtClean="0">
              <a:cs typeface="B Koodak" panose="00000700000000000000" pitchFamily="2" charset="-78"/>
            </a:endParaRPr>
          </a:p>
          <a:p>
            <a:pPr marL="0" indent="0" algn="justLow" rtl="1">
              <a:buNone/>
            </a:pPr>
            <a:endParaRPr lang="fa-IR" dirty="0" smtClean="0">
              <a:cs typeface="B Koodak" panose="00000700000000000000" pitchFamily="2" charset="-78"/>
            </a:endParaRPr>
          </a:p>
          <a:p>
            <a:pPr marL="342900" lvl="2" indent="-342900" algn="justLow" rtl="1">
              <a:lnSpc>
                <a:spcPct val="150%"/>
              </a:lnSpc>
              <a:spcBef>
                <a:spcPts val="1000"/>
              </a:spcBef>
              <a:buFont typeface="Wingdings" panose="05000000000000000000" pitchFamily="2" charset="2"/>
              <a:buChar char="q"/>
            </a:pPr>
            <a:r>
              <a:rPr lang="ar-SA" b="1" dirty="0">
                <a:cs typeface="B Titr" panose="00000700000000000000" pitchFamily="2" charset="-78"/>
              </a:rPr>
              <a:t>تعارض درآمد و وظایف در بعد فردی</a:t>
            </a:r>
            <a:endParaRPr lang="en-US" b="1" dirty="0">
              <a:cs typeface="B Titr" panose="00000700000000000000" pitchFamily="2" charset="-78"/>
            </a:endParaRPr>
          </a:p>
          <a:p>
            <a:pPr lvl="1" algn="justLow" rtl="1">
              <a:lnSpc>
                <a:spcPct val="150%"/>
              </a:lnSpc>
            </a:pPr>
            <a:r>
              <a:rPr lang="ar-SA" b="1" dirty="0">
                <a:solidFill>
                  <a:schemeClr val="bg1">
                    <a:lumMod val="95%"/>
                    <a:lumOff val="5%"/>
                  </a:schemeClr>
                </a:solidFill>
                <a:cs typeface="B Koodak" panose="00000700000000000000" pitchFamily="2" charset="-78"/>
              </a:rPr>
              <a:t>تجویز بیشتر (غیر ضروری</a:t>
            </a:r>
            <a:r>
              <a:rPr lang="ar-SA" b="1" dirty="0" smtClean="0">
                <a:solidFill>
                  <a:schemeClr val="bg1">
                    <a:lumMod val="95%"/>
                    <a:lumOff val="5%"/>
                  </a:schemeClr>
                </a:solidFill>
                <a:cs typeface="B Koodak" panose="00000700000000000000" pitchFamily="2" charset="-78"/>
              </a:rPr>
              <a:t>)</a:t>
            </a:r>
            <a:endParaRPr lang="fa-IR" b="1" dirty="0" smtClean="0">
              <a:solidFill>
                <a:schemeClr val="bg1">
                  <a:lumMod val="95%"/>
                  <a:lumOff val="5%"/>
                </a:schemeClr>
              </a:solidFill>
              <a:cs typeface="B Koodak" panose="00000700000000000000" pitchFamily="2" charset="-78"/>
            </a:endParaRPr>
          </a:p>
          <a:p>
            <a:pPr lvl="1" algn="justLow" rtl="1">
              <a:lnSpc>
                <a:spcPct val="150%"/>
              </a:lnSpc>
            </a:pPr>
            <a:r>
              <a:rPr lang="ar-SA" b="1" dirty="0">
                <a:solidFill>
                  <a:schemeClr val="bg1">
                    <a:lumMod val="95%"/>
                    <a:lumOff val="5%"/>
                  </a:schemeClr>
                </a:solidFill>
                <a:cs typeface="B Koodak" panose="00000700000000000000" pitchFamily="2" charset="-78"/>
              </a:rPr>
              <a:t>تجویز </a:t>
            </a:r>
            <a:r>
              <a:rPr lang="ar-SA" b="1" dirty="0" smtClean="0">
                <a:solidFill>
                  <a:schemeClr val="bg1">
                    <a:lumMod val="95%"/>
                    <a:lumOff val="5%"/>
                  </a:schemeClr>
                </a:solidFill>
                <a:cs typeface="B Koodak" panose="00000700000000000000" pitchFamily="2" charset="-78"/>
              </a:rPr>
              <a:t>گران‌تر</a:t>
            </a:r>
            <a:endParaRPr lang="fa-IR" b="1" dirty="0" smtClean="0">
              <a:solidFill>
                <a:schemeClr val="bg1">
                  <a:lumMod val="95%"/>
                  <a:lumOff val="5%"/>
                </a:schemeClr>
              </a:solidFill>
              <a:cs typeface="B Koodak" panose="00000700000000000000" pitchFamily="2" charset="-78"/>
            </a:endParaRPr>
          </a:p>
          <a:p>
            <a:pPr marL="342900" lvl="2" indent="-342900" algn="justLow" rtl="1">
              <a:lnSpc>
                <a:spcPct val="150%"/>
              </a:lnSpc>
              <a:spcBef>
                <a:spcPts val="1000"/>
              </a:spcBef>
              <a:buFont typeface="Wingdings" panose="05000000000000000000" pitchFamily="2" charset="2"/>
              <a:buChar char="q"/>
            </a:pPr>
            <a:r>
              <a:rPr lang="ar-SA" b="1" dirty="0">
                <a:cs typeface="B Titr" panose="00000700000000000000" pitchFamily="2" charset="-78"/>
              </a:rPr>
              <a:t>تعارض درآمد و وظایف در بعد سازمانی و کلان</a:t>
            </a:r>
            <a:endParaRPr lang="en-US" b="1" dirty="0">
              <a:cs typeface="B Titr" panose="00000700000000000000" pitchFamily="2" charset="-78"/>
            </a:endParaRPr>
          </a:p>
          <a:p>
            <a:pPr lvl="1" algn="justLow" rtl="1">
              <a:lnSpc>
                <a:spcPct val="150%"/>
              </a:lnSpc>
            </a:pPr>
            <a:r>
              <a:rPr lang="ar-SA" dirty="0">
                <a:solidFill>
                  <a:schemeClr val="bg1">
                    <a:lumMod val="95%"/>
                    <a:lumOff val="5%"/>
                  </a:schemeClr>
                </a:solidFill>
                <a:cs typeface="B Koodak" panose="00000700000000000000" pitchFamily="2" charset="-78"/>
              </a:rPr>
              <a:t>بیمارستان از محل ارائه‌ی خدمات تشخیص-درمانی بیشتر، درآمد بیشتری کسب </a:t>
            </a:r>
            <a:r>
              <a:rPr lang="ar-SA" dirty="0" smtClean="0">
                <a:solidFill>
                  <a:schemeClr val="bg1">
                    <a:lumMod val="95%"/>
                    <a:lumOff val="5%"/>
                  </a:schemeClr>
                </a:solidFill>
                <a:cs typeface="B Koodak" panose="00000700000000000000" pitchFamily="2" charset="-78"/>
              </a:rPr>
              <a:t>نماید</a:t>
            </a:r>
            <a:endParaRPr lang="fa-IR" dirty="0" smtClean="0">
              <a:solidFill>
                <a:schemeClr val="bg1">
                  <a:lumMod val="95%"/>
                  <a:lumOff val="5%"/>
                </a:schemeClr>
              </a:solidFill>
              <a:cs typeface="B Koodak" panose="00000700000000000000" pitchFamily="2" charset="-78"/>
            </a:endParaRPr>
          </a:p>
          <a:p>
            <a:pPr lvl="1" algn="justLow" rtl="1">
              <a:lnSpc>
                <a:spcPct val="150%"/>
              </a:lnSpc>
            </a:pPr>
            <a:r>
              <a:rPr lang="ar-SA" dirty="0">
                <a:solidFill>
                  <a:schemeClr val="bg1">
                    <a:lumMod val="95%"/>
                    <a:lumOff val="5%"/>
                  </a:schemeClr>
                </a:solidFill>
                <a:cs typeface="B Koodak" panose="00000700000000000000" pitchFamily="2" charset="-78"/>
              </a:rPr>
              <a:t>بخش عمده‌ای از بودجه‌ی وزارت بهداشت را درآمد اختصاصی این وزارت‌خانه تشکیل می‌دهد</a:t>
            </a:r>
            <a:endParaRPr lang="en-US" dirty="0">
              <a:solidFill>
                <a:schemeClr val="bg1">
                  <a:lumMod val="95%"/>
                  <a:lumOff val="5%"/>
                </a:schemeClr>
              </a:solidFill>
              <a:cs typeface="B Koodak" panose="00000700000000000000" pitchFamily="2" charset="-78"/>
            </a:endParaRPr>
          </a:p>
        </p:txBody>
      </p:sp>
    </p:spTree>
    <p:extLst>
      <p:ext uri="{BB962C8B-B14F-4D97-AF65-F5344CB8AC3E}">
        <p14:creationId xmlns:p14="http://schemas.microsoft.com/office/powerpoint/2010/main" val="30457521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43470"/>
            <a:ext cx="9905999" cy="1478570"/>
          </a:xfrm>
        </p:spPr>
        <p:txBody>
          <a:bodyPr>
            <a:normAutofit/>
          </a:bodyPr>
          <a:lstStyle/>
          <a:p>
            <a:pPr algn="r" rtl="1"/>
            <a:r>
              <a:rPr lang="ar-SA" sz="4000" dirty="0">
                <a:ln w="0">
                  <a:solidFill>
                    <a:schemeClr val="accent5">
                      <a:lumMod val="75%"/>
                    </a:schemeClr>
                  </a:solidFill>
                </a:ln>
                <a:solidFill>
                  <a:srgbClr val="C00000"/>
                </a:solidFill>
                <a:effectLst>
                  <a:reflection blurRad="6350" stA="53%" endA="0.3%" endPos="35.5%" dir="5400000" sy="-90%" algn="bl" rotWithShape="0"/>
                </a:effectLst>
              </a:rPr>
              <a:t>تعارض وظایف</a:t>
            </a:r>
            <a:endParaRPr lang="en-US" sz="4000" dirty="0">
              <a:ln w="0">
                <a:solidFill>
                  <a:schemeClr val="accent5">
                    <a:lumMod val="75%"/>
                  </a:schemeClr>
                </a:solidFill>
              </a:ln>
              <a:solidFill>
                <a:srgbClr val="C00000"/>
              </a:solidFill>
              <a:effectLst>
                <a:reflection blurRad="6350" stA="53%" endA="0.3%" endPos="35.5%" dir="5400000" sy="-90%" algn="bl" rotWithShape="0"/>
              </a:effectLst>
            </a:endParaRPr>
          </a:p>
        </p:txBody>
      </p:sp>
      <p:sp>
        <p:nvSpPr>
          <p:cNvPr id="3" name="Content Placeholder 2"/>
          <p:cNvSpPr>
            <a:spLocks noGrp="1"/>
          </p:cNvSpPr>
          <p:nvPr>
            <p:ph idx="1"/>
          </p:nvPr>
        </p:nvSpPr>
        <p:spPr>
          <a:xfrm>
            <a:off x="1141414" y="1478570"/>
            <a:ext cx="9905999" cy="4312631"/>
          </a:xfrm>
        </p:spPr>
        <p:txBody>
          <a:bodyPr/>
          <a:lstStyle/>
          <a:p>
            <a:pPr algn="r" rtl="1">
              <a:lnSpc>
                <a:spcPct val="150%"/>
              </a:lnSpc>
            </a:pPr>
            <a:r>
              <a:rPr lang="ar-SA" dirty="0">
                <a:cs typeface="B Koodak" panose="00000700000000000000" pitchFamily="2" charset="-78"/>
              </a:rPr>
              <a:t>نمي‌تواند هر دو وظيفه محول را به‌درستي اجرا كند، زيرا منافع حاصل از اجراي وظايف متعارض </a:t>
            </a:r>
            <a:r>
              <a:rPr lang="ar-SA" dirty="0" smtClean="0">
                <a:cs typeface="B Koodak" panose="00000700000000000000" pitchFamily="2" charset="-78"/>
              </a:rPr>
              <a:t>هستند</a:t>
            </a:r>
            <a:endParaRPr lang="fa-IR" dirty="0" smtClean="0">
              <a:cs typeface="B Koodak" panose="00000700000000000000" pitchFamily="2" charset="-78"/>
            </a:endParaRPr>
          </a:p>
          <a:p>
            <a:pPr algn="r" rtl="1">
              <a:lnSpc>
                <a:spcPct val="150%"/>
              </a:lnSpc>
            </a:pPr>
            <a:r>
              <a:rPr lang="fa-IR" dirty="0">
                <a:cs typeface="B Koodak" panose="00000700000000000000" pitchFamily="2" charset="-78"/>
              </a:rPr>
              <a:t>«ماده 2» قانون سازمان نظام پزشکی، دو وظیفه‌ی متعارض برای این سازمان ذکر شده </a:t>
            </a:r>
            <a:r>
              <a:rPr lang="fa-IR" dirty="0" smtClean="0">
                <a:cs typeface="B Koodak" panose="00000700000000000000" pitchFamily="2" charset="-78"/>
              </a:rPr>
              <a:t>است </a:t>
            </a:r>
            <a:endParaRPr lang="en-US" dirty="0">
              <a:cs typeface="B Koodak" panose="00000700000000000000" pitchFamily="2" charset="-78"/>
            </a:endParaRPr>
          </a:p>
          <a:p>
            <a:pPr algn="r" rtl="1"/>
            <a:endParaRPr lang="en-US" dirty="0">
              <a:cs typeface="B Koodak" panose="00000700000000000000" pitchFamily="2" charset="-78"/>
            </a:endParaRPr>
          </a:p>
        </p:txBody>
      </p:sp>
    </p:spTree>
    <p:extLst>
      <p:ext uri="{BB962C8B-B14F-4D97-AF65-F5344CB8AC3E}">
        <p14:creationId xmlns:p14="http://schemas.microsoft.com/office/powerpoint/2010/main" val="1633935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1813" y="154904"/>
            <a:ext cx="10515600" cy="1325563"/>
          </a:xfrm>
        </p:spPr>
        <p:txBody>
          <a:bodyPr>
            <a:normAutofit/>
          </a:bodyPr>
          <a:lstStyle/>
          <a:p>
            <a:r>
              <a:rPr lang="ar-SA" sz="4000" dirty="0">
                <a:ln w="0">
                  <a:solidFill>
                    <a:schemeClr val="accent5">
                      <a:lumMod val="75%"/>
                    </a:schemeClr>
                  </a:solidFill>
                </a:ln>
                <a:solidFill>
                  <a:srgbClr val="C00000"/>
                </a:solidFill>
                <a:effectLst>
                  <a:reflection blurRad="6350" stA="53%" endA="0.3%" endPos="35.5%" dir="5400000" sy="-90%" algn="bl" rotWithShape="0"/>
                </a:effectLst>
              </a:rPr>
              <a:t>اتحاد قاعده‌گذار و مجری</a:t>
            </a:r>
            <a:endParaRPr lang="en-US" sz="4000" dirty="0">
              <a:ln w="0">
                <a:solidFill>
                  <a:schemeClr val="accent5">
                    <a:lumMod val="75%"/>
                  </a:schemeClr>
                </a:solidFill>
              </a:ln>
              <a:solidFill>
                <a:srgbClr val="C00000"/>
              </a:solidFill>
              <a:effectLst>
                <a:reflection blurRad="6350" stA="53%" endA="0.3%" endPos="35.5%" dir="5400000" sy="-90%" algn="bl" rotWithShape="0"/>
              </a:effectLst>
            </a:endParaRPr>
          </a:p>
        </p:txBody>
      </p:sp>
      <p:sp>
        <p:nvSpPr>
          <p:cNvPr id="3" name="Content Placeholder 2"/>
          <p:cNvSpPr>
            <a:spLocks noGrp="1"/>
          </p:cNvSpPr>
          <p:nvPr>
            <p:ph idx="1"/>
          </p:nvPr>
        </p:nvSpPr>
        <p:spPr>
          <a:xfrm>
            <a:off x="1141414" y="1959429"/>
            <a:ext cx="9905999" cy="3831772"/>
          </a:xfrm>
        </p:spPr>
        <p:txBody>
          <a:bodyPr/>
          <a:lstStyle/>
          <a:p>
            <a:pPr algn="r" rtl="1">
              <a:lnSpc>
                <a:spcPct val="150%"/>
              </a:lnSpc>
            </a:pPr>
            <a:r>
              <a:rPr lang="ar-SA" dirty="0" smtClean="0">
                <a:cs typeface="B Koodak" panose="00000700000000000000" pitchFamily="2" charset="-78"/>
              </a:rPr>
              <a:t>اعطای </a:t>
            </a:r>
            <a:r>
              <a:rPr lang="ar-SA" dirty="0">
                <a:cs typeface="B Koodak" panose="00000700000000000000" pitchFamily="2" charset="-78"/>
              </a:rPr>
              <a:t>حق تعرفه‌گذاری خدمات به سازمان نظام پزشکی </a:t>
            </a:r>
            <a:endParaRPr lang="en-US" dirty="0" smtClean="0">
              <a:cs typeface="B Koodak" panose="00000700000000000000" pitchFamily="2" charset="-78"/>
            </a:endParaRPr>
          </a:p>
          <a:p>
            <a:pPr algn="r" rtl="1">
              <a:lnSpc>
                <a:spcPct val="150%"/>
              </a:lnSpc>
            </a:pPr>
            <a:r>
              <a:rPr lang="ar-SA" dirty="0">
                <a:cs typeface="B Koodak" panose="00000700000000000000" pitchFamily="2" charset="-78"/>
              </a:rPr>
              <a:t>قاعده‌گذاری در سطوح عالی نظام سلامت نیز در اتحاد با مجریان است. نمایندگان ادوار مختلف مجلس در کمیسیون بهداشت و درمان، خود بخشی از بدنه‌ی اجرایی کشور چه در بخش خصوصی و چه در بخش عمومی بوده‌اند.</a:t>
            </a:r>
            <a:endParaRPr lang="en-US" dirty="0">
              <a:cs typeface="B Koodak" panose="00000700000000000000" pitchFamily="2" charset="-78"/>
            </a:endParaRPr>
          </a:p>
        </p:txBody>
      </p:sp>
    </p:spTree>
    <p:extLst>
      <p:ext uri="{BB962C8B-B14F-4D97-AF65-F5344CB8AC3E}">
        <p14:creationId xmlns:p14="http://schemas.microsoft.com/office/powerpoint/2010/main" val="11099216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7045" y="185387"/>
            <a:ext cx="10515600" cy="1325563"/>
          </a:xfrm>
        </p:spPr>
        <p:txBody>
          <a:bodyPr vert="horz" lIns="91440" tIns="45720" rIns="91440" bIns="45720" rtlCol="0" anchor="ctr">
            <a:normAutofit/>
          </a:bodyPr>
          <a:lstStyle/>
          <a:p>
            <a:r>
              <a:rPr lang="fa-IR" sz="4000" dirty="0">
                <a:ln w="0">
                  <a:solidFill>
                    <a:schemeClr val="accent5">
                      <a:lumMod val="75%"/>
                    </a:schemeClr>
                  </a:solidFill>
                </a:ln>
                <a:solidFill>
                  <a:srgbClr val="C00000"/>
                </a:solidFill>
                <a:effectLst>
                  <a:reflection blurRad="6350" stA="53%" endA="0.3%" endPos="35.5%" dir="5400000" sy="-90%" algn="bl" rotWithShape="0"/>
                </a:effectLst>
              </a:rPr>
              <a:t>اتحا</a:t>
            </a:r>
            <a:r>
              <a:rPr lang="ar-SA" sz="4000" dirty="0">
                <a:ln w="0">
                  <a:solidFill>
                    <a:schemeClr val="accent5">
                      <a:lumMod val="75%"/>
                    </a:schemeClr>
                  </a:solidFill>
                </a:ln>
                <a:solidFill>
                  <a:srgbClr val="C00000"/>
                </a:solidFill>
                <a:effectLst>
                  <a:reflection blurRad="6350" stA="53%" endA="0.3%" endPos="35.5%" dir="5400000" sy="-90%" algn="bl" rotWithShape="0"/>
                </a:effectLst>
              </a:rPr>
              <a:t>د ناظر و منظور (نظارت شونده)</a:t>
            </a:r>
            <a:endParaRPr lang="en-US" sz="4000" dirty="0">
              <a:ln w="0">
                <a:solidFill>
                  <a:schemeClr val="accent5">
                    <a:lumMod val="75%"/>
                  </a:schemeClr>
                </a:solidFill>
              </a:ln>
              <a:solidFill>
                <a:srgbClr val="C00000"/>
              </a:solidFill>
              <a:effectLst>
                <a:reflection blurRad="6350" stA="53%" endA="0.3%" endPos="35.5%" dir="5400000" sy="-90%" algn="bl" rotWithShape="0"/>
              </a:effectLst>
            </a:endParaRPr>
          </a:p>
        </p:txBody>
      </p:sp>
      <p:sp>
        <p:nvSpPr>
          <p:cNvPr id="3" name="Content Placeholder 2"/>
          <p:cNvSpPr>
            <a:spLocks noGrp="1"/>
          </p:cNvSpPr>
          <p:nvPr>
            <p:ph idx="1"/>
          </p:nvPr>
        </p:nvSpPr>
        <p:spPr>
          <a:xfrm>
            <a:off x="838200" y="1452282"/>
            <a:ext cx="10515600" cy="5196712"/>
          </a:xfrm>
        </p:spPr>
        <p:txBody>
          <a:bodyPr>
            <a:normAutofit fontScale="70%" lnSpcReduction="20%"/>
          </a:bodyPr>
          <a:lstStyle/>
          <a:p>
            <a:pPr marL="0" indent="0" algn="justLow" rtl="1">
              <a:buNone/>
            </a:pPr>
            <a:endParaRPr lang="fa-IR" dirty="0" smtClean="0">
              <a:cs typeface="B Koodak" panose="00000700000000000000" pitchFamily="2" charset="-78"/>
            </a:endParaRPr>
          </a:p>
          <a:p>
            <a:pPr marL="0" indent="0" algn="justLow" rtl="1">
              <a:buNone/>
            </a:pPr>
            <a:endParaRPr lang="fa-IR" dirty="0">
              <a:cs typeface="B Koodak" panose="00000700000000000000" pitchFamily="2" charset="-78"/>
            </a:endParaRPr>
          </a:p>
          <a:p>
            <a:pPr marL="0" indent="0" algn="justLow" rtl="1">
              <a:buNone/>
            </a:pPr>
            <a:endParaRPr lang="fa-IR" dirty="0" smtClean="0">
              <a:cs typeface="B Koodak" panose="00000700000000000000" pitchFamily="2" charset="-78"/>
            </a:endParaRPr>
          </a:p>
          <a:p>
            <a:pPr marL="0" indent="0" algn="justLow" rtl="1">
              <a:buNone/>
            </a:pPr>
            <a:endParaRPr lang="fa-IR" dirty="0" smtClean="0">
              <a:cs typeface="B Koodak" panose="00000700000000000000" pitchFamily="2" charset="-78"/>
            </a:endParaRPr>
          </a:p>
          <a:p>
            <a:pPr algn="justLow" rtl="1">
              <a:lnSpc>
                <a:spcPct val="170%"/>
              </a:lnSpc>
            </a:pPr>
            <a:r>
              <a:rPr lang="ar-SA" sz="3100" dirty="0" smtClean="0">
                <a:cs typeface="B Koodak" panose="00000700000000000000" pitchFamily="2" charset="-78"/>
              </a:rPr>
              <a:t> نظارت وزارت بهداشت بر واحدهای ارائه‌دهنده خدمت خود و بیمه‌ی تأمین اجتماعی بر واحدهای ملکی خویش</a:t>
            </a:r>
            <a:r>
              <a:rPr lang="fa-IR" sz="3100" dirty="0" smtClean="0">
                <a:cs typeface="B Koodak" panose="00000700000000000000" pitchFamily="2" charset="-78"/>
              </a:rPr>
              <a:t>.</a:t>
            </a:r>
          </a:p>
          <a:p>
            <a:pPr marL="228600" lvl="2" algn="justLow" rtl="1">
              <a:lnSpc>
                <a:spcPct val="170%"/>
              </a:lnSpc>
              <a:spcBef>
                <a:spcPts val="1000"/>
              </a:spcBef>
            </a:pPr>
            <a:r>
              <a:rPr lang="ar-SA" sz="3100" dirty="0" smtClean="0">
                <a:cs typeface="B Koodak" panose="00000700000000000000" pitchFamily="2" charset="-78"/>
              </a:rPr>
              <a:t>اعتباربخشی </a:t>
            </a:r>
            <a:r>
              <a:rPr lang="ar-SA" sz="3100" dirty="0">
                <a:cs typeface="B Koodak" panose="00000700000000000000" pitchFamily="2" charset="-78"/>
              </a:rPr>
              <a:t>بیمارستان‌ها</a:t>
            </a:r>
            <a:endParaRPr lang="en-US" sz="3100" dirty="0">
              <a:cs typeface="B Koodak" panose="00000700000000000000" pitchFamily="2" charset="-78"/>
            </a:endParaRPr>
          </a:p>
          <a:p>
            <a:pPr marL="228600" lvl="2" algn="justLow" rtl="1">
              <a:lnSpc>
                <a:spcPct val="170%"/>
              </a:lnSpc>
              <a:spcBef>
                <a:spcPts val="1000"/>
              </a:spcBef>
            </a:pPr>
            <a:r>
              <a:rPr lang="ar-SA" sz="3100" dirty="0">
                <a:cs typeface="B Koodak" panose="00000700000000000000" pitchFamily="2" charset="-78"/>
              </a:rPr>
              <a:t>ناظران بیمه در بیمارستان‌ها</a:t>
            </a:r>
            <a:endParaRPr lang="en-US" sz="3100" dirty="0">
              <a:cs typeface="B Koodak" panose="00000700000000000000" pitchFamily="2" charset="-78"/>
            </a:endParaRPr>
          </a:p>
          <a:p>
            <a:pPr marL="228600" lvl="2" algn="justLow" rtl="1">
              <a:lnSpc>
                <a:spcPct val="170%"/>
              </a:lnSpc>
              <a:spcBef>
                <a:spcPts val="1000"/>
              </a:spcBef>
            </a:pPr>
            <a:r>
              <a:rPr lang="ar-SA" sz="3100" dirty="0">
                <a:cs typeface="B Koodak" panose="00000700000000000000" pitchFamily="2" charset="-78"/>
              </a:rPr>
              <a:t>کارشناسان بهداشت در صنایع</a:t>
            </a:r>
            <a:endParaRPr lang="en-US" sz="3100" dirty="0">
              <a:cs typeface="B Koodak" panose="00000700000000000000" pitchFamily="2" charset="-78"/>
            </a:endParaRPr>
          </a:p>
          <a:p>
            <a:pPr marL="228600" lvl="2" algn="justLow" rtl="1">
              <a:lnSpc>
                <a:spcPct val="170%"/>
              </a:lnSpc>
              <a:spcBef>
                <a:spcPts val="1000"/>
              </a:spcBef>
            </a:pPr>
            <a:r>
              <a:rPr lang="ar-SA" sz="3100" dirty="0">
                <a:cs typeface="B Koodak" panose="00000700000000000000" pitchFamily="2" charset="-78"/>
              </a:rPr>
              <a:t>واحد نظارت بر درمان</a:t>
            </a:r>
            <a:endParaRPr lang="en-US" sz="3100" dirty="0">
              <a:cs typeface="B Koodak" panose="00000700000000000000" pitchFamily="2" charset="-78"/>
            </a:endParaRPr>
          </a:p>
          <a:p>
            <a:pPr algn="r" rtl="1"/>
            <a:endParaRPr lang="en-US" dirty="0">
              <a:cs typeface="B Koodak" panose="00000700000000000000" pitchFamily="2" charset="-78"/>
            </a:endParaRPr>
          </a:p>
        </p:txBody>
      </p:sp>
      <p:sp>
        <p:nvSpPr>
          <p:cNvPr id="4" name="Content Placeholder 2"/>
          <p:cNvSpPr txBox="1">
            <a:spLocks/>
          </p:cNvSpPr>
          <p:nvPr/>
        </p:nvSpPr>
        <p:spPr>
          <a:xfrm>
            <a:off x="2055158" y="1569619"/>
            <a:ext cx="8081683" cy="1294605"/>
          </a:xfrm>
          <a:prstGeom prst="rect">
            <a:avLst/>
          </a:prstGeom>
        </p:spPr>
        <p:txBody>
          <a:bodyPr vert="horz" lIns="91440" tIns="45720" rIns="91440" bIns="45720" rtlCol="0">
            <a:normAutofit fontScale="92.5%"/>
          </a:bodyPr>
          <a:lstStyle>
            <a:lvl1pPr marL="228600" indent="-228600" algn="l" defTabSz="914400" rtl="0" eaLnBrk="1" latinLnBrk="0" hangingPunct="1">
              <a:lnSpc>
                <a:spcPct val="9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rtl="1">
              <a:buFont typeface="Arial" panose="020B0604020202020204" pitchFamily="34" charset="0"/>
              <a:buNone/>
            </a:pPr>
            <a:r>
              <a:rPr lang="ar-SA" dirty="0" smtClean="0">
                <a:cs typeface="B Koodak" panose="00000700000000000000" pitchFamily="2" charset="-78"/>
              </a:rPr>
              <a:t>همانند مسئله قاعده‌گذاري براي خود، فرد یا سازمانی كه مسئول نظارت بر رفتار و عملكرد خود است نيز با مسئله تعارض منافع روبرو مي‌شود به نحوي كه مي‌توان گفت مسئله نظارت با مشكل روبرو خواهد شد</a:t>
            </a:r>
            <a:r>
              <a:rPr lang="fa-IR" dirty="0" smtClean="0">
                <a:cs typeface="B Koodak" panose="00000700000000000000" pitchFamily="2" charset="-78"/>
              </a:rPr>
              <a:t>.</a:t>
            </a:r>
          </a:p>
          <a:p>
            <a:pPr marL="0" indent="0" algn="justLow" rtl="1">
              <a:buNone/>
            </a:pPr>
            <a:endParaRPr lang="en-US" dirty="0">
              <a:cs typeface="B Koodak" panose="00000700000000000000" pitchFamily="2" charset="-78"/>
            </a:endParaRPr>
          </a:p>
        </p:txBody>
      </p:sp>
    </p:spTree>
    <p:extLst>
      <p:ext uri="{BB962C8B-B14F-4D97-AF65-F5344CB8AC3E}">
        <p14:creationId xmlns:p14="http://schemas.microsoft.com/office/powerpoint/2010/main" val="10280292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5" name="TextBox 4"/>
          <p:cNvSpPr txBox="1"/>
          <p:nvPr/>
        </p:nvSpPr>
        <p:spPr>
          <a:xfrm>
            <a:off x="2144486" y="1692501"/>
            <a:ext cx="7903028" cy="1938992"/>
          </a:xfrm>
          <a:prstGeom prst="rect">
            <a:avLst/>
          </a:prstGeom>
          <a:noFill/>
        </p:spPr>
        <p:txBody>
          <a:bodyPr wrap="square" rtlCol="0">
            <a:spAutoFit/>
          </a:bodyPr>
          <a:lstStyle/>
          <a:p>
            <a:pPr algn="ctr">
              <a:lnSpc>
                <a:spcPct val="150%"/>
              </a:lnSpc>
            </a:pPr>
            <a:r>
              <a:rPr lang="fa-IR" sz="8000" dirty="0" smtClean="0">
                <a:ln w="0"/>
                <a:effectLst>
                  <a:outerShdw blurRad="38100" dist="19050" dir="2700000" algn="tl" rotWithShape="0">
                    <a:schemeClr val="dk1">
                      <a:alpha val="40%"/>
                    </a:schemeClr>
                  </a:outerShdw>
                </a:effectLst>
                <a:latin typeface="IranNastaliq" panose="02020505000000020003" pitchFamily="18" charset="0"/>
                <a:cs typeface="IranNastaliq" panose="02020505000000020003" pitchFamily="18" charset="0"/>
              </a:rPr>
              <a:t>تعارض منافع در نظام سلامت</a:t>
            </a:r>
            <a:endParaRPr lang="en-US" sz="8000" dirty="0">
              <a:ln w="0"/>
              <a:effectLst>
                <a:outerShdw blurRad="38100" dist="19050" dir="2700000" algn="tl" rotWithShape="0">
                  <a:schemeClr val="dk1">
                    <a:alpha val="40%"/>
                  </a:schemeClr>
                </a:outerShdw>
              </a:effectLst>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4194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1412" y="258998"/>
            <a:ext cx="9905999" cy="1478570"/>
          </a:xfrm>
        </p:spPr>
        <p:txBody>
          <a:bodyPr vert="horz" lIns="91440" tIns="45720" rIns="91440" bIns="45720" rtlCol="0" anchor="ctr">
            <a:normAutofit/>
          </a:bodyPr>
          <a:lstStyle/>
          <a:p>
            <a:r>
              <a:rPr lang="ar-SA" sz="4000" dirty="0">
                <a:ln w="0">
                  <a:solidFill>
                    <a:schemeClr val="accent5">
                      <a:lumMod val="75%"/>
                    </a:schemeClr>
                  </a:solidFill>
                </a:ln>
                <a:solidFill>
                  <a:srgbClr val="C00000"/>
                </a:solidFill>
                <a:effectLst>
                  <a:reflection blurRad="6350" stA="53%" endA="0.3%" endPos="35.5%" dir="5400000" sy="-90%" algn="bl" rotWithShape="0"/>
                </a:effectLst>
              </a:rPr>
              <a:t>تبانی خدمت‌گزاران</a:t>
            </a:r>
            <a:endParaRPr lang="en-US" sz="4000" dirty="0">
              <a:ln w="0">
                <a:solidFill>
                  <a:schemeClr val="accent5">
                    <a:lumMod val="75%"/>
                  </a:schemeClr>
                </a:solidFill>
              </a:ln>
              <a:solidFill>
                <a:srgbClr val="C00000"/>
              </a:solidFill>
              <a:effectLst>
                <a:reflection blurRad="6350" stA="53%" endA="0.3%" endPos="35.5%" dir="5400000" sy="-90%" algn="bl" rotWithShape="0"/>
              </a:effectLst>
            </a:endParaRPr>
          </a:p>
        </p:txBody>
      </p:sp>
      <p:sp>
        <p:nvSpPr>
          <p:cNvPr id="3" name="Content Placeholder 2"/>
          <p:cNvSpPr>
            <a:spLocks noGrp="1"/>
          </p:cNvSpPr>
          <p:nvPr>
            <p:ph idx="1"/>
          </p:nvPr>
        </p:nvSpPr>
        <p:spPr>
          <a:xfrm>
            <a:off x="1141414" y="2249487"/>
            <a:ext cx="9905999" cy="4046810"/>
          </a:xfrm>
        </p:spPr>
        <p:txBody>
          <a:bodyPr/>
          <a:lstStyle/>
          <a:p>
            <a:pPr algn="r" rtl="1"/>
            <a:endParaRPr lang="fa-IR" dirty="0" smtClean="0">
              <a:cs typeface="B Koodak" panose="00000700000000000000" pitchFamily="2" charset="-78"/>
            </a:endParaRPr>
          </a:p>
          <a:p>
            <a:pPr marL="0" indent="0" algn="r" rtl="1">
              <a:buNone/>
            </a:pPr>
            <a:endParaRPr lang="fa-IR" dirty="0" smtClean="0">
              <a:cs typeface="B Koodak" panose="00000700000000000000" pitchFamily="2" charset="-78"/>
            </a:endParaRPr>
          </a:p>
          <a:p>
            <a:pPr algn="r" rtl="1">
              <a:lnSpc>
                <a:spcPct val="150%"/>
              </a:lnSpc>
            </a:pPr>
            <a:r>
              <a:rPr lang="ar-SA" b="1" dirty="0" smtClean="0">
                <a:cs typeface="B Koodak" panose="00000700000000000000" pitchFamily="2" charset="-78"/>
              </a:rPr>
              <a:t>اعطای هدیه</a:t>
            </a:r>
            <a:endParaRPr lang="fa-IR" b="1" dirty="0" smtClean="0">
              <a:cs typeface="B Koodak" panose="00000700000000000000" pitchFamily="2" charset="-78"/>
            </a:endParaRPr>
          </a:p>
          <a:p>
            <a:pPr algn="r" rtl="1">
              <a:lnSpc>
                <a:spcPct val="150%"/>
              </a:lnSpc>
            </a:pPr>
            <a:r>
              <a:rPr lang="ar-SA" b="1" dirty="0">
                <a:cs typeface="B Koodak" panose="00000700000000000000" pitchFamily="2" charset="-78"/>
              </a:rPr>
              <a:t>تسهیم عواید</a:t>
            </a:r>
            <a:endParaRPr lang="en-US" dirty="0">
              <a:cs typeface="B Koodak" panose="00000700000000000000" pitchFamily="2" charset="-78"/>
            </a:endParaRPr>
          </a:p>
        </p:txBody>
      </p:sp>
      <p:sp>
        <p:nvSpPr>
          <p:cNvPr id="4" name="Content Placeholder 2"/>
          <p:cNvSpPr txBox="1">
            <a:spLocks/>
          </p:cNvSpPr>
          <p:nvPr/>
        </p:nvSpPr>
        <p:spPr>
          <a:xfrm>
            <a:off x="2327365" y="1737568"/>
            <a:ext cx="7534095" cy="1293015"/>
          </a:xfrm>
          <a:prstGeom prst="rect">
            <a:avLst/>
          </a:prstGeom>
        </p:spPr>
        <p:txBody>
          <a:bodyPr vert="horz" lIns="91440" tIns="45720" rIns="91440" bIns="45720" rtlCol="0">
            <a:normAutofit fontScale="92.5%" lnSpcReduction="10%"/>
          </a:bodyPr>
          <a:lstStyle>
            <a:lvl1pPr marL="228600" indent="-228600" algn="r" defTabSz="914400" rtl="1" eaLnBrk="1" latinLnBrk="0" hangingPunct="1">
              <a:lnSpc>
                <a:spcPct val="120%"/>
              </a:lnSpc>
              <a:spcBef>
                <a:spcPts val="1000"/>
              </a:spcBef>
              <a:buSzPct val="125%"/>
              <a:buFont typeface="Arial" panose="020B0604020202020204" pitchFamily="34" charset="0"/>
              <a:buChar char="•"/>
              <a:defRPr sz="28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1pPr>
            <a:lvl2pPr marL="685800" indent="-228600" algn="r" defTabSz="914400" rtl="1" eaLnBrk="1" latinLnBrk="0" hangingPunct="1">
              <a:lnSpc>
                <a:spcPct val="120%"/>
              </a:lnSpc>
              <a:spcBef>
                <a:spcPts val="500"/>
              </a:spcBef>
              <a:buSzPct val="125%"/>
              <a:buFont typeface="Arial" panose="020B0604020202020204" pitchFamily="34" charset="0"/>
              <a:buChar char="•"/>
              <a:defRPr sz="24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2pPr>
            <a:lvl3pPr marL="1143000" indent="-228600" algn="r" defTabSz="914400" rtl="1" eaLnBrk="1" latinLnBrk="0" hangingPunct="1">
              <a:lnSpc>
                <a:spcPct val="120%"/>
              </a:lnSpc>
              <a:spcBef>
                <a:spcPts val="500"/>
              </a:spcBef>
              <a:buSzPct val="125%"/>
              <a:buFont typeface="Arial" panose="020B0604020202020204" pitchFamily="34" charset="0"/>
              <a:buChar char="•"/>
              <a:defRPr sz="20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3pPr>
            <a:lvl4pPr marL="1600200" indent="-228600" algn="r" defTabSz="914400" rtl="1" eaLnBrk="1" latinLnBrk="0" hangingPunct="1">
              <a:lnSpc>
                <a:spcPct val="120%"/>
              </a:lnSpc>
              <a:spcBef>
                <a:spcPts val="500"/>
              </a:spcBef>
              <a:buSzPct val="125%"/>
              <a:buFont typeface="Arial" panose="020B0604020202020204" pitchFamily="34" charset="0"/>
              <a:buChar char="•"/>
              <a:defRPr sz="18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4pPr>
            <a:lvl5pPr marL="2057400" indent="-228600" algn="r" defTabSz="914400" rtl="1" eaLnBrk="1" latinLnBrk="0" hangingPunct="1">
              <a:lnSpc>
                <a:spcPct val="120%"/>
              </a:lnSpc>
              <a:spcBef>
                <a:spcPts val="500"/>
              </a:spcBef>
              <a:buSzPct val="125%"/>
              <a:buFont typeface="Arial" panose="020B0604020202020204" pitchFamily="34" charset="0"/>
              <a:buChar char="•"/>
              <a:defRPr sz="18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5pPr>
            <a:lvl6pPr marL="2514600" indent="-228600" algn="r" defTabSz="914400" rtl="1" eaLnBrk="1" latinLnBrk="0" hangingPunct="1">
              <a:lnSpc>
                <a:spcPct val="120%"/>
              </a:lnSpc>
              <a:spcBef>
                <a:spcPts val="500"/>
              </a:spcBef>
              <a:buSzPct val="125%"/>
              <a:buFont typeface="Arial" panose="020B0604020202020204" pitchFamily="34" charset="0"/>
              <a:buChar char="•"/>
              <a:defRPr sz="1400" kern="1200">
                <a:solidFill>
                  <a:schemeClr val="tx1"/>
                </a:solidFill>
                <a:latin typeface="+mn-lt"/>
                <a:ea typeface="+mn-ea"/>
                <a:cs typeface="+mn-cs"/>
              </a:defRPr>
            </a:lvl6pPr>
            <a:lvl7pPr marL="2971800" indent="-228600" algn="r" defTabSz="914400" rtl="1" eaLnBrk="1" latinLnBrk="0" hangingPunct="1">
              <a:lnSpc>
                <a:spcPct val="120%"/>
              </a:lnSpc>
              <a:spcBef>
                <a:spcPts val="500"/>
              </a:spcBef>
              <a:buSzPct val="125%"/>
              <a:buFont typeface="Arial" panose="020B0604020202020204" pitchFamily="34" charset="0"/>
              <a:buChar char="•"/>
              <a:defRPr sz="1400" kern="1200">
                <a:solidFill>
                  <a:schemeClr val="tx1"/>
                </a:solidFill>
                <a:latin typeface="+mn-lt"/>
                <a:ea typeface="+mn-ea"/>
                <a:cs typeface="+mn-cs"/>
              </a:defRPr>
            </a:lvl7pPr>
            <a:lvl8pPr marL="3429000" indent="-228600" algn="r" defTabSz="914400" rtl="1" eaLnBrk="1" latinLnBrk="0" hangingPunct="1">
              <a:lnSpc>
                <a:spcPct val="120%"/>
              </a:lnSpc>
              <a:spcBef>
                <a:spcPts val="500"/>
              </a:spcBef>
              <a:buSzPct val="125%"/>
              <a:buFont typeface="Arial" panose="020B0604020202020204" pitchFamily="34" charset="0"/>
              <a:buChar char="•"/>
              <a:defRPr sz="1400" kern="1200">
                <a:solidFill>
                  <a:schemeClr val="tx1"/>
                </a:solidFill>
                <a:latin typeface="+mn-lt"/>
                <a:ea typeface="+mn-ea"/>
                <a:cs typeface="+mn-cs"/>
              </a:defRPr>
            </a:lvl8pPr>
            <a:lvl9pPr marL="3886200" indent="-228600" algn="r" defTabSz="914400" rtl="1" eaLnBrk="1" latinLnBrk="0" hangingPunct="1">
              <a:lnSpc>
                <a:spcPct val="120%"/>
              </a:lnSpc>
              <a:spcBef>
                <a:spcPts val="500"/>
              </a:spcBef>
              <a:buSzPct val="125%"/>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ar-SA" sz="2400" dirty="0" smtClean="0">
                <a:cs typeface="B Koodak" panose="00000700000000000000" pitchFamily="2" charset="-78"/>
              </a:rPr>
              <a:t>این تبانی بین خدمت‌گزاران مختلف می‌تواند وجود داشته باشد مانند تبانی بین داروخانه‌ها و داروسازها با پزشکان یا مراکز تشخیص طبی (آزمایشگاه‌ها و تصویربرداری‌ها) با پزشکان</a:t>
            </a:r>
            <a:endParaRPr lang="fa-IR" sz="2400" dirty="0" smtClean="0">
              <a:cs typeface="B Koodak" panose="00000700000000000000" pitchFamily="2" charset="-78"/>
            </a:endParaRPr>
          </a:p>
        </p:txBody>
      </p:sp>
    </p:spTree>
    <p:extLst>
      <p:ext uri="{BB962C8B-B14F-4D97-AF65-F5344CB8AC3E}">
        <p14:creationId xmlns:p14="http://schemas.microsoft.com/office/powerpoint/2010/main" val="36326335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1.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41256" y="139388"/>
            <a:ext cx="9905999" cy="1478570"/>
          </a:xfrm>
        </p:spPr>
        <p:txBody>
          <a:bodyPr>
            <a:normAutofit/>
          </a:bodyPr>
          <a:lstStyle/>
          <a:p>
            <a:pPr algn="r" rtl="1"/>
            <a:r>
              <a:rPr lang="ar-SA" sz="4000" dirty="0">
                <a:ln w="0">
                  <a:solidFill>
                    <a:schemeClr val="accent5">
                      <a:lumMod val="75%"/>
                    </a:schemeClr>
                  </a:solidFill>
                </a:ln>
                <a:solidFill>
                  <a:srgbClr val="C00000"/>
                </a:solidFill>
                <a:effectLst>
                  <a:reflection blurRad="6350" stA="53%" endA="0.3%" endPos="35.5%" dir="5400000" sy="-90%" algn="bl" rotWithShape="0"/>
                </a:effectLst>
              </a:rPr>
              <a:t>اشتغال همزمان</a:t>
            </a:r>
            <a:endParaRPr lang="en-US" sz="4000" dirty="0">
              <a:ln w="0">
                <a:solidFill>
                  <a:schemeClr val="accent5">
                    <a:lumMod val="75%"/>
                  </a:schemeClr>
                </a:solidFill>
              </a:ln>
              <a:solidFill>
                <a:srgbClr val="C00000"/>
              </a:solidFill>
              <a:effectLst>
                <a:reflection blurRad="6350" stA="53%" endA="0.3%" endPos="35.5%" dir="5400000" sy="-90%" algn="bl" rotWithShape="0"/>
              </a:effectLst>
            </a:endParaRPr>
          </a:p>
        </p:txBody>
      </p:sp>
      <p:sp>
        <p:nvSpPr>
          <p:cNvPr id="3" name="Content Placeholder 2"/>
          <p:cNvSpPr>
            <a:spLocks noGrp="1"/>
          </p:cNvSpPr>
          <p:nvPr>
            <p:ph idx="1"/>
          </p:nvPr>
        </p:nvSpPr>
        <p:spPr>
          <a:xfrm>
            <a:off x="1142999" y="1757347"/>
            <a:ext cx="9905999" cy="3541714"/>
          </a:xfrm>
        </p:spPr>
        <p:txBody>
          <a:bodyPr/>
          <a:lstStyle/>
          <a:p>
            <a:pPr algn="r" rtl="1">
              <a:lnSpc>
                <a:spcPct val="150%"/>
              </a:lnSpc>
            </a:pPr>
            <a:r>
              <a:rPr lang="ar-SA" b="1" dirty="0" smtClean="0">
                <a:cs typeface="B Koodak" panose="00000700000000000000" pitchFamily="2" charset="-78"/>
              </a:rPr>
              <a:t>ارجاع به خود</a:t>
            </a:r>
            <a:endParaRPr lang="fa-IR" b="1" dirty="0" smtClean="0">
              <a:cs typeface="B Koodak" panose="00000700000000000000" pitchFamily="2" charset="-78"/>
            </a:endParaRPr>
          </a:p>
          <a:p>
            <a:pPr algn="r" rtl="1">
              <a:lnSpc>
                <a:spcPct val="150%"/>
              </a:lnSpc>
            </a:pPr>
            <a:r>
              <a:rPr lang="ar-SA" b="1" dirty="0" smtClean="0">
                <a:cs typeface="B Koodak" panose="00000700000000000000" pitchFamily="2" charset="-78"/>
              </a:rPr>
              <a:t>گزینش بیماران</a:t>
            </a:r>
            <a:endParaRPr lang="fa-IR" b="1" dirty="0" smtClean="0">
              <a:cs typeface="B Koodak" panose="00000700000000000000" pitchFamily="2" charset="-78"/>
            </a:endParaRPr>
          </a:p>
          <a:p>
            <a:pPr algn="r" rtl="1">
              <a:lnSpc>
                <a:spcPct val="150%"/>
              </a:lnSpc>
            </a:pPr>
            <a:r>
              <a:rPr lang="ar-SA" b="1" dirty="0" smtClean="0">
                <a:cs typeface="B Koodak" panose="00000700000000000000" pitchFamily="2" charset="-78"/>
              </a:rPr>
              <a:t>سرقت زمان</a:t>
            </a:r>
            <a:endParaRPr lang="fa-IR" b="1" dirty="0" smtClean="0">
              <a:cs typeface="B Koodak" panose="00000700000000000000" pitchFamily="2" charset="-78"/>
            </a:endParaRPr>
          </a:p>
          <a:p>
            <a:pPr algn="r" rtl="1">
              <a:lnSpc>
                <a:spcPct val="150%"/>
              </a:lnSpc>
            </a:pPr>
            <a:r>
              <a:rPr lang="ar-SA" b="1" dirty="0" smtClean="0">
                <a:cs typeface="B Koodak" panose="00000700000000000000" pitchFamily="2" charset="-78"/>
              </a:rPr>
              <a:t>کاهش تعهد اجتماعی</a:t>
            </a:r>
            <a:endParaRPr lang="en-US" b="1" dirty="0" smtClean="0">
              <a:cs typeface="B Koodak" panose="00000700000000000000" pitchFamily="2" charset="-78"/>
            </a:endParaRPr>
          </a:p>
          <a:p>
            <a:pPr algn="r" rtl="1">
              <a:lnSpc>
                <a:spcPct val="150%"/>
              </a:lnSpc>
            </a:pPr>
            <a:endParaRPr lang="en-US" dirty="0">
              <a:cs typeface="B Koodak" panose="00000700000000000000" pitchFamily="2" charset="-78"/>
            </a:endParaRPr>
          </a:p>
        </p:txBody>
      </p:sp>
    </p:spTree>
    <p:extLst>
      <p:ext uri="{BB962C8B-B14F-4D97-AF65-F5344CB8AC3E}">
        <p14:creationId xmlns:p14="http://schemas.microsoft.com/office/powerpoint/2010/main" val="6409332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6771" y="193183"/>
            <a:ext cx="10515600" cy="1325563"/>
          </a:xfrm>
        </p:spPr>
        <p:txBody>
          <a:bodyPr vert="horz" lIns="91440" tIns="45720" rIns="91440" bIns="45720" rtlCol="0" anchor="ctr">
            <a:normAutofit/>
          </a:bodyPr>
          <a:lstStyle/>
          <a:p>
            <a:r>
              <a:rPr lang="ar-SA" sz="4000" dirty="0">
                <a:ln w="0">
                  <a:solidFill>
                    <a:schemeClr val="accent5">
                      <a:lumMod val="75%"/>
                    </a:schemeClr>
                  </a:solidFill>
                </a:ln>
                <a:solidFill>
                  <a:srgbClr val="C00000"/>
                </a:solidFill>
                <a:effectLst>
                  <a:reflection blurRad="6350" stA="53%" endA="0.3%" endPos="35.5%" dir="5400000" sy="-90%" algn="bl" rotWithShape="0"/>
                </a:effectLst>
              </a:rPr>
              <a:t>ارتباطات پسا شغلی (درب‌های گردان)</a:t>
            </a:r>
            <a:endParaRPr lang="en-US" sz="4000" dirty="0">
              <a:ln w="0">
                <a:solidFill>
                  <a:schemeClr val="accent5">
                    <a:lumMod val="75%"/>
                  </a:schemeClr>
                </a:solidFill>
              </a:ln>
              <a:solidFill>
                <a:srgbClr val="C00000"/>
              </a:solidFill>
              <a:effectLst>
                <a:reflection blurRad="6350" stA="53%" endA="0.3%" endPos="35.5%" dir="5400000" sy="-90%" algn="bl" rotWithShape="0"/>
              </a:effectLst>
            </a:endParaRPr>
          </a:p>
        </p:txBody>
      </p:sp>
      <p:sp>
        <p:nvSpPr>
          <p:cNvPr id="8" name="Content Placeholder 7"/>
          <p:cNvSpPr>
            <a:spLocks noGrp="1"/>
          </p:cNvSpPr>
          <p:nvPr>
            <p:ph idx="1"/>
          </p:nvPr>
        </p:nvSpPr>
        <p:spPr>
          <a:xfrm>
            <a:off x="735169" y="1518746"/>
            <a:ext cx="10515600" cy="4975180"/>
          </a:xfrm>
        </p:spPr>
        <p:txBody>
          <a:bodyPr>
            <a:normAutofit/>
          </a:bodyPr>
          <a:lstStyle/>
          <a:p>
            <a:pPr algn="r" rtl="1">
              <a:lnSpc>
                <a:spcPct val="150%"/>
              </a:lnSpc>
            </a:pPr>
            <a:r>
              <a:rPr lang="ar-SA" b="1" dirty="0">
                <a:cs typeface="B Koodak" panose="00000700000000000000" pitchFamily="2" charset="-78"/>
              </a:rPr>
              <a:t>اشتغال بازنشستگان يا مستعفيان بخش دولتي در بخش خصوصي يا بالعكس است </a:t>
            </a:r>
            <a:endParaRPr lang="fa-IR" b="1" dirty="0">
              <a:cs typeface="B Koodak" panose="00000700000000000000" pitchFamily="2" charset="-78"/>
            </a:endParaRPr>
          </a:p>
          <a:p>
            <a:pPr algn="r" rtl="1">
              <a:lnSpc>
                <a:spcPct val="150%"/>
              </a:lnSpc>
            </a:pPr>
            <a:r>
              <a:rPr lang="ar-SA" b="1" dirty="0">
                <a:cs typeface="B Koodak" panose="00000700000000000000" pitchFamily="2" charset="-78"/>
              </a:rPr>
              <a:t>درب گردان يكي از مواضع پيچيده تعارض منافع شخص‌محور مي‌باشد</a:t>
            </a:r>
            <a:endParaRPr lang="en-US" b="1" dirty="0">
              <a:cs typeface="B Koodak" panose="00000700000000000000" pitchFamily="2" charset="-78"/>
            </a:endParaRPr>
          </a:p>
        </p:txBody>
      </p:sp>
    </p:spTree>
    <p:extLst>
      <p:ext uri="{BB962C8B-B14F-4D97-AF65-F5344CB8AC3E}">
        <p14:creationId xmlns:p14="http://schemas.microsoft.com/office/powerpoint/2010/main" val="24681983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33.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19269" y="274320"/>
            <a:ext cx="10822585" cy="1541417"/>
          </a:xfrm>
        </p:spPr>
        <p:txBody>
          <a:bodyPr>
            <a:normAutofit/>
          </a:bodyPr>
          <a:lstStyle/>
          <a:p>
            <a:pPr algn="r" rtl="1"/>
            <a:r>
              <a:rPr lang="ar-SA" sz="4000" dirty="0">
                <a:ln w="0">
                  <a:solidFill>
                    <a:schemeClr val="accent5">
                      <a:lumMod val="75%"/>
                    </a:schemeClr>
                  </a:solidFill>
                </a:ln>
                <a:solidFill>
                  <a:srgbClr val="C00000"/>
                </a:solidFill>
                <a:effectLst>
                  <a:reflection blurRad="6350" stA="53%" endA="0.3%" endPos="35.5%" dir="5400000" sy="-90%" algn="bl" rotWithShape="0"/>
                </a:effectLst>
              </a:rPr>
              <a:t>ارتباط سهام‌داری یا مالکیت شرکت‌های مرتبط با</a:t>
            </a:r>
            <a:r>
              <a:rPr lang="fa-IR" sz="4000" dirty="0">
                <a:ln w="0">
                  <a:solidFill>
                    <a:schemeClr val="accent5">
                      <a:lumMod val="75%"/>
                    </a:schemeClr>
                  </a:solidFill>
                </a:ln>
                <a:solidFill>
                  <a:srgbClr val="C00000"/>
                </a:solidFill>
                <a:effectLst>
                  <a:reflection blurRad="6350" stA="53%" endA="0.3%" endPos="35.5%" dir="5400000" sy="-90%" algn="bl" rotWithShape="0"/>
                </a:effectLst>
              </a:rPr>
              <a:t> </a:t>
            </a:r>
            <a:r>
              <a:rPr lang="ar-SA" sz="4000" dirty="0">
                <a:ln w="0">
                  <a:solidFill>
                    <a:schemeClr val="accent5">
                      <a:lumMod val="75%"/>
                    </a:schemeClr>
                  </a:solidFill>
                </a:ln>
                <a:solidFill>
                  <a:srgbClr val="C00000"/>
                </a:solidFill>
                <a:effectLst>
                  <a:reflection blurRad="6350" stA="53%" endA="0.3%" endPos="35.5%" dir="5400000" sy="-90%" algn="bl" rotWithShape="0"/>
                </a:effectLst>
              </a:rPr>
              <a:t>تصمیم‌گیری</a:t>
            </a:r>
            <a:endParaRPr lang="en-US" sz="4000" dirty="0">
              <a:ln w="0">
                <a:solidFill>
                  <a:schemeClr val="accent5">
                    <a:lumMod val="75%"/>
                  </a:schemeClr>
                </a:solidFill>
              </a:ln>
              <a:solidFill>
                <a:srgbClr val="C00000"/>
              </a:solidFill>
              <a:effectLst>
                <a:reflection blurRad="6350" stA="53%" endA="0.3%" endPos="35.5%" dir="5400000" sy="-90%" algn="bl" rotWithShape="0"/>
              </a:effectLst>
            </a:endParaRPr>
          </a:p>
        </p:txBody>
      </p:sp>
      <p:sp>
        <p:nvSpPr>
          <p:cNvPr id="3" name="Content Placeholder 2"/>
          <p:cNvSpPr>
            <a:spLocks noGrp="1"/>
          </p:cNvSpPr>
          <p:nvPr>
            <p:ph idx="1"/>
          </p:nvPr>
        </p:nvSpPr>
        <p:spPr>
          <a:xfrm>
            <a:off x="1141414" y="1815737"/>
            <a:ext cx="9905999" cy="3975464"/>
          </a:xfrm>
        </p:spPr>
        <p:txBody>
          <a:bodyPr>
            <a:normAutofit/>
          </a:bodyPr>
          <a:lstStyle/>
          <a:p>
            <a:pPr algn="justLow" rtl="1">
              <a:lnSpc>
                <a:spcPct val="150%"/>
              </a:lnSpc>
            </a:pPr>
            <a:r>
              <a:rPr lang="ar-SA" b="1" dirty="0" smtClean="0"/>
              <a:t>كاركنان </a:t>
            </a:r>
            <a:r>
              <a:rPr lang="ar-SA" b="1" dirty="0"/>
              <a:t>یا مسئولين، مالكيت يا ارتباط سهام‌داري با شركت يا مؤسساتي داشته باشند كه توسط آن‌ها قاعده‌گذاري مي‌شوند يا تحت نظارت قرار </a:t>
            </a:r>
            <a:r>
              <a:rPr lang="ar-SA" b="1" dirty="0" smtClean="0"/>
              <a:t>مي‌گيرند</a:t>
            </a:r>
            <a:endParaRPr lang="fa-IR" b="1" dirty="0" smtClean="0"/>
          </a:p>
          <a:p>
            <a:pPr algn="justLow" rtl="1">
              <a:lnSpc>
                <a:spcPct val="150%"/>
              </a:lnSpc>
            </a:pPr>
            <a:r>
              <a:rPr lang="ar-SA" b="1" dirty="0" smtClean="0"/>
              <a:t>یک </a:t>
            </a:r>
            <a:r>
              <a:rPr lang="ar-SA" b="1" dirty="0"/>
              <a:t>مدیر یا سیاست‌گذار بیمه در یک بیمارستان، داروخانه، شرکت دارویی خصوصی سهام‌دار باشد، </a:t>
            </a:r>
            <a:endParaRPr lang="en-US" b="1" dirty="0">
              <a:cs typeface="B Koodak" panose="00000700000000000000" pitchFamily="2" charset="-78"/>
            </a:endParaRPr>
          </a:p>
        </p:txBody>
      </p:sp>
      <p:sp>
        <p:nvSpPr>
          <p:cNvPr id="6" name="Rectangle 5"/>
          <p:cNvSpPr/>
          <p:nvPr/>
        </p:nvSpPr>
        <p:spPr>
          <a:xfrm>
            <a:off x="-3908425" y="4266673"/>
            <a:ext cx="3908425" cy="1338828"/>
          </a:xfrm>
          <a:prstGeom prst="rect">
            <a:avLst/>
          </a:prstGeom>
        </p:spPr>
        <p:txBody>
          <a:bodyPr wrap="square">
            <a:spAutoFit/>
          </a:bodyPr>
          <a:lstStyle/>
          <a:p>
            <a:pPr algn="justLow" rtl="1">
              <a:lnSpc>
                <a:spcPct val="150%"/>
              </a:lnSpc>
            </a:pPr>
            <a:r>
              <a:rPr lang="ar-SA" b="1" dirty="0">
                <a:solidFill>
                  <a:schemeClr val="bg1"/>
                </a:solidFill>
              </a:rPr>
              <a:t>احتمال دارد وظایف نظارتی و سیاست‌گذاری خود را در راستای حفظ یا ارتقاء منافع خویش در بخش خصوصی اخذ نماید.</a:t>
            </a:r>
            <a:endParaRPr lang="en-US" b="1" dirty="0">
              <a:solidFill>
                <a:schemeClr val="bg1"/>
              </a:solidFill>
              <a:cs typeface="B Koodak" panose="00000700000000000000" pitchFamily="2" charset="-78"/>
            </a:endParaRPr>
          </a:p>
        </p:txBody>
      </p:sp>
    </p:spTree>
    <p:extLst>
      <p:ext uri="{BB962C8B-B14F-4D97-AF65-F5344CB8AC3E}">
        <p14:creationId xmlns:p14="http://schemas.microsoft.com/office/powerpoint/2010/main" val="34465219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1414" y="194947"/>
            <a:ext cx="9905999" cy="1478570"/>
          </a:xfrm>
        </p:spPr>
        <p:txBody>
          <a:bodyPr>
            <a:normAutofit/>
          </a:bodyPr>
          <a:lstStyle/>
          <a:p>
            <a:pPr algn="r" rtl="1"/>
            <a:r>
              <a:rPr lang="ar-SA" sz="4000" dirty="0">
                <a:ln w="0">
                  <a:solidFill>
                    <a:schemeClr val="accent5">
                      <a:lumMod val="75%"/>
                    </a:schemeClr>
                  </a:solidFill>
                </a:ln>
                <a:solidFill>
                  <a:srgbClr val="C00000"/>
                </a:solidFill>
                <a:effectLst>
                  <a:reflection blurRad="6350" stA="53%" endA="0.3%" endPos="35.5%" dir="5400000" sy="-90%" algn="bl" rotWithShape="0"/>
                </a:effectLst>
              </a:rPr>
              <a:t>انگیزه‌های سیاسی و منطقه‌ای</a:t>
            </a:r>
            <a:endParaRPr lang="en-US" sz="4000" dirty="0">
              <a:ln w="0">
                <a:solidFill>
                  <a:schemeClr val="accent5">
                    <a:lumMod val="75%"/>
                  </a:schemeClr>
                </a:solidFill>
              </a:ln>
              <a:solidFill>
                <a:srgbClr val="C00000"/>
              </a:solidFill>
              <a:effectLst>
                <a:reflection blurRad="6350" stA="53%" endA="0.3%" endPos="35.5%" dir="5400000" sy="-90%" algn="bl" rotWithShape="0"/>
              </a:effectLst>
            </a:endParaRPr>
          </a:p>
        </p:txBody>
      </p:sp>
      <p:sp>
        <p:nvSpPr>
          <p:cNvPr id="3" name="Content Placeholder 2"/>
          <p:cNvSpPr>
            <a:spLocks noGrp="1"/>
          </p:cNvSpPr>
          <p:nvPr>
            <p:ph idx="1"/>
          </p:nvPr>
        </p:nvSpPr>
        <p:spPr/>
        <p:txBody>
          <a:bodyPr/>
          <a:lstStyle/>
          <a:p>
            <a:pPr algn="r" rtl="1">
              <a:lnSpc>
                <a:spcPct val="150%"/>
              </a:lnSpc>
            </a:pPr>
            <a:r>
              <a:rPr lang="ar-SA" b="1" dirty="0"/>
              <a:t>نمونه‌ای از این تعارض منافع، فشارهای نمایندگان مجلس یا مدیران محلّی برای احداث بیمارستان یا نصب تجهیزات گران‌قیمتی مانند </a:t>
            </a:r>
            <a:r>
              <a:rPr lang="en-US" b="1" dirty="0"/>
              <a:t>MRI</a:t>
            </a:r>
            <a:r>
              <a:rPr lang="ar-SA" b="1" dirty="0"/>
              <a:t> است که ممکن است در مناطق کم جمعیت توجیه عقلانی و اقتصادی نداشته باشد</a:t>
            </a:r>
            <a:endParaRPr lang="en-US" b="1" dirty="0">
              <a:cs typeface="B Koodak" panose="00000700000000000000" pitchFamily="2" charset="-78"/>
            </a:endParaRPr>
          </a:p>
        </p:txBody>
      </p:sp>
    </p:spTree>
    <p:extLst>
      <p:ext uri="{BB962C8B-B14F-4D97-AF65-F5344CB8AC3E}">
        <p14:creationId xmlns:p14="http://schemas.microsoft.com/office/powerpoint/2010/main" val="8281717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63405" y="193873"/>
            <a:ext cx="9905999" cy="1478570"/>
          </a:xfrm>
        </p:spPr>
        <p:txBody>
          <a:bodyPr vert="horz" lIns="91440" tIns="45720" rIns="91440" bIns="45720" rtlCol="0" anchor="ctr">
            <a:normAutofit/>
          </a:bodyPr>
          <a:lstStyle/>
          <a:p>
            <a:r>
              <a:rPr lang="ar-SA" sz="4000" dirty="0">
                <a:ln w="0">
                  <a:solidFill>
                    <a:schemeClr val="accent5">
                      <a:lumMod val="75%"/>
                    </a:schemeClr>
                  </a:solidFill>
                </a:ln>
                <a:solidFill>
                  <a:srgbClr val="C00000"/>
                </a:solidFill>
                <a:effectLst>
                  <a:reflection blurRad="6350" stA="53%" endA="0.3%" endPos="35.5%" dir="5400000" sy="-90%" algn="bl" rotWithShape="0"/>
                </a:effectLst>
              </a:rPr>
              <a:t>روابط خویشاوندی</a:t>
            </a:r>
            <a:endParaRPr lang="en-US" sz="4000" dirty="0">
              <a:ln w="0">
                <a:solidFill>
                  <a:schemeClr val="accent5">
                    <a:lumMod val="75%"/>
                  </a:schemeClr>
                </a:solidFill>
              </a:ln>
              <a:solidFill>
                <a:srgbClr val="C00000"/>
              </a:solidFill>
              <a:effectLst>
                <a:reflection blurRad="6350" stA="53%" endA="0.3%" endPos="35.5%" dir="5400000" sy="-90%" algn="bl" rotWithShape="0"/>
              </a:effectLst>
            </a:endParaRPr>
          </a:p>
        </p:txBody>
      </p:sp>
      <p:sp>
        <p:nvSpPr>
          <p:cNvPr id="3" name="Content Placeholder 2"/>
          <p:cNvSpPr>
            <a:spLocks noGrp="1"/>
          </p:cNvSpPr>
          <p:nvPr>
            <p:ph idx="1"/>
          </p:nvPr>
        </p:nvSpPr>
        <p:spPr/>
        <p:txBody>
          <a:bodyPr>
            <a:normAutofit/>
          </a:bodyPr>
          <a:lstStyle/>
          <a:p>
            <a:pPr algn="justLow" rtl="1">
              <a:lnSpc>
                <a:spcPct val="150%"/>
              </a:lnSpc>
            </a:pPr>
            <a:r>
              <a:rPr lang="ar-SA" b="1" dirty="0"/>
              <a:t>اين تعارض ممكن است به‌علت سهام‌داري، اشتغال يا رابطه مالي يكي از بستگان مسئولين حاكميتي با بخش‌هاي تحت نظارت، قاعده‌گذاري يا پيمانكاري وي به‌وجود بيايد</a:t>
            </a:r>
            <a:endParaRPr lang="en-US" b="1" dirty="0"/>
          </a:p>
        </p:txBody>
      </p:sp>
    </p:spTree>
    <p:extLst>
      <p:ext uri="{BB962C8B-B14F-4D97-AF65-F5344CB8AC3E}">
        <p14:creationId xmlns:p14="http://schemas.microsoft.com/office/powerpoint/2010/main" val="8261377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11556963"/>
              </p:ext>
            </p:extLst>
          </p:nvPr>
        </p:nvGraphicFramePr>
        <p:xfrm>
          <a:off x="692333" y="39186"/>
          <a:ext cx="10855232" cy="6766562"/>
        </p:xfrm>
        <a:graphic>
          <a:graphicData uri="http://purl.oclc.org/ooxml/drawingml/table">
            <a:tbl>
              <a:tblPr rtl="1" firstRow="1" bandRow="1">
                <a:tableStyleId>{5C22544A-7EE6-4342-B048-85BDC9FD1C3A}</a:tableStyleId>
              </a:tblPr>
              <a:tblGrid>
                <a:gridCol w="6226561">
                  <a:extLst>
                    <a:ext uri="{9D8B030D-6E8A-4147-A177-3AD203B41FA5}">
                      <a16:colId xmlns:a16="http://schemas.microsoft.com/office/drawing/2014/main" val="1974962465"/>
                    </a:ext>
                  </a:extLst>
                </a:gridCol>
                <a:gridCol w="3148019">
                  <a:extLst>
                    <a:ext uri="{9D8B030D-6E8A-4147-A177-3AD203B41FA5}">
                      <a16:colId xmlns:a16="http://schemas.microsoft.com/office/drawing/2014/main" val="729453626"/>
                    </a:ext>
                  </a:extLst>
                </a:gridCol>
                <a:gridCol w="1480652">
                  <a:extLst>
                    <a:ext uri="{9D8B030D-6E8A-4147-A177-3AD203B41FA5}">
                      <a16:colId xmlns:a16="http://schemas.microsoft.com/office/drawing/2014/main" val="2230099617"/>
                    </a:ext>
                  </a:extLst>
                </a:gridCol>
              </a:tblGrid>
              <a:tr h="1029693">
                <a:tc>
                  <a:txBody>
                    <a:bodyPr/>
                    <a:lstStyle/>
                    <a:p>
                      <a:pPr indent="180340" algn="ctr" rtl="1">
                        <a:lnSpc>
                          <a:spcPct val="120%"/>
                        </a:lnSpc>
                        <a:spcBef>
                          <a:spcPts val="600"/>
                        </a:spcBef>
                        <a:spcAft>
                          <a:spcPts val="0"/>
                        </a:spcAft>
                      </a:pPr>
                      <a:endParaRPr lang="en-US" sz="1600" dirty="0" smtClean="0">
                        <a:solidFill>
                          <a:schemeClr val="tx1"/>
                        </a:solidFill>
                        <a:effectLst/>
                        <a:cs typeface="B Titr" panose="00000700000000000000" pitchFamily="2" charset="-78"/>
                      </a:endParaRPr>
                    </a:p>
                    <a:p>
                      <a:pPr indent="180340" algn="ctr" rtl="1">
                        <a:lnSpc>
                          <a:spcPct val="120%"/>
                        </a:lnSpc>
                        <a:spcBef>
                          <a:spcPts val="600"/>
                        </a:spcBef>
                        <a:spcAft>
                          <a:spcPts val="0"/>
                        </a:spcAft>
                      </a:pPr>
                      <a:r>
                        <a:rPr lang="ar-SA" sz="1600" dirty="0" smtClean="0">
                          <a:solidFill>
                            <a:schemeClr val="tx1"/>
                          </a:solidFill>
                          <a:effectLst/>
                          <a:cs typeface="B Titr" panose="00000700000000000000" pitchFamily="2" charset="-78"/>
                        </a:rPr>
                        <a:t>مصداق </a:t>
                      </a:r>
                      <a:r>
                        <a:rPr lang="ar-SA" sz="1600" dirty="0">
                          <a:solidFill>
                            <a:schemeClr val="tx1"/>
                          </a:solidFill>
                          <a:effectLst/>
                          <a:cs typeface="B Titr" panose="00000700000000000000" pitchFamily="2" charset="-78"/>
                        </a:rPr>
                        <a:t>تعارض منافع</a:t>
                      </a:r>
                      <a:endParaRPr lang="en-US" sz="1600" dirty="0">
                        <a:solidFill>
                          <a:schemeClr val="tx1"/>
                        </a:solidFill>
                        <a:effectLst/>
                        <a:latin typeface="Times New Roman" panose="02020603050405020304" pitchFamily="18" charset="0"/>
                        <a:ea typeface="Times New Roman" panose="02020603050405020304" pitchFamily="18" charset="0"/>
                        <a:cs typeface="B Titr" panose="00000700000000000000" pitchFamily="2" charset="-78"/>
                      </a:endParaRPr>
                    </a:p>
                  </a:txBody>
                  <a:tcPr marL="44591" marR="44591" marT="0" marB="0"/>
                </a:tc>
                <a:tc>
                  <a:txBody>
                    <a:bodyPr/>
                    <a:lstStyle/>
                    <a:p>
                      <a:pPr indent="180340" algn="ctr" rtl="1">
                        <a:lnSpc>
                          <a:spcPct val="120%"/>
                        </a:lnSpc>
                        <a:spcBef>
                          <a:spcPts val="600"/>
                        </a:spcBef>
                        <a:spcAft>
                          <a:spcPts val="0"/>
                        </a:spcAft>
                      </a:pPr>
                      <a:endParaRPr lang="fa-IR" sz="1600" dirty="0" smtClean="0">
                        <a:solidFill>
                          <a:schemeClr val="tx1"/>
                        </a:solidFill>
                        <a:effectLst/>
                        <a:cs typeface="B Titr" panose="00000700000000000000" pitchFamily="2" charset="-78"/>
                      </a:endParaRPr>
                    </a:p>
                    <a:p>
                      <a:pPr indent="180340" algn="ctr" rtl="1">
                        <a:lnSpc>
                          <a:spcPct val="120%"/>
                        </a:lnSpc>
                        <a:spcBef>
                          <a:spcPts val="600"/>
                        </a:spcBef>
                        <a:spcAft>
                          <a:spcPts val="0"/>
                        </a:spcAft>
                      </a:pPr>
                      <a:r>
                        <a:rPr lang="ar-SA" sz="1600" dirty="0" smtClean="0">
                          <a:solidFill>
                            <a:schemeClr val="tx1"/>
                          </a:solidFill>
                          <a:effectLst/>
                          <a:cs typeface="B Titr" panose="00000700000000000000" pitchFamily="2" charset="-78"/>
                        </a:rPr>
                        <a:t>نوع </a:t>
                      </a:r>
                      <a:r>
                        <a:rPr lang="ar-SA" sz="1600" dirty="0">
                          <a:solidFill>
                            <a:schemeClr val="tx1"/>
                          </a:solidFill>
                          <a:effectLst/>
                          <a:cs typeface="B Titr" panose="00000700000000000000" pitchFamily="2" charset="-78"/>
                        </a:rPr>
                        <a:t>تعارض منافع</a:t>
                      </a:r>
                      <a:endParaRPr lang="en-US" sz="1600" dirty="0">
                        <a:solidFill>
                          <a:schemeClr val="tx1"/>
                        </a:solidFill>
                        <a:effectLst/>
                        <a:latin typeface="Times New Roman" panose="02020603050405020304" pitchFamily="18" charset="0"/>
                        <a:ea typeface="Times New Roman" panose="02020603050405020304" pitchFamily="18" charset="0"/>
                        <a:cs typeface="B Titr" panose="00000700000000000000" pitchFamily="2" charset="-78"/>
                      </a:endParaRPr>
                    </a:p>
                  </a:txBody>
                  <a:tcPr marL="44591" marR="44591" marT="0" marB="0"/>
                </a:tc>
                <a:tc>
                  <a:txBody>
                    <a:bodyPr/>
                    <a:lstStyle/>
                    <a:p>
                      <a:pPr indent="180340" algn="ctr" rtl="1">
                        <a:lnSpc>
                          <a:spcPct val="120%"/>
                        </a:lnSpc>
                        <a:spcBef>
                          <a:spcPts val="600"/>
                        </a:spcBef>
                        <a:spcAft>
                          <a:spcPts val="0"/>
                        </a:spcAft>
                      </a:pPr>
                      <a:endParaRPr lang="fa-IR" sz="1600" dirty="0" smtClean="0">
                        <a:solidFill>
                          <a:schemeClr val="tx1"/>
                        </a:solidFill>
                        <a:effectLst/>
                        <a:cs typeface="B Titr" panose="00000700000000000000" pitchFamily="2" charset="-78"/>
                      </a:endParaRPr>
                    </a:p>
                    <a:p>
                      <a:pPr indent="180340" algn="ctr" rtl="1">
                        <a:lnSpc>
                          <a:spcPct val="120%"/>
                        </a:lnSpc>
                        <a:spcBef>
                          <a:spcPts val="600"/>
                        </a:spcBef>
                        <a:spcAft>
                          <a:spcPts val="0"/>
                        </a:spcAft>
                      </a:pPr>
                      <a:r>
                        <a:rPr lang="ar-SA" sz="1600" dirty="0" smtClean="0">
                          <a:solidFill>
                            <a:schemeClr val="tx1"/>
                          </a:solidFill>
                          <a:effectLst/>
                          <a:cs typeface="B Titr" panose="00000700000000000000" pitchFamily="2" charset="-78"/>
                        </a:rPr>
                        <a:t>فردی</a:t>
                      </a:r>
                      <a:r>
                        <a:rPr lang="ar-SA" sz="1600" dirty="0">
                          <a:solidFill>
                            <a:schemeClr val="tx1"/>
                          </a:solidFill>
                          <a:effectLst/>
                          <a:cs typeface="B Titr" panose="00000700000000000000" pitchFamily="2" charset="-78"/>
                        </a:rPr>
                        <a:t>/ سازمانی</a:t>
                      </a:r>
                      <a:endParaRPr lang="en-US" sz="1600" dirty="0">
                        <a:solidFill>
                          <a:schemeClr val="tx1"/>
                        </a:solidFill>
                        <a:effectLst/>
                        <a:latin typeface="Times New Roman" panose="02020603050405020304" pitchFamily="18" charset="0"/>
                        <a:ea typeface="Times New Roman" panose="02020603050405020304" pitchFamily="18" charset="0"/>
                        <a:cs typeface="B Titr" panose="00000700000000000000" pitchFamily="2" charset="-78"/>
                      </a:endParaRPr>
                    </a:p>
                  </a:txBody>
                  <a:tcPr marL="44591" marR="44591" marT="0" marB="0"/>
                </a:tc>
                <a:extLst>
                  <a:ext uri="{0D108BD9-81ED-4DB2-BD59-A6C34878D82A}">
                    <a16:rowId xmlns:a16="http://schemas.microsoft.com/office/drawing/2014/main" val="2265923982"/>
                  </a:ext>
                </a:extLst>
              </a:tr>
              <a:tr h="588397">
                <a:tc>
                  <a:txBody>
                    <a:bodyPr/>
                    <a:lstStyle/>
                    <a:p>
                      <a:pPr indent="180340" algn="ctr" rtl="1">
                        <a:lnSpc>
                          <a:spcPct val="120%"/>
                        </a:lnSpc>
                        <a:spcBef>
                          <a:spcPts val="600"/>
                        </a:spcBef>
                        <a:spcAft>
                          <a:spcPts val="0"/>
                        </a:spcAft>
                      </a:pPr>
                      <a:r>
                        <a:rPr lang="ar-SA" sz="2000" b="1">
                          <a:ln>
                            <a:noFill/>
                          </a:ln>
                          <a:effectLst/>
                          <a:cs typeface="B Yagut" panose="00000400000000000000" pitchFamily="2" charset="-78"/>
                        </a:rPr>
                        <a:t>نظارت سازمان نظام پزشکی بر تخلفات پزشکان و بیمارستان های</a:t>
                      </a:r>
                      <a:endParaRPr lang="en-US" sz="1800" b="1">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a:effectLst/>
                          <a:cs typeface="B Nazanin" panose="00000400000000000000" pitchFamily="2" charset="-78"/>
                        </a:rPr>
                        <a:t>قاعده گذار و مجری</a:t>
                      </a:r>
                      <a:endParaRPr lang="en-US" sz="14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effectLst/>
                          <a:cs typeface="B Nazanin" panose="00000400000000000000" pitchFamily="2" charset="-78"/>
                        </a:rPr>
                        <a:t>فردی/ سازمانی</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3234808079"/>
                  </a:ext>
                </a:extLst>
              </a:tr>
              <a:tr h="588397">
                <a:tc>
                  <a:txBody>
                    <a:bodyPr/>
                    <a:lstStyle/>
                    <a:p>
                      <a:pPr indent="180340" algn="ctr" rtl="1">
                        <a:lnSpc>
                          <a:spcPct val="120%"/>
                        </a:lnSpc>
                        <a:spcBef>
                          <a:spcPts val="600"/>
                        </a:spcBef>
                        <a:spcAft>
                          <a:spcPts val="0"/>
                        </a:spcAft>
                      </a:pPr>
                      <a:r>
                        <a:rPr lang="ar-SA" sz="2000" b="1">
                          <a:ln>
                            <a:noFill/>
                          </a:ln>
                          <a:effectLst/>
                          <a:cs typeface="B Yagut" panose="00000400000000000000" pitchFamily="2" charset="-78"/>
                        </a:rPr>
                        <a:t>صدور پروانه پزشک توسط نظام پزشکی</a:t>
                      </a:r>
                      <a:endParaRPr lang="en-US" sz="1800" b="1">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effectLst/>
                          <a:cs typeface="B Nazanin" panose="00000400000000000000" pitchFamily="2" charset="-78"/>
                        </a:rPr>
                        <a:t>ناظر و منظور</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effectLst/>
                          <a:cs typeface="B Nazanin" panose="00000400000000000000" pitchFamily="2" charset="-78"/>
                        </a:rPr>
                        <a:t>سازمانی</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375541524"/>
                  </a:ext>
                </a:extLst>
              </a:tr>
              <a:tr h="588397">
                <a:tc>
                  <a:txBody>
                    <a:bodyPr/>
                    <a:lstStyle/>
                    <a:p>
                      <a:pPr indent="180340" algn="ctr" rtl="1">
                        <a:lnSpc>
                          <a:spcPct val="120%"/>
                        </a:lnSpc>
                        <a:spcBef>
                          <a:spcPts val="600"/>
                        </a:spcBef>
                        <a:spcAft>
                          <a:spcPts val="0"/>
                        </a:spcAft>
                      </a:pPr>
                      <a:r>
                        <a:rPr lang="ar-SA" sz="2000" b="1">
                          <a:ln>
                            <a:noFill/>
                          </a:ln>
                          <a:effectLst/>
                          <a:cs typeface="B Yagut" panose="00000400000000000000" pitchFamily="2" charset="-78"/>
                        </a:rPr>
                        <a:t>تعیین تعرفه بخش خصوصی توسط نظام پزشکی</a:t>
                      </a:r>
                      <a:endParaRPr lang="en-US" sz="1800" b="1">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a:effectLst/>
                          <a:cs typeface="B Nazanin" panose="00000400000000000000" pitchFamily="2" charset="-78"/>
                        </a:rPr>
                        <a:t>قاعده گذار و مجری</a:t>
                      </a:r>
                      <a:endParaRPr lang="en-US" sz="14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effectLst/>
                          <a:cs typeface="B Nazanin" panose="00000400000000000000" pitchFamily="2" charset="-78"/>
                        </a:rPr>
                        <a:t>سازمانی</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3940577363"/>
                  </a:ext>
                </a:extLst>
              </a:tr>
              <a:tr h="588397">
                <a:tc>
                  <a:txBody>
                    <a:bodyPr/>
                    <a:lstStyle/>
                    <a:p>
                      <a:pPr indent="180340" algn="ctr" rtl="1">
                        <a:lnSpc>
                          <a:spcPct val="120%"/>
                        </a:lnSpc>
                        <a:spcBef>
                          <a:spcPts val="600"/>
                        </a:spcBef>
                        <a:spcAft>
                          <a:spcPts val="0"/>
                        </a:spcAft>
                      </a:pPr>
                      <a:r>
                        <a:rPr lang="ar-SA" sz="2000" b="1" dirty="0">
                          <a:ln>
                            <a:noFill/>
                          </a:ln>
                          <a:effectLst/>
                          <a:cs typeface="B Yagut" panose="00000400000000000000" pitchFamily="2" charset="-78"/>
                        </a:rPr>
                        <a:t>رسیدگی به شکایت از پزشکان توسط نظام پزشکی</a:t>
                      </a:r>
                      <a:endParaRPr lang="en-US" sz="1800" b="1" dirty="0">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a:effectLst/>
                          <a:cs typeface="B Nazanin" panose="00000400000000000000" pitchFamily="2" charset="-78"/>
                        </a:rPr>
                        <a:t>ناظر و منظور</a:t>
                      </a:r>
                      <a:endParaRPr lang="en-US" sz="14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effectLst/>
                          <a:cs typeface="B Nazanin" panose="00000400000000000000" pitchFamily="2" charset="-78"/>
                        </a:rPr>
                        <a:t>فردی/ سازمانی</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607175021"/>
                  </a:ext>
                </a:extLst>
              </a:tr>
              <a:tr h="588397">
                <a:tc>
                  <a:txBody>
                    <a:bodyPr/>
                    <a:lstStyle/>
                    <a:p>
                      <a:pPr indent="180340" algn="ctr" rtl="1">
                        <a:lnSpc>
                          <a:spcPct val="120%"/>
                        </a:lnSpc>
                        <a:spcBef>
                          <a:spcPts val="600"/>
                        </a:spcBef>
                        <a:spcAft>
                          <a:spcPts val="0"/>
                        </a:spcAft>
                      </a:pPr>
                      <a:r>
                        <a:rPr lang="ar-SA" sz="2000" b="1">
                          <a:ln>
                            <a:noFill/>
                          </a:ln>
                          <a:effectLst/>
                          <a:cs typeface="B Yagut" panose="00000400000000000000" pitchFamily="2" charset="-78"/>
                        </a:rPr>
                        <a:t>پرداخت حقوق ناظران بهداشت توسط نظارت شونده</a:t>
                      </a:r>
                      <a:endParaRPr lang="en-US" sz="1800" b="1">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a:effectLst/>
                          <a:cs typeface="B Nazanin" panose="00000400000000000000" pitchFamily="2" charset="-78"/>
                        </a:rPr>
                        <a:t>تعارض وظایف/ اتحاد ناظر و منظور</a:t>
                      </a:r>
                      <a:endParaRPr lang="en-US" sz="14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effectLst/>
                          <a:cs typeface="B Nazanin" panose="00000400000000000000" pitchFamily="2" charset="-78"/>
                        </a:rPr>
                        <a:t>فردی/ سازمانی</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3232844436"/>
                  </a:ext>
                </a:extLst>
              </a:tr>
              <a:tr h="588397">
                <a:tc>
                  <a:txBody>
                    <a:bodyPr/>
                    <a:lstStyle/>
                    <a:p>
                      <a:pPr indent="180340" algn="ctr" rtl="1">
                        <a:lnSpc>
                          <a:spcPct val="120%"/>
                        </a:lnSpc>
                        <a:spcBef>
                          <a:spcPts val="600"/>
                        </a:spcBef>
                        <a:spcAft>
                          <a:spcPts val="0"/>
                        </a:spcAft>
                      </a:pPr>
                      <a:r>
                        <a:rPr lang="ar-SA" sz="2000" b="1" dirty="0">
                          <a:ln>
                            <a:noFill/>
                          </a:ln>
                          <a:effectLst/>
                          <a:cs typeface="B Yagut" panose="00000400000000000000" pitchFamily="2" charset="-78"/>
                        </a:rPr>
                        <a:t>اعتبار بخشی بیمارستان‌ها توسط وزارت بهداشت</a:t>
                      </a:r>
                      <a:endParaRPr lang="en-US" sz="1800" b="1" dirty="0">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effectLst/>
                          <a:cs typeface="B Nazanin" panose="00000400000000000000" pitchFamily="2" charset="-78"/>
                        </a:rPr>
                        <a:t>ناظر و منظور</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effectLst/>
                          <a:cs typeface="B Nazanin" panose="00000400000000000000" pitchFamily="2" charset="-78"/>
                        </a:rPr>
                        <a:t>سازمانی</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1940328331"/>
                  </a:ext>
                </a:extLst>
              </a:tr>
              <a:tr h="588397">
                <a:tc>
                  <a:txBody>
                    <a:bodyPr/>
                    <a:lstStyle/>
                    <a:p>
                      <a:pPr indent="180340" algn="ctr" rtl="1">
                        <a:lnSpc>
                          <a:spcPct val="120%"/>
                        </a:lnSpc>
                        <a:spcBef>
                          <a:spcPts val="600"/>
                        </a:spcBef>
                        <a:spcAft>
                          <a:spcPts val="0"/>
                        </a:spcAft>
                      </a:pPr>
                      <a:r>
                        <a:rPr lang="ar-SA" sz="2000" b="1">
                          <a:ln>
                            <a:noFill/>
                          </a:ln>
                          <a:effectLst/>
                          <a:cs typeface="B Yagut" panose="00000400000000000000" pitchFamily="2" charset="-78"/>
                        </a:rPr>
                        <a:t>وابسته بودن بیمارستان‌های دولتی به درآمدهای خودشان</a:t>
                      </a:r>
                      <a:endParaRPr lang="en-US" sz="1800" b="1">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a:effectLst/>
                          <a:cs typeface="B Nazanin" panose="00000400000000000000" pitchFamily="2" charset="-78"/>
                        </a:rPr>
                        <a:t>تعارض وظایف </a:t>
                      </a:r>
                      <a:endParaRPr lang="en-US" sz="14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effectLst/>
                          <a:cs typeface="B Nazanin" panose="00000400000000000000" pitchFamily="2" charset="-78"/>
                        </a:rPr>
                        <a:t>سازمانی</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2599877510"/>
                  </a:ext>
                </a:extLst>
              </a:tr>
              <a:tr h="588397">
                <a:tc>
                  <a:txBody>
                    <a:bodyPr/>
                    <a:lstStyle/>
                    <a:p>
                      <a:pPr indent="180340" algn="ctr" rtl="1">
                        <a:lnSpc>
                          <a:spcPct val="120%"/>
                        </a:lnSpc>
                        <a:spcBef>
                          <a:spcPts val="600"/>
                        </a:spcBef>
                        <a:spcAft>
                          <a:spcPts val="0"/>
                        </a:spcAft>
                      </a:pPr>
                      <a:r>
                        <a:rPr lang="ar-SA" sz="2000" b="1">
                          <a:ln>
                            <a:noFill/>
                          </a:ln>
                          <a:effectLst/>
                          <a:cs typeface="B Yagut" panose="00000400000000000000" pitchFamily="2" charset="-78"/>
                        </a:rPr>
                        <a:t>دوشغله بودن پزشکان</a:t>
                      </a:r>
                      <a:endParaRPr lang="en-US" sz="1800" b="1">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a:effectLst/>
                          <a:cs typeface="B Nazanin" panose="00000400000000000000" pitchFamily="2" charset="-78"/>
                        </a:rPr>
                        <a:t>دوشغلگی</a:t>
                      </a:r>
                      <a:endParaRPr lang="en-US" sz="14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effectLst/>
                          <a:cs typeface="B Nazanin" panose="00000400000000000000" pitchFamily="2" charset="-78"/>
                        </a:rPr>
                        <a:t>فردی </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2913811848"/>
                  </a:ext>
                </a:extLst>
              </a:tr>
              <a:tr h="1029693">
                <a:tc>
                  <a:txBody>
                    <a:bodyPr/>
                    <a:lstStyle/>
                    <a:p>
                      <a:pPr indent="180340" algn="ctr" rtl="1">
                        <a:lnSpc>
                          <a:spcPct val="120%"/>
                        </a:lnSpc>
                        <a:spcBef>
                          <a:spcPts val="600"/>
                        </a:spcBef>
                        <a:spcAft>
                          <a:spcPts val="0"/>
                        </a:spcAft>
                      </a:pPr>
                      <a:r>
                        <a:rPr lang="ar-SA" sz="2000" b="1" dirty="0">
                          <a:ln>
                            <a:noFill/>
                          </a:ln>
                          <a:effectLst/>
                          <a:cs typeface="B Yagut" panose="00000400000000000000" pitchFamily="2" charset="-78"/>
                        </a:rPr>
                        <a:t>فعالیت مدیران ارشد وزارت بهداشت در بخش خصوصی</a:t>
                      </a:r>
                      <a:endParaRPr lang="en-US" sz="1800" b="1" dirty="0">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smtClean="0">
                          <a:effectLst/>
                          <a:cs typeface="B Nazanin" panose="00000400000000000000" pitchFamily="2" charset="-78"/>
                        </a:rPr>
                        <a:t>دوشغلگی</a:t>
                      </a:r>
                      <a:r>
                        <a:rPr lang="fa-IR" sz="1400" b="1" dirty="0" smtClean="0">
                          <a:effectLst/>
                          <a:cs typeface="B Nazanin" panose="00000400000000000000" pitchFamily="2" charset="-78"/>
                        </a:rPr>
                        <a:t>/</a:t>
                      </a:r>
                      <a:r>
                        <a:rPr lang="fa-IR" sz="1400" b="1" baseline="0%" dirty="0" smtClean="0">
                          <a:effectLst/>
                          <a:cs typeface="B Nazanin" panose="00000400000000000000" pitchFamily="2" charset="-78"/>
                        </a:rPr>
                        <a:t> </a:t>
                      </a:r>
                      <a:r>
                        <a:rPr lang="ar-SA" sz="1400" b="1" dirty="0" smtClean="0">
                          <a:effectLst/>
                          <a:cs typeface="B Nazanin" panose="00000400000000000000" pitchFamily="2" charset="-78"/>
                        </a:rPr>
                        <a:t>درب </a:t>
                      </a:r>
                      <a:r>
                        <a:rPr lang="ar-SA" sz="1400" b="1" dirty="0">
                          <a:effectLst/>
                          <a:cs typeface="B Nazanin" panose="00000400000000000000" pitchFamily="2" charset="-78"/>
                        </a:rPr>
                        <a:t>گردان </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effectLst/>
                          <a:cs typeface="B Nazanin" panose="00000400000000000000" pitchFamily="2" charset="-78"/>
                        </a:rPr>
                        <a:t>فردی</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1662321624"/>
                  </a:ext>
                </a:extLst>
              </a:tr>
            </a:tbl>
          </a:graphicData>
        </a:graphic>
      </p:graphicFrame>
    </p:spTree>
    <p:extLst>
      <p:ext uri="{BB962C8B-B14F-4D97-AF65-F5344CB8AC3E}">
        <p14:creationId xmlns:p14="http://schemas.microsoft.com/office/powerpoint/2010/main" val="304138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03330716"/>
              </p:ext>
            </p:extLst>
          </p:nvPr>
        </p:nvGraphicFramePr>
        <p:xfrm>
          <a:off x="765265" y="39192"/>
          <a:ext cx="10661469" cy="6421828"/>
        </p:xfrm>
        <a:graphic>
          <a:graphicData uri="http://purl.oclc.org/ooxml/drawingml/table">
            <a:tbl>
              <a:tblPr rtl="1" firstRow="1" bandRow="1">
                <a:tableStyleId>{5C22544A-7EE6-4342-B048-85BDC9FD1C3A}</a:tableStyleId>
              </a:tblPr>
              <a:tblGrid>
                <a:gridCol w="6115417">
                  <a:extLst>
                    <a:ext uri="{9D8B030D-6E8A-4147-A177-3AD203B41FA5}">
                      <a16:colId xmlns:a16="http://schemas.microsoft.com/office/drawing/2014/main" val="1742592825"/>
                    </a:ext>
                  </a:extLst>
                </a:gridCol>
                <a:gridCol w="3091827">
                  <a:extLst>
                    <a:ext uri="{9D8B030D-6E8A-4147-A177-3AD203B41FA5}">
                      <a16:colId xmlns:a16="http://schemas.microsoft.com/office/drawing/2014/main" val="2821929212"/>
                    </a:ext>
                  </a:extLst>
                </a:gridCol>
                <a:gridCol w="1454225">
                  <a:extLst>
                    <a:ext uri="{9D8B030D-6E8A-4147-A177-3AD203B41FA5}">
                      <a16:colId xmlns:a16="http://schemas.microsoft.com/office/drawing/2014/main" val="1484423549"/>
                    </a:ext>
                  </a:extLst>
                </a:gridCol>
              </a:tblGrid>
              <a:tr h="680912">
                <a:tc>
                  <a:txBody>
                    <a:bodyPr/>
                    <a:lstStyle/>
                    <a:p>
                      <a:pPr indent="180340" algn="ctr" rtl="1">
                        <a:lnSpc>
                          <a:spcPct val="120%"/>
                        </a:lnSpc>
                        <a:spcBef>
                          <a:spcPts val="600"/>
                        </a:spcBef>
                        <a:spcAft>
                          <a:spcPts val="0"/>
                        </a:spcAft>
                      </a:pPr>
                      <a:r>
                        <a:rPr lang="ar-SA" sz="1600" dirty="0" smtClean="0">
                          <a:solidFill>
                            <a:schemeClr val="tx1"/>
                          </a:solidFill>
                          <a:effectLst/>
                          <a:cs typeface="B Titr" panose="00000700000000000000" pitchFamily="2" charset="-78"/>
                        </a:rPr>
                        <a:t>مصداق </a:t>
                      </a:r>
                      <a:r>
                        <a:rPr lang="ar-SA" sz="1600" dirty="0">
                          <a:solidFill>
                            <a:schemeClr val="tx1"/>
                          </a:solidFill>
                          <a:effectLst/>
                          <a:cs typeface="B Titr" panose="00000700000000000000" pitchFamily="2" charset="-78"/>
                        </a:rPr>
                        <a:t>تعارض منافع</a:t>
                      </a:r>
                      <a:endParaRPr lang="en-US" sz="1600" dirty="0">
                        <a:solidFill>
                          <a:schemeClr val="tx1"/>
                        </a:solidFill>
                        <a:effectLst/>
                        <a:latin typeface="Times New Roman" panose="02020603050405020304" pitchFamily="18" charset="0"/>
                        <a:ea typeface="Times New Roman" panose="02020603050405020304" pitchFamily="18" charset="0"/>
                        <a:cs typeface="B Titr" panose="000007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600" dirty="0">
                          <a:solidFill>
                            <a:schemeClr val="tx1"/>
                          </a:solidFill>
                          <a:effectLst/>
                          <a:cs typeface="B Titr" panose="00000700000000000000" pitchFamily="2" charset="-78"/>
                        </a:rPr>
                        <a:t>نوع تعارض منافع</a:t>
                      </a:r>
                      <a:endParaRPr lang="en-US" sz="1600" dirty="0">
                        <a:solidFill>
                          <a:schemeClr val="tx1"/>
                        </a:solidFill>
                        <a:effectLst/>
                        <a:latin typeface="Times New Roman" panose="02020603050405020304" pitchFamily="18" charset="0"/>
                        <a:ea typeface="Times New Roman" panose="02020603050405020304" pitchFamily="18" charset="0"/>
                        <a:cs typeface="B Titr" panose="000007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600" dirty="0">
                          <a:solidFill>
                            <a:schemeClr val="tx1"/>
                          </a:solidFill>
                          <a:effectLst/>
                          <a:cs typeface="B Titr" panose="00000700000000000000" pitchFamily="2" charset="-78"/>
                        </a:rPr>
                        <a:t>فردی/ سازمانی</a:t>
                      </a:r>
                      <a:endParaRPr lang="en-US" sz="1600" dirty="0">
                        <a:solidFill>
                          <a:schemeClr val="tx1"/>
                        </a:solidFill>
                        <a:effectLst/>
                        <a:latin typeface="Times New Roman" panose="02020603050405020304" pitchFamily="18" charset="0"/>
                        <a:ea typeface="Times New Roman" panose="02020603050405020304" pitchFamily="18" charset="0"/>
                        <a:cs typeface="B Titr" panose="00000700000000000000" pitchFamily="2" charset="-78"/>
                      </a:endParaRPr>
                    </a:p>
                  </a:txBody>
                  <a:tcPr marL="44591" marR="44591" marT="0" marB="0"/>
                </a:tc>
                <a:extLst>
                  <a:ext uri="{0D108BD9-81ED-4DB2-BD59-A6C34878D82A}">
                    <a16:rowId xmlns:a16="http://schemas.microsoft.com/office/drawing/2014/main" val="1452482173"/>
                  </a:ext>
                </a:extLst>
              </a:tr>
              <a:tr h="595797">
                <a:tc>
                  <a:txBody>
                    <a:bodyPr/>
                    <a:lstStyle/>
                    <a:p>
                      <a:pPr indent="180340" algn="ctr" rtl="1">
                        <a:lnSpc>
                          <a:spcPct val="120%"/>
                        </a:lnSpc>
                        <a:spcBef>
                          <a:spcPts val="600"/>
                        </a:spcBef>
                        <a:spcAft>
                          <a:spcPts val="0"/>
                        </a:spcAft>
                      </a:pPr>
                      <a:r>
                        <a:rPr lang="ar-SA" sz="2000" b="1" dirty="0">
                          <a:ln>
                            <a:noFill/>
                          </a:ln>
                          <a:effectLst/>
                          <a:cs typeface="B Yagut" panose="00000400000000000000" pitchFamily="2" charset="-78"/>
                        </a:rPr>
                        <a:t>فعالیت مدیران تأمین اجتماعی در بخش خصوصی</a:t>
                      </a:r>
                      <a:endParaRPr lang="en-US" sz="1800" b="1" dirty="0">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solidFill>
                            <a:schemeClr val="tx1"/>
                          </a:solidFill>
                          <a:effectLst/>
                          <a:cs typeface="B Nazanin" panose="00000400000000000000" pitchFamily="2" charset="-78"/>
                        </a:rPr>
                        <a:t>دوشغلگی</a:t>
                      </a:r>
                      <a:br>
                        <a:rPr lang="ar-SA" sz="1400" b="1" dirty="0">
                          <a:solidFill>
                            <a:schemeClr val="tx1"/>
                          </a:solidFill>
                          <a:effectLst/>
                          <a:cs typeface="B Nazanin" panose="00000400000000000000" pitchFamily="2" charset="-78"/>
                        </a:rPr>
                      </a:br>
                      <a:r>
                        <a:rPr lang="ar-SA" sz="1400" b="1" dirty="0">
                          <a:solidFill>
                            <a:schemeClr val="tx1"/>
                          </a:solidFill>
                          <a:effectLst/>
                          <a:cs typeface="B Nazanin" panose="00000400000000000000" pitchFamily="2" charset="-78"/>
                        </a:rPr>
                        <a:t>درب گردان </a:t>
                      </a:r>
                      <a:endParaRPr lang="en-US" sz="14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solidFill>
                            <a:schemeClr val="tx1"/>
                          </a:solidFill>
                          <a:effectLst/>
                          <a:cs typeface="B Nazanin" panose="00000400000000000000" pitchFamily="2" charset="-78"/>
                        </a:rPr>
                        <a:t>فردی</a:t>
                      </a:r>
                      <a:endParaRPr lang="en-US" sz="14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665411033"/>
                  </a:ext>
                </a:extLst>
              </a:tr>
              <a:tr h="893696">
                <a:tc>
                  <a:txBody>
                    <a:bodyPr/>
                    <a:lstStyle/>
                    <a:p>
                      <a:pPr indent="180340" algn="ctr" rtl="1">
                        <a:lnSpc>
                          <a:spcPct val="120%"/>
                        </a:lnSpc>
                        <a:spcBef>
                          <a:spcPts val="600"/>
                        </a:spcBef>
                        <a:spcAft>
                          <a:spcPts val="0"/>
                        </a:spcAft>
                      </a:pPr>
                      <a:r>
                        <a:rPr lang="ar-SA" sz="2000" b="1" dirty="0">
                          <a:ln>
                            <a:noFill/>
                          </a:ln>
                          <a:effectLst/>
                          <a:cs typeface="B Yagut" panose="00000400000000000000" pitchFamily="2" charset="-78"/>
                        </a:rPr>
                        <a:t>سهام‌داری رئیس سازمان پزشکی قانونی در بخش خصوصی</a:t>
                      </a:r>
                      <a:endParaRPr lang="en-US" sz="1800" b="1" dirty="0">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a:solidFill>
                            <a:schemeClr val="tx1"/>
                          </a:solidFill>
                          <a:effectLst/>
                          <a:cs typeface="B Nazanin" panose="00000400000000000000" pitchFamily="2" charset="-78"/>
                        </a:rPr>
                        <a:t>اتحاد ناظر و منظور</a:t>
                      </a:r>
                      <a:br>
                        <a:rPr lang="ar-SA" sz="1400" b="1">
                          <a:solidFill>
                            <a:schemeClr val="tx1"/>
                          </a:solidFill>
                          <a:effectLst/>
                          <a:cs typeface="B Nazanin" panose="00000400000000000000" pitchFamily="2" charset="-78"/>
                        </a:rPr>
                      </a:br>
                      <a:r>
                        <a:rPr lang="ar-SA" sz="1400" b="1">
                          <a:solidFill>
                            <a:schemeClr val="tx1"/>
                          </a:solidFill>
                          <a:effectLst/>
                          <a:cs typeface="B Nazanin" panose="00000400000000000000" pitchFamily="2" charset="-78"/>
                        </a:rPr>
                        <a:t>تعارض وظایف</a:t>
                      </a:r>
                      <a:br>
                        <a:rPr lang="ar-SA" sz="1400" b="1">
                          <a:solidFill>
                            <a:schemeClr val="tx1"/>
                          </a:solidFill>
                          <a:effectLst/>
                          <a:cs typeface="B Nazanin" panose="00000400000000000000" pitchFamily="2" charset="-78"/>
                        </a:rPr>
                      </a:br>
                      <a:r>
                        <a:rPr lang="ar-SA" sz="1400" b="1">
                          <a:solidFill>
                            <a:schemeClr val="tx1"/>
                          </a:solidFill>
                          <a:effectLst/>
                          <a:cs typeface="B Nazanin" panose="00000400000000000000" pitchFamily="2" charset="-78"/>
                        </a:rPr>
                        <a:t>دوشغلگی</a:t>
                      </a:r>
                      <a:endParaRPr lang="en-US" sz="1400" b="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solidFill>
                            <a:schemeClr val="tx1"/>
                          </a:solidFill>
                          <a:effectLst/>
                          <a:cs typeface="B Nazanin" panose="00000400000000000000" pitchFamily="2" charset="-78"/>
                        </a:rPr>
                        <a:t>فردی</a:t>
                      </a:r>
                      <a:endParaRPr lang="en-US" sz="14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3636383210"/>
                  </a:ext>
                </a:extLst>
              </a:tr>
              <a:tr h="595797">
                <a:tc>
                  <a:txBody>
                    <a:bodyPr/>
                    <a:lstStyle/>
                    <a:p>
                      <a:pPr indent="180340" algn="ctr" rtl="1">
                        <a:lnSpc>
                          <a:spcPct val="120%"/>
                        </a:lnSpc>
                        <a:spcBef>
                          <a:spcPts val="600"/>
                        </a:spcBef>
                        <a:spcAft>
                          <a:spcPts val="0"/>
                        </a:spcAft>
                      </a:pPr>
                      <a:r>
                        <a:rPr lang="ar-SA" sz="2000" b="1" dirty="0">
                          <a:ln>
                            <a:noFill/>
                          </a:ln>
                          <a:effectLst/>
                          <a:cs typeface="B Yagut" panose="00000400000000000000" pitchFamily="2" charset="-78"/>
                        </a:rPr>
                        <a:t>انتخاب مدیران وزارت بهداشت از فعالین بخش خصوصی</a:t>
                      </a:r>
                      <a:endParaRPr lang="en-US" sz="1800" b="1" dirty="0">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a:solidFill>
                            <a:schemeClr val="tx1"/>
                          </a:solidFill>
                          <a:effectLst/>
                          <a:cs typeface="B Nazanin" panose="00000400000000000000" pitchFamily="2" charset="-78"/>
                        </a:rPr>
                        <a:t>درب گردان</a:t>
                      </a:r>
                      <a:br>
                        <a:rPr lang="ar-SA" sz="1400" b="1">
                          <a:solidFill>
                            <a:schemeClr val="tx1"/>
                          </a:solidFill>
                          <a:effectLst/>
                          <a:cs typeface="B Nazanin" panose="00000400000000000000" pitchFamily="2" charset="-78"/>
                        </a:rPr>
                      </a:br>
                      <a:r>
                        <a:rPr lang="ar-SA" sz="1400" b="1">
                          <a:solidFill>
                            <a:schemeClr val="tx1"/>
                          </a:solidFill>
                          <a:effectLst/>
                          <a:cs typeface="B Nazanin" panose="00000400000000000000" pitchFamily="2" charset="-78"/>
                        </a:rPr>
                        <a:t>دوشغلگی</a:t>
                      </a:r>
                      <a:endParaRPr lang="en-US" sz="1400" b="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solidFill>
                            <a:schemeClr val="tx1"/>
                          </a:solidFill>
                          <a:effectLst/>
                          <a:cs typeface="B Nazanin" panose="00000400000000000000" pitchFamily="2" charset="-78"/>
                        </a:rPr>
                        <a:t>فردی</a:t>
                      </a:r>
                      <a:endParaRPr lang="en-US" sz="14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2160195223"/>
                  </a:ext>
                </a:extLst>
              </a:tr>
              <a:tr h="595797">
                <a:tc>
                  <a:txBody>
                    <a:bodyPr/>
                    <a:lstStyle/>
                    <a:p>
                      <a:pPr indent="180340" algn="ctr" rtl="1">
                        <a:lnSpc>
                          <a:spcPct val="120%"/>
                        </a:lnSpc>
                        <a:spcBef>
                          <a:spcPts val="600"/>
                        </a:spcBef>
                        <a:spcAft>
                          <a:spcPts val="0"/>
                        </a:spcAft>
                      </a:pPr>
                      <a:r>
                        <a:rPr lang="ar-SA" sz="2000" b="1" dirty="0">
                          <a:ln>
                            <a:noFill/>
                          </a:ln>
                          <a:effectLst/>
                          <a:cs typeface="B Yagut" panose="00000400000000000000" pitchFamily="2" charset="-78"/>
                        </a:rPr>
                        <a:t>انتخاب رئیس سازمان نظام پزشکی از بین مدیران بخش دولتی</a:t>
                      </a:r>
                      <a:endParaRPr lang="en-US" sz="1800" b="1" dirty="0">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solidFill>
                            <a:schemeClr val="tx1"/>
                          </a:solidFill>
                          <a:effectLst/>
                          <a:cs typeface="B Nazanin" panose="00000400000000000000" pitchFamily="2" charset="-78"/>
                        </a:rPr>
                        <a:t>درب گردان</a:t>
                      </a:r>
                      <a:br>
                        <a:rPr lang="ar-SA" sz="1400" b="1" dirty="0">
                          <a:solidFill>
                            <a:schemeClr val="tx1"/>
                          </a:solidFill>
                          <a:effectLst/>
                          <a:cs typeface="B Nazanin" panose="00000400000000000000" pitchFamily="2" charset="-78"/>
                        </a:rPr>
                      </a:br>
                      <a:r>
                        <a:rPr lang="ar-SA" sz="1400" b="1" dirty="0">
                          <a:solidFill>
                            <a:schemeClr val="tx1"/>
                          </a:solidFill>
                          <a:effectLst/>
                          <a:cs typeface="B Nazanin" panose="00000400000000000000" pitchFamily="2" charset="-78"/>
                        </a:rPr>
                        <a:t>دوشغلگی</a:t>
                      </a:r>
                      <a:endParaRPr lang="en-US" sz="14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solidFill>
                            <a:schemeClr val="tx1"/>
                          </a:solidFill>
                          <a:effectLst/>
                          <a:cs typeface="B Nazanin" panose="00000400000000000000" pitchFamily="2" charset="-78"/>
                        </a:rPr>
                        <a:t>فردی</a:t>
                      </a:r>
                      <a:endParaRPr lang="en-US" sz="14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2314107885"/>
                  </a:ext>
                </a:extLst>
              </a:tr>
              <a:tr h="674420">
                <a:tc>
                  <a:txBody>
                    <a:bodyPr/>
                    <a:lstStyle/>
                    <a:p>
                      <a:pPr indent="180340" algn="ctr" rtl="1">
                        <a:lnSpc>
                          <a:spcPct val="120%"/>
                        </a:lnSpc>
                        <a:spcBef>
                          <a:spcPts val="600"/>
                        </a:spcBef>
                        <a:spcAft>
                          <a:spcPts val="0"/>
                        </a:spcAft>
                      </a:pPr>
                      <a:r>
                        <a:rPr lang="ar-SA" sz="2000" b="1" dirty="0">
                          <a:ln>
                            <a:noFill/>
                          </a:ln>
                          <a:effectLst/>
                          <a:cs typeface="B Yagut" panose="00000400000000000000" pitchFamily="2" charset="-78"/>
                        </a:rPr>
                        <a:t>سهام‌داری مدیران دولتی در بیمارستان‌ها</a:t>
                      </a:r>
                      <a:endParaRPr lang="en-US" sz="1800" b="1" dirty="0">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smtClean="0">
                          <a:solidFill>
                            <a:schemeClr val="tx1"/>
                          </a:solidFill>
                          <a:effectLst/>
                          <a:cs typeface="B Nazanin" panose="00000400000000000000" pitchFamily="2" charset="-78"/>
                        </a:rPr>
                        <a:t>دوشغلگی</a:t>
                      </a:r>
                      <a:r>
                        <a:rPr lang="fa-IR" sz="1400" b="1" dirty="0" smtClean="0">
                          <a:solidFill>
                            <a:schemeClr val="tx1"/>
                          </a:solidFill>
                          <a:effectLst/>
                          <a:cs typeface="B Nazanin" panose="00000400000000000000" pitchFamily="2" charset="-78"/>
                        </a:rPr>
                        <a:t>/</a:t>
                      </a:r>
                      <a:r>
                        <a:rPr lang="ar-SA" sz="1400" b="1" dirty="0" smtClean="0">
                          <a:solidFill>
                            <a:schemeClr val="tx1"/>
                          </a:solidFill>
                          <a:effectLst/>
                          <a:cs typeface="B Nazanin" panose="00000400000000000000" pitchFamily="2" charset="-78"/>
                        </a:rPr>
                        <a:t>تعارض وظایف</a:t>
                      </a:r>
                      <a:r>
                        <a:rPr lang="fa-IR" sz="1400" b="1" dirty="0" smtClean="0">
                          <a:solidFill>
                            <a:schemeClr val="tx1"/>
                          </a:solidFill>
                          <a:effectLst/>
                          <a:cs typeface="B Nazanin" panose="00000400000000000000" pitchFamily="2" charset="-78"/>
                        </a:rPr>
                        <a:t>/</a:t>
                      </a:r>
                      <a:r>
                        <a:rPr lang="fa-IR" sz="1400" b="1" baseline="0%" dirty="0" smtClean="0">
                          <a:solidFill>
                            <a:schemeClr val="tx1"/>
                          </a:solidFill>
                          <a:effectLst/>
                          <a:cs typeface="B Nazanin" panose="00000400000000000000" pitchFamily="2" charset="-78"/>
                        </a:rPr>
                        <a:t> </a:t>
                      </a:r>
                      <a:r>
                        <a:rPr lang="ar-SA" sz="1400" b="1" dirty="0" smtClean="0">
                          <a:solidFill>
                            <a:schemeClr val="tx1"/>
                          </a:solidFill>
                          <a:effectLst/>
                          <a:cs typeface="B Nazanin" panose="00000400000000000000" pitchFamily="2" charset="-78"/>
                        </a:rPr>
                        <a:t>اتحاد </a:t>
                      </a:r>
                      <a:r>
                        <a:rPr lang="ar-SA" sz="1400" b="1" dirty="0">
                          <a:solidFill>
                            <a:schemeClr val="tx1"/>
                          </a:solidFill>
                          <a:effectLst/>
                          <a:cs typeface="B Nazanin" panose="00000400000000000000" pitchFamily="2" charset="-78"/>
                        </a:rPr>
                        <a:t>ناظر و منظور</a:t>
                      </a:r>
                      <a:endParaRPr lang="en-US" sz="14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solidFill>
                            <a:schemeClr val="tx1"/>
                          </a:solidFill>
                          <a:effectLst/>
                          <a:cs typeface="B Nazanin" panose="00000400000000000000" pitchFamily="2" charset="-78"/>
                        </a:rPr>
                        <a:t>فردی</a:t>
                      </a:r>
                      <a:endParaRPr lang="en-US" sz="14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3911658989"/>
                  </a:ext>
                </a:extLst>
              </a:tr>
              <a:tr h="613955">
                <a:tc>
                  <a:txBody>
                    <a:bodyPr/>
                    <a:lstStyle/>
                    <a:p>
                      <a:pPr indent="180340" algn="ctr" rtl="1">
                        <a:lnSpc>
                          <a:spcPct val="120%"/>
                        </a:lnSpc>
                        <a:spcBef>
                          <a:spcPts val="600"/>
                        </a:spcBef>
                        <a:spcAft>
                          <a:spcPts val="0"/>
                        </a:spcAft>
                      </a:pPr>
                      <a:r>
                        <a:rPr lang="ar-SA" sz="2000" b="1" dirty="0">
                          <a:ln>
                            <a:noFill/>
                          </a:ln>
                          <a:effectLst/>
                          <a:cs typeface="B Yagut" panose="00000400000000000000" pitchFamily="2" charset="-78"/>
                        </a:rPr>
                        <a:t>سهام‌داری مدیران دولتی در شرکت های دارویی</a:t>
                      </a:r>
                      <a:endParaRPr lang="en-US" sz="1800" b="1" dirty="0">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smtClean="0">
                          <a:solidFill>
                            <a:schemeClr val="tx1"/>
                          </a:solidFill>
                          <a:effectLst/>
                          <a:cs typeface="B Nazanin" panose="00000400000000000000" pitchFamily="2" charset="-78"/>
                        </a:rPr>
                        <a:t>دوشغلگی</a:t>
                      </a:r>
                      <a:r>
                        <a:rPr lang="fa-IR" sz="1400" b="1" dirty="0" smtClean="0">
                          <a:solidFill>
                            <a:schemeClr val="tx1"/>
                          </a:solidFill>
                          <a:effectLst/>
                          <a:cs typeface="B Nazanin" panose="00000400000000000000" pitchFamily="2" charset="-78"/>
                        </a:rPr>
                        <a:t>/</a:t>
                      </a:r>
                      <a:r>
                        <a:rPr lang="ar-SA" sz="1400" b="1" dirty="0" smtClean="0">
                          <a:solidFill>
                            <a:schemeClr val="tx1"/>
                          </a:solidFill>
                          <a:effectLst/>
                          <a:cs typeface="B Nazanin" panose="00000400000000000000" pitchFamily="2" charset="-78"/>
                        </a:rPr>
                        <a:t>تعارض وظایف</a:t>
                      </a:r>
                      <a:r>
                        <a:rPr lang="fa-IR" sz="1400" b="1" dirty="0" smtClean="0">
                          <a:solidFill>
                            <a:schemeClr val="tx1"/>
                          </a:solidFill>
                          <a:effectLst/>
                          <a:cs typeface="B Nazanin" panose="00000400000000000000" pitchFamily="2" charset="-78"/>
                        </a:rPr>
                        <a:t>/</a:t>
                      </a:r>
                      <a:r>
                        <a:rPr lang="fa-IR" sz="1400" b="1" baseline="0%" dirty="0" smtClean="0">
                          <a:solidFill>
                            <a:schemeClr val="tx1"/>
                          </a:solidFill>
                          <a:effectLst/>
                          <a:cs typeface="B Nazanin" panose="00000400000000000000" pitchFamily="2" charset="-78"/>
                        </a:rPr>
                        <a:t> </a:t>
                      </a:r>
                      <a:r>
                        <a:rPr lang="ar-SA" sz="1400" b="1" dirty="0" smtClean="0">
                          <a:solidFill>
                            <a:schemeClr val="tx1"/>
                          </a:solidFill>
                          <a:effectLst/>
                          <a:cs typeface="B Nazanin" panose="00000400000000000000" pitchFamily="2" charset="-78"/>
                        </a:rPr>
                        <a:t>اتحاد ناظر و منظور</a:t>
                      </a:r>
                      <a:endParaRPr lang="en-US" sz="14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solidFill>
                            <a:schemeClr val="tx1"/>
                          </a:solidFill>
                          <a:effectLst/>
                          <a:cs typeface="B Nazanin" panose="00000400000000000000" pitchFamily="2" charset="-78"/>
                        </a:rPr>
                        <a:t>فردی</a:t>
                      </a:r>
                      <a:endParaRPr lang="en-US" sz="14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243249980"/>
                  </a:ext>
                </a:extLst>
              </a:tr>
              <a:tr h="444137">
                <a:tc>
                  <a:txBody>
                    <a:bodyPr/>
                    <a:lstStyle/>
                    <a:p>
                      <a:pPr indent="180340" algn="ctr" rtl="1">
                        <a:lnSpc>
                          <a:spcPct val="120%"/>
                        </a:lnSpc>
                        <a:spcBef>
                          <a:spcPts val="600"/>
                        </a:spcBef>
                        <a:spcAft>
                          <a:spcPts val="0"/>
                        </a:spcAft>
                      </a:pPr>
                      <a:r>
                        <a:rPr lang="ar-SA" sz="2000" b="1">
                          <a:ln>
                            <a:noFill/>
                          </a:ln>
                          <a:effectLst/>
                          <a:cs typeface="B Yagut" panose="00000400000000000000" pitchFamily="2" charset="-78"/>
                        </a:rPr>
                        <a:t>تدوین گایدلاین توسط وزات بهداشت</a:t>
                      </a:r>
                      <a:endParaRPr lang="en-US" sz="1800" b="1">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a:solidFill>
                            <a:schemeClr val="tx1"/>
                          </a:solidFill>
                          <a:effectLst/>
                          <a:cs typeface="B Nazanin" panose="00000400000000000000" pitchFamily="2" charset="-78"/>
                        </a:rPr>
                        <a:t>اتحاد قاعده گذار و مجری</a:t>
                      </a:r>
                      <a:endParaRPr lang="en-US" sz="1400" b="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solidFill>
                            <a:schemeClr val="tx1"/>
                          </a:solidFill>
                          <a:effectLst/>
                          <a:cs typeface="B Nazanin" panose="00000400000000000000" pitchFamily="2" charset="-78"/>
                        </a:rPr>
                        <a:t>سازمانی</a:t>
                      </a:r>
                      <a:endParaRPr lang="en-US" sz="14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547412848"/>
                  </a:ext>
                </a:extLst>
              </a:tr>
              <a:tr h="680912">
                <a:tc>
                  <a:txBody>
                    <a:bodyPr/>
                    <a:lstStyle/>
                    <a:p>
                      <a:pPr indent="180340" algn="ctr" rtl="1">
                        <a:lnSpc>
                          <a:spcPct val="120%"/>
                        </a:lnSpc>
                        <a:spcBef>
                          <a:spcPts val="600"/>
                        </a:spcBef>
                        <a:spcAft>
                          <a:spcPts val="0"/>
                        </a:spcAft>
                      </a:pPr>
                      <a:r>
                        <a:rPr lang="ar-SA" sz="2000" b="1" dirty="0">
                          <a:ln>
                            <a:noFill/>
                          </a:ln>
                          <a:effectLst/>
                          <a:cs typeface="B Yagut" panose="00000400000000000000" pitchFamily="2" charset="-78"/>
                        </a:rPr>
                        <a:t>تخصیص منابع و امکانات وزارت بهداشت بر اساس فشارها و لابی های سیاسی</a:t>
                      </a:r>
                      <a:endParaRPr lang="en-US" sz="1800" b="1" dirty="0">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solidFill>
                            <a:schemeClr val="tx1"/>
                          </a:solidFill>
                          <a:effectLst/>
                          <a:cs typeface="B Nazanin" panose="00000400000000000000" pitchFamily="2" charset="-78"/>
                        </a:rPr>
                        <a:t> انگیزه‌های سیاسی‌، منطقه‌ای و سلیقه‌ای</a:t>
                      </a:r>
                      <a:endParaRPr lang="en-US" sz="14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indent="180340" algn="ctr" rtl="1">
                        <a:lnSpc>
                          <a:spcPct val="120%"/>
                        </a:lnSpc>
                        <a:spcBef>
                          <a:spcPts val="600"/>
                        </a:spcBef>
                        <a:spcAft>
                          <a:spcPts val="0"/>
                        </a:spcAft>
                      </a:pPr>
                      <a:r>
                        <a:rPr lang="ar-SA" sz="1400" b="1" dirty="0">
                          <a:solidFill>
                            <a:schemeClr val="tx1"/>
                          </a:solidFill>
                          <a:effectLst/>
                          <a:cs typeface="B Nazanin" panose="00000400000000000000" pitchFamily="2" charset="-78"/>
                        </a:rPr>
                        <a:t>سازمانی</a:t>
                      </a:r>
                      <a:endParaRPr lang="en-US" sz="14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2247989439"/>
                  </a:ext>
                </a:extLst>
              </a:tr>
              <a:tr h="595797">
                <a:tc>
                  <a:txBody>
                    <a:bodyPr/>
                    <a:lstStyle/>
                    <a:p>
                      <a:pPr marL="0" marR="0" indent="180340" algn="ctr" defTabSz="914400" rtl="1" eaLnBrk="1" fontAlgn="auto" latinLnBrk="0" hangingPunct="1">
                        <a:lnSpc>
                          <a:spcPct val="120%"/>
                        </a:lnSpc>
                        <a:spcBef>
                          <a:spcPts val="600"/>
                        </a:spcBef>
                        <a:spcAft>
                          <a:spcPts val="0"/>
                        </a:spcAft>
                        <a:buClrTx/>
                        <a:buSzTx/>
                        <a:buFontTx/>
                        <a:buNone/>
                        <a:tabLst/>
                        <a:defRPr/>
                      </a:pPr>
                      <a:r>
                        <a:rPr lang="ar-SA" sz="1800" b="1" dirty="0" smtClean="0">
                          <a:ln>
                            <a:noFill/>
                          </a:ln>
                          <a:effectLst/>
                          <a:cs typeface="B Yagut" panose="00000400000000000000" pitchFamily="2" charset="-78"/>
                        </a:rPr>
                        <a:t>فعالیت مدیران سازمان پزشکی قانونی در بخش خصوصی</a:t>
                      </a:r>
                      <a:endParaRPr lang="en-US" sz="1600" b="1" dirty="0" smtClean="0">
                        <a:ln>
                          <a:noFill/>
                        </a:ln>
                        <a:effectLst/>
                        <a:latin typeface="Times New Roman" panose="02020603050405020304" pitchFamily="18" charset="0"/>
                        <a:ea typeface="Times New Roman" panose="02020603050405020304" pitchFamily="18" charset="0"/>
                        <a:cs typeface="B Yagut" panose="00000400000000000000" pitchFamily="2" charset="-78"/>
                      </a:endParaRPr>
                    </a:p>
                  </a:txBody>
                  <a:tcPr marL="44591" marR="44591" marT="0" marB="0"/>
                </a:tc>
                <a:tc>
                  <a:txBody>
                    <a:bodyPr/>
                    <a:lstStyle/>
                    <a:p>
                      <a:pPr marL="0" marR="0" indent="180340" algn="ctr" defTabSz="914400" rtl="1" eaLnBrk="1" fontAlgn="auto" latinLnBrk="0" hangingPunct="1">
                        <a:lnSpc>
                          <a:spcPct val="120%"/>
                        </a:lnSpc>
                        <a:spcBef>
                          <a:spcPts val="600"/>
                        </a:spcBef>
                        <a:spcAft>
                          <a:spcPts val="0"/>
                        </a:spcAft>
                        <a:buClrTx/>
                        <a:buSzTx/>
                        <a:buFontTx/>
                        <a:buNone/>
                        <a:tabLst/>
                        <a:defRPr/>
                      </a:pPr>
                      <a:r>
                        <a:rPr lang="ar-SA" sz="1400" b="1" dirty="0" smtClean="0">
                          <a:solidFill>
                            <a:schemeClr val="tx1"/>
                          </a:solidFill>
                          <a:effectLst/>
                          <a:cs typeface="B Nazanin" panose="00000400000000000000" pitchFamily="2" charset="-78"/>
                        </a:rPr>
                        <a:t>دوشغلگی</a:t>
                      </a:r>
                      <a:r>
                        <a:rPr lang="fa-IR" sz="1400" b="1" baseline="0%" dirty="0" smtClean="0">
                          <a:solidFill>
                            <a:schemeClr val="tx1"/>
                          </a:solidFill>
                          <a:effectLst/>
                          <a:cs typeface="B Nazanin" panose="00000400000000000000" pitchFamily="2" charset="-78"/>
                        </a:rPr>
                        <a:t> / </a:t>
                      </a:r>
                      <a:r>
                        <a:rPr lang="ar-SA" sz="1400" b="1" dirty="0" smtClean="0">
                          <a:solidFill>
                            <a:schemeClr val="tx1"/>
                          </a:solidFill>
                          <a:effectLst/>
                          <a:cs typeface="B Nazanin" panose="00000400000000000000" pitchFamily="2" charset="-78"/>
                        </a:rPr>
                        <a:t>درب گردان </a:t>
                      </a:r>
                      <a:endParaRPr lang="en-US" sz="1400" b="1" dirty="0" smtClean="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tc>
                  <a:txBody>
                    <a:bodyPr/>
                    <a:lstStyle/>
                    <a:p>
                      <a:pPr marL="0" marR="0" indent="180340" algn="ctr" defTabSz="914400" rtl="1" eaLnBrk="1" fontAlgn="auto" latinLnBrk="0" hangingPunct="1">
                        <a:lnSpc>
                          <a:spcPct val="120%"/>
                        </a:lnSpc>
                        <a:spcBef>
                          <a:spcPts val="600"/>
                        </a:spcBef>
                        <a:spcAft>
                          <a:spcPts val="0"/>
                        </a:spcAft>
                        <a:buClrTx/>
                        <a:buSzTx/>
                        <a:buFontTx/>
                        <a:buNone/>
                        <a:tabLst/>
                        <a:defRPr/>
                      </a:pPr>
                      <a:r>
                        <a:rPr lang="ar-SA" sz="1400" b="1" dirty="0" smtClean="0">
                          <a:solidFill>
                            <a:schemeClr val="tx1"/>
                          </a:solidFill>
                          <a:effectLst/>
                          <a:cs typeface="B Nazanin" panose="00000400000000000000" pitchFamily="2" charset="-78"/>
                        </a:rPr>
                        <a:t>فردی</a:t>
                      </a:r>
                      <a:endParaRPr lang="en-US" sz="1400" b="1" dirty="0" smtClean="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4591" marR="44591" marT="0" marB="0"/>
                </a:tc>
                <a:extLst>
                  <a:ext uri="{0D108BD9-81ED-4DB2-BD59-A6C34878D82A}">
                    <a16:rowId xmlns:a16="http://schemas.microsoft.com/office/drawing/2014/main" val="2236738391"/>
                  </a:ext>
                </a:extLst>
              </a:tr>
            </a:tbl>
          </a:graphicData>
        </a:graphic>
      </p:graphicFrame>
    </p:spTree>
    <p:extLst>
      <p:ext uri="{BB962C8B-B14F-4D97-AF65-F5344CB8AC3E}">
        <p14:creationId xmlns:p14="http://schemas.microsoft.com/office/powerpoint/2010/main" val="165820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77742"/>
            <a:ext cx="10515600" cy="1058726"/>
          </a:xfrm>
        </p:spPr>
        <p:txBody>
          <a:bodyPr>
            <a:normAutofit/>
          </a:bodyPr>
          <a:lstStyle/>
          <a:p>
            <a:pPr algn="r" rtl="1"/>
            <a:r>
              <a:rPr lang="fa-IR" sz="4000" b="1" dirty="0">
                <a:cs typeface="B Titr" panose="00000700000000000000" pitchFamily="2" charset="-78"/>
              </a:rPr>
              <a:t>تعارض منافع در پژوهش</a:t>
            </a:r>
            <a:endParaRPr lang="en-US" sz="4000" b="1" dirty="0">
              <a:cs typeface="B Titr" panose="00000700000000000000" pitchFamily="2" charset="-78"/>
            </a:endParaRPr>
          </a:p>
        </p:txBody>
      </p:sp>
      <p:sp>
        <p:nvSpPr>
          <p:cNvPr id="3" name="Content Placeholder 2"/>
          <p:cNvSpPr>
            <a:spLocks noGrp="1"/>
          </p:cNvSpPr>
          <p:nvPr>
            <p:ph idx="1"/>
          </p:nvPr>
        </p:nvSpPr>
        <p:spPr>
          <a:xfrm>
            <a:off x="838200" y="1136468"/>
            <a:ext cx="10515600" cy="5355771"/>
          </a:xfrm>
        </p:spPr>
        <p:txBody>
          <a:bodyPr>
            <a:normAutofit fontScale="85%" lnSpcReduction="20%"/>
          </a:bodyPr>
          <a:lstStyle/>
          <a:p>
            <a:pPr algn="justLow" rtl="1"/>
            <a:r>
              <a:rPr lang="fa-IR" sz="2600" dirty="0">
                <a:cs typeface="B Koodak" panose="00000700000000000000" pitchFamily="2" charset="-78"/>
              </a:rPr>
              <a:t>دریافت هزینه مشاوره از یک شرکت زمانی که در حال انجام پروژه برای آن شرکت است.</a:t>
            </a:r>
          </a:p>
          <a:p>
            <a:pPr algn="justLow" rtl="1"/>
            <a:r>
              <a:rPr lang="fa-IR" sz="2600" dirty="0">
                <a:cs typeface="B Koodak" panose="00000700000000000000" pitchFamily="2" charset="-78"/>
              </a:rPr>
              <a:t>صاحب سهام بودن در شرکت و انجام پژوهشی که از سوی شرکت حمایت مالی شده است.</a:t>
            </a:r>
          </a:p>
          <a:p>
            <a:pPr algn="justLow" rtl="1"/>
            <a:r>
              <a:rPr lang="fa-IR" sz="2600" dirty="0">
                <a:cs typeface="B Koodak" panose="00000700000000000000" pitchFamily="2" charset="-78"/>
              </a:rPr>
              <a:t>مشارکت در یک پژوهش دولتی که می‌تواند منافع مالی یک شرکت را که فرد در آن سهام دار است و یا منافع مالی دارد تحت تأثیر قرار دهد. </a:t>
            </a:r>
          </a:p>
          <a:p>
            <a:pPr algn="justLow" rtl="1"/>
            <a:r>
              <a:rPr lang="fa-IR" sz="2600" dirty="0">
                <a:cs typeface="B Koodak" panose="00000700000000000000" pitchFamily="2" charset="-78"/>
              </a:rPr>
              <a:t>مشارکت دانشجویان در کاری که می‌تواند به طور مستقیم به شرکتی که اعضای دانشکده در آن سهیم هستند به طور مستقیم سود برساند</a:t>
            </a:r>
          </a:p>
          <a:p>
            <a:pPr algn="justLow" rtl="1"/>
            <a:r>
              <a:rPr lang="fa-IR" sz="2600" dirty="0">
                <a:cs typeface="B Koodak" panose="00000700000000000000" pitchFamily="2" charset="-78"/>
              </a:rPr>
              <a:t>اجازه دسترسی ترجیحی به نتایج تحقیقات انجام شده توسط همکاران در حالی که در حال ارائه مشاوره شخصی به آن سازمان است</a:t>
            </a:r>
          </a:p>
          <a:p>
            <a:pPr algn="justLow" rtl="1"/>
            <a:r>
              <a:rPr lang="fa-IR" sz="2600" dirty="0">
                <a:cs typeface="B Koodak" panose="00000700000000000000" pitchFamily="2" charset="-78"/>
              </a:rPr>
              <a:t>مشارکت درتصمیم گیری برای خرید سازمانی از شرکتی که فرد سهام‌دار آن است.</a:t>
            </a:r>
          </a:p>
          <a:p>
            <a:pPr algn="justLow" rtl="1"/>
            <a:r>
              <a:rPr lang="fa-IR" sz="2600" dirty="0">
                <a:cs typeface="B Koodak" panose="00000700000000000000" pitchFamily="2" charset="-78"/>
              </a:rPr>
              <a:t>عضویت در هیئت مدیره یک شرکت در زمانی که در حال انجام پژوهش بالینی در خصوص فناوری آن  شرکت است و یا این که پژوهشی را انجام می‌دهد که آن شرکت حامی مالی است.</a:t>
            </a:r>
          </a:p>
          <a:p>
            <a:pPr algn="justLow" rtl="1"/>
            <a:r>
              <a:rPr lang="fa-IR" sz="2600" dirty="0">
                <a:cs typeface="B Koodak" panose="00000700000000000000" pitchFamily="2" charset="-78"/>
              </a:rPr>
              <a:t>قبول </a:t>
            </a:r>
            <a:r>
              <a:rPr lang="fa-IR" sz="2600" dirty="0" smtClean="0">
                <a:cs typeface="B Koodak" panose="00000700000000000000" pitchFamily="2" charset="-78"/>
              </a:rPr>
              <a:t>هدایا</a:t>
            </a:r>
            <a:endParaRPr lang="fa-IR" sz="2600" dirty="0">
              <a:cs typeface="B Koodak" panose="00000700000000000000" pitchFamily="2" charset="-78"/>
            </a:endParaRPr>
          </a:p>
        </p:txBody>
      </p:sp>
    </p:spTree>
    <p:extLst>
      <p:ext uri="{BB962C8B-B14F-4D97-AF65-F5344CB8AC3E}">
        <p14:creationId xmlns:p14="http://schemas.microsoft.com/office/powerpoint/2010/main" val="4713143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راهکارها</a:t>
            </a:r>
            <a:endParaRPr lang="fa-IR" dirty="0"/>
          </a:p>
        </p:txBody>
      </p:sp>
      <p:sp>
        <p:nvSpPr>
          <p:cNvPr id="3" name="Subtitle 2"/>
          <p:cNvSpPr>
            <a:spLocks noGrp="1"/>
          </p:cNvSpPr>
          <p:nvPr>
            <p:ph type="subTitle" idx="1"/>
          </p:nvPr>
        </p:nvSpPr>
        <p:spPr/>
        <p:txBody>
          <a:bodyPr/>
          <a:lstStyle/>
          <a:p>
            <a:endParaRPr lang="fa-IR"/>
          </a:p>
        </p:txBody>
      </p:sp>
    </p:spTree>
    <p:extLst>
      <p:ext uri="{BB962C8B-B14F-4D97-AF65-F5344CB8AC3E}">
        <p14:creationId xmlns:p14="http://schemas.microsoft.com/office/powerpoint/2010/main" val="24942303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5" name="TextBox 4"/>
          <p:cNvSpPr txBox="1"/>
          <p:nvPr/>
        </p:nvSpPr>
        <p:spPr>
          <a:xfrm>
            <a:off x="2236651" y="1692501"/>
            <a:ext cx="7903028" cy="1938992"/>
          </a:xfrm>
          <a:prstGeom prst="rect">
            <a:avLst/>
          </a:prstGeom>
          <a:noFill/>
        </p:spPr>
        <p:txBody>
          <a:bodyPr wrap="square" rtlCol="0">
            <a:spAutoFit/>
          </a:bodyPr>
          <a:lstStyle/>
          <a:p>
            <a:pPr algn="ctr">
              <a:lnSpc>
                <a:spcPct val="150%"/>
              </a:lnSpc>
            </a:pPr>
            <a:r>
              <a:rPr lang="fa-IR" sz="8000" dirty="0" smtClean="0">
                <a:ln w="0"/>
                <a:effectLst>
                  <a:outerShdw blurRad="38100" dist="19050" dir="2700000" algn="tl" rotWithShape="0">
                    <a:schemeClr val="dk1">
                      <a:alpha val="40%"/>
                    </a:schemeClr>
                  </a:outerShdw>
                </a:effectLst>
                <a:latin typeface="IranNastaliq" panose="02020505000000020003" pitchFamily="18" charset="0"/>
                <a:cs typeface="IranNastaliq" panose="02020505000000020003" pitchFamily="18" charset="0"/>
              </a:rPr>
              <a:t>مدل‌های نظام سلامت</a:t>
            </a:r>
            <a:endParaRPr lang="en-US" sz="8000" dirty="0">
              <a:ln w="0"/>
              <a:effectLst>
                <a:outerShdw blurRad="38100" dist="19050" dir="2700000" algn="tl" rotWithShape="0">
                  <a:schemeClr val="dk1">
                    <a:alpha val="40%"/>
                  </a:schemeClr>
                </a:outerShdw>
              </a:effectLst>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9481533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endParaRPr lang="fa-IR" dirty="0"/>
          </a:p>
        </p:txBody>
      </p:sp>
      <p:sp>
        <p:nvSpPr>
          <p:cNvPr id="3" name="Content Placeholder 2"/>
          <p:cNvSpPr>
            <a:spLocks noGrp="1"/>
          </p:cNvSpPr>
          <p:nvPr>
            <p:ph idx="1"/>
          </p:nvPr>
        </p:nvSpPr>
        <p:spPr/>
        <p:txBody>
          <a:bodyPr>
            <a:normAutofit fontScale="92.5%" lnSpcReduction="10%"/>
          </a:bodyPr>
          <a:lstStyle/>
          <a:p>
            <a:pPr algn="r" rtl="1"/>
            <a:r>
              <a:rPr lang="fa-IR" dirty="0"/>
              <a:t>اولين لازمه‌ي مدیریت مؤثر مسأله‌ي تعارض منافع آگاهي از آن </a:t>
            </a:r>
            <a:r>
              <a:rPr lang="fa-IR" dirty="0" smtClean="0"/>
              <a:t>است</a:t>
            </a:r>
          </a:p>
          <a:p>
            <a:pPr algn="r" rtl="1"/>
            <a:r>
              <a:rPr lang="fa-IR" dirty="0" smtClean="0"/>
              <a:t>تعارض منافع می‌تواند به </a:t>
            </a:r>
            <a:r>
              <a:rPr lang="fa-IR" dirty="0"/>
              <a:t>اعتماد جامعه نسبت به پزشکان، خدمات آنها، پژوهش‌های پزشکي و به طور کلی نظام سلامت کشور لطمه </a:t>
            </a:r>
            <a:r>
              <a:rPr lang="fa-IR" dirty="0" smtClean="0"/>
              <a:t>بزند</a:t>
            </a:r>
          </a:p>
          <a:p>
            <a:pPr algn="r" rtl="1"/>
            <a:r>
              <a:rPr lang="fa-IR" dirty="0"/>
              <a:t>برخی از مصادیق </a:t>
            </a:r>
            <a:r>
              <a:rPr lang="fa-IR" dirty="0" smtClean="0"/>
              <a:t>تعارض منافع </a:t>
            </a:r>
            <a:r>
              <a:rPr lang="fa-IR" dirty="0"/>
              <a:t>ممکن است اجتناب‌ناپذیر </a:t>
            </a:r>
            <a:r>
              <a:rPr lang="fa-IR" dirty="0" smtClean="0"/>
              <a:t>باشند</a:t>
            </a:r>
          </a:p>
          <a:p>
            <a:pPr lvl="1" algn="r" rtl="1"/>
            <a:r>
              <a:rPr lang="fa-IR" dirty="0" smtClean="0"/>
              <a:t>برای مثال تعارض </a:t>
            </a:r>
            <a:r>
              <a:rPr lang="fa-IR" dirty="0"/>
              <a:t>منافع در ذات نظام پرداخت کارانه وجود </a:t>
            </a:r>
            <a:r>
              <a:rPr lang="fa-IR" dirty="0" smtClean="0"/>
              <a:t>دارد</a:t>
            </a:r>
          </a:p>
          <a:p>
            <a:pPr algn="r" rtl="1"/>
            <a:r>
              <a:rPr lang="fa-IR" dirty="0" smtClean="0"/>
              <a:t>مدیریت </a:t>
            </a:r>
            <a:r>
              <a:rPr lang="fa-IR" dirty="0"/>
              <a:t>تعارض منافع قطعاً باید به صورت گام به گام بوده و از موقعیت‌هایی که مدیریت آن ممکن‌تر است آغاز شود و برای موارد قابل پیشگیری تمهیدات لازم را اندیشید.</a:t>
            </a:r>
          </a:p>
        </p:txBody>
      </p:sp>
    </p:spTree>
    <p:extLst>
      <p:ext uri="{BB962C8B-B14F-4D97-AF65-F5344CB8AC3E}">
        <p14:creationId xmlns:p14="http://schemas.microsoft.com/office/powerpoint/2010/main" val="20969491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سه سطح از راهکارهای مدیریت تعارض منافع</a:t>
            </a:r>
            <a:endParaRPr lang="fa-IR" dirty="0"/>
          </a:p>
        </p:txBody>
      </p:sp>
      <p:sp>
        <p:nvSpPr>
          <p:cNvPr id="3" name="Content Placeholder 2"/>
          <p:cNvSpPr>
            <a:spLocks noGrp="1"/>
          </p:cNvSpPr>
          <p:nvPr>
            <p:ph idx="1"/>
          </p:nvPr>
        </p:nvSpPr>
        <p:spPr/>
        <p:txBody>
          <a:bodyPr>
            <a:normAutofit/>
          </a:bodyPr>
          <a:lstStyle/>
          <a:p>
            <a:r>
              <a:rPr lang="ar-SA" b="1" dirty="0">
                <a:effectLst/>
              </a:rPr>
              <a:t>راهکارهای فراتر از نظام </a:t>
            </a:r>
            <a:r>
              <a:rPr lang="ar-SA" b="1" dirty="0" smtClean="0">
                <a:effectLst/>
              </a:rPr>
              <a:t>سلامت</a:t>
            </a:r>
            <a:endParaRPr lang="en-US" b="1" dirty="0" smtClean="0">
              <a:effectLst/>
            </a:endParaRPr>
          </a:p>
          <a:p>
            <a:pPr lvl="1"/>
            <a:r>
              <a:rPr lang="fa-IR" b="1" dirty="0">
                <a:effectLst/>
              </a:rPr>
              <a:t>نقص در زیرساخت‌های قانونی و نهادی کشور</a:t>
            </a:r>
          </a:p>
          <a:p>
            <a:pPr lvl="1"/>
            <a:r>
              <a:rPr lang="fa-IR" b="1" dirty="0" smtClean="0">
                <a:effectLst/>
              </a:rPr>
              <a:t>تعمیم برخی رویکردهای کلی مانند «درآمدزایی دولت» یا «خصوصی‌سازی» به نظام سلامت</a:t>
            </a:r>
          </a:p>
          <a:p>
            <a:r>
              <a:rPr lang="ar-SA" b="1" dirty="0">
                <a:effectLst/>
              </a:rPr>
              <a:t>راهکارهای سطح کلان نظام </a:t>
            </a:r>
            <a:r>
              <a:rPr lang="ar-SA" b="1" dirty="0" smtClean="0">
                <a:effectLst/>
              </a:rPr>
              <a:t>سلامت</a:t>
            </a:r>
            <a:endParaRPr lang="fa-IR" b="1" dirty="0" smtClean="0">
              <a:effectLst/>
            </a:endParaRPr>
          </a:p>
          <a:p>
            <a:r>
              <a:rPr lang="ar-SA" b="1" dirty="0">
                <a:effectLst/>
              </a:rPr>
              <a:t>راهکارهای سطح</a:t>
            </a:r>
            <a:r>
              <a:rPr lang="ar-SA" dirty="0">
                <a:effectLst/>
              </a:rPr>
              <a:t> </a:t>
            </a:r>
            <a:r>
              <a:rPr lang="ar-SA" b="1" dirty="0">
                <a:effectLst/>
              </a:rPr>
              <a:t>عملیاتی نظام سلامت</a:t>
            </a:r>
            <a:endParaRPr lang="fa-IR" dirty="0"/>
          </a:p>
        </p:txBody>
      </p:sp>
    </p:spTree>
    <p:extLst>
      <p:ext uri="{BB962C8B-B14F-4D97-AF65-F5344CB8AC3E}">
        <p14:creationId xmlns:p14="http://schemas.microsoft.com/office/powerpoint/2010/main" val="2711815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سیاست‌ها</a:t>
            </a:r>
            <a:endParaRPr lang="fa-IR" dirty="0"/>
          </a:p>
        </p:txBody>
      </p:sp>
      <p:sp>
        <p:nvSpPr>
          <p:cNvPr id="3" name="Content Placeholder 2"/>
          <p:cNvSpPr>
            <a:spLocks noGrp="1"/>
          </p:cNvSpPr>
          <p:nvPr>
            <p:ph idx="1"/>
          </p:nvPr>
        </p:nvSpPr>
        <p:spPr>
          <a:xfrm>
            <a:off x="2380061" y="1993900"/>
            <a:ext cx="7429499" cy="4673600"/>
          </a:xfrm>
        </p:spPr>
        <p:txBody>
          <a:bodyPr>
            <a:normAutofit/>
          </a:bodyPr>
          <a:lstStyle/>
          <a:p>
            <a:r>
              <a:rPr lang="fa-IR" dirty="0" smtClean="0"/>
              <a:t>تقسیم سیاست‌ها به انواع سخت و نرم:</a:t>
            </a:r>
          </a:p>
          <a:p>
            <a:pPr lvl="1"/>
            <a:r>
              <a:rPr lang="fa-IR" dirty="0" smtClean="0"/>
              <a:t>سیاست‌های </a:t>
            </a:r>
            <a:r>
              <a:rPr lang="fa-IR" dirty="0"/>
              <a:t>سخت مبتني بر كشف و تنبيه پس از رخداد فساد یا سوء مدیریت (درمان مشکلات</a:t>
            </a:r>
            <a:r>
              <a:rPr lang="fa-IR" dirty="0" smtClean="0"/>
              <a:t>)</a:t>
            </a:r>
          </a:p>
          <a:p>
            <a:pPr lvl="1"/>
            <a:r>
              <a:rPr lang="fa-IR" dirty="0"/>
              <a:t>سیاست‌های نرم با هدف از بين بردن پيش‌دستانه‌ی احتمال وقوع فساد یا سوء مدیریت (پیشگیری از مشکلات</a:t>
            </a:r>
            <a:r>
              <a:rPr lang="fa-IR" dirty="0" smtClean="0"/>
              <a:t>)</a:t>
            </a:r>
          </a:p>
          <a:p>
            <a:r>
              <a:rPr lang="fa-IR" dirty="0" smtClean="0"/>
              <a:t>تقسیم سیاست‌ها به انواع:</a:t>
            </a:r>
          </a:p>
          <a:p>
            <a:pPr lvl="1"/>
            <a:r>
              <a:rPr lang="fa-IR" dirty="0" smtClean="0"/>
              <a:t>شفافیت</a:t>
            </a:r>
          </a:p>
          <a:p>
            <a:pPr lvl="1"/>
            <a:r>
              <a:rPr lang="fa-IR" dirty="0" smtClean="0"/>
              <a:t>محدودیت</a:t>
            </a:r>
          </a:p>
          <a:p>
            <a:endParaRPr lang="fa-IR" dirty="0"/>
          </a:p>
        </p:txBody>
      </p:sp>
    </p:spTree>
    <p:extLst>
      <p:ext uri="{BB962C8B-B14F-4D97-AF65-F5344CB8AC3E}">
        <p14:creationId xmlns:p14="http://schemas.microsoft.com/office/powerpoint/2010/main" val="40249635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شفافیت (پرونده‌ی الکترونیک سلامت)</a:t>
            </a:r>
          </a:p>
        </p:txBody>
      </p:sp>
      <p:sp>
        <p:nvSpPr>
          <p:cNvPr id="3" name="Content Placeholder 2"/>
          <p:cNvSpPr>
            <a:spLocks noGrp="1"/>
          </p:cNvSpPr>
          <p:nvPr>
            <p:ph idx="1"/>
          </p:nvPr>
        </p:nvSpPr>
        <p:spPr>
          <a:xfrm>
            <a:off x="2380061" y="2249487"/>
            <a:ext cx="7429499" cy="4138613"/>
          </a:xfrm>
        </p:spPr>
        <p:txBody>
          <a:bodyPr>
            <a:normAutofit/>
          </a:bodyPr>
          <a:lstStyle/>
          <a:p>
            <a:r>
              <a:rPr lang="fa-IR" dirty="0"/>
              <a:t>راهکار شفافیت گرچه برای کشف موارد فسادزا الزامی است امّا کاربرد اصلی آن برای پیشگیری </a:t>
            </a:r>
            <a:r>
              <a:rPr lang="fa-IR" dirty="0" smtClean="0"/>
              <a:t>است.</a:t>
            </a:r>
          </a:p>
          <a:p>
            <a:pPr marL="514350" indent="-514350">
              <a:buFont typeface="+mj-lt"/>
              <a:buAutoNum type="arabicPeriod"/>
            </a:pPr>
            <a:r>
              <a:rPr lang="fa-IR" dirty="0" smtClean="0"/>
              <a:t>پرونده‌ی </a:t>
            </a:r>
            <a:r>
              <a:rPr lang="fa-IR" dirty="0"/>
              <a:t>الکترونیک </a:t>
            </a:r>
            <a:r>
              <a:rPr lang="fa-IR" dirty="0" smtClean="0"/>
              <a:t>سلامت:</a:t>
            </a:r>
          </a:p>
          <a:p>
            <a:pPr lvl="1"/>
            <a:r>
              <a:rPr lang="fa-IR" dirty="0" smtClean="0">
                <a:effectLst/>
              </a:rPr>
              <a:t>ب</a:t>
            </a:r>
            <a:r>
              <a:rPr lang="ar-SA" dirty="0" smtClean="0">
                <a:effectLst/>
              </a:rPr>
              <a:t>ا </a:t>
            </a:r>
            <a:r>
              <a:rPr lang="ar-SA" dirty="0">
                <a:effectLst/>
              </a:rPr>
              <a:t>تجزیه و تحلیل «کلان‌داده» یا به اصطلاح داده‌کاوی می‌توان روابط اقتصادی بین خدمت‌گزاران مختلف را تشخیص داد و در صورت وجود تبانی‌ها و ارتباط‌های فسادآمیز مانند ارتباط بین صنایع دارویی و تجهیزات پزشکی با پزشکان یا ارتباط بین پزشکان با داروخانه‌ها و مراکز تشخیص طبی با آن‌ها مقابله کرد</a:t>
            </a:r>
            <a:r>
              <a:rPr lang="en-US" dirty="0">
                <a:effectLst/>
              </a:rPr>
              <a:t> </a:t>
            </a:r>
          </a:p>
        </p:txBody>
      </p:sp>
    </p:spTree>
    <p:extLst>
      <p:ext uri="{BB962C8B-B14F-4D97-AF65-F5344CB8AC3E}">
        <p14:creationId xmlns:p14="http://schemas.microsoft.com/office/powerpoint/2010/main" val="4920748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dirty="0" smtClean="0"/>
              <a:t>شفافیت </a:t>
            </a:r>
            <a:r>
              <a:rPr lang="ar-SA" dirty="0"/>
              <a:t>هدایا، درآمدها و دریافتی‌ه</a:t>
            </a:r>
            <a:r>
              <a:rPr lang="fa-IR" dirty="0" smtClean="0"/>
              <a:t>ا</a:t>
            </a:r>
            <a:endParaRPr lang="fa-IR" dirty="0"/>
          </a:p>
        </p:txBody>
      </p:sp>
      <p:sp>
        <p:nvSpPr>
          <p:cNvPr id="3" name="Content Placeholder 2"/>
          <p:cNvSpPr>
            <a:spLocks noGrp="1"/>
          </p:cNvSpPr>
          <p:nvPr>
            <p:ph idx="1"/>
          </p:nvPr>
        </p:nvSpPr>
        <p:spPr/>
        <p:txBody>
          <a:bodyPr/>
          <a:lstStyle/>
          <a:p>
            <a:pPr marL="0" indent="0">
              <a:buNone/>
            </a:pPr>
            <a:r>
              <a:rPr lang="fa-IR" b="1" dirty="0" smtClean="0">
                <a:effectLst/>
              </a:rPr>
              <a:t>2. </a:t>
            </a:r>
            <a:r>
              <a:rPr lang="ar-SA" b="1" dirty="0" smtClean="0">
                <a:effectLst/>
              </a:rPr>
              <a:t>شفافیت </a:t>
            </a:r>
            <a:r>
              <a:rPr lang="ar-SA" b="1" dirty="0">
                <a:effectLst/>
              </a:rPr>
              <a:t>هدایا، درآمدها و </a:t>
            </a:r>
            <a:r>
              <a:rPr lang="ar-SA" b="1" dirty="0" smtClean="0">
                <a:effectLst/>
              </a:rPr>
              <a:t>دریافتی‌ه</a:t>
            </a:r>
            <a:r>
              <a:rPr lang="fa-IR" b="1" dirty="0" smtClean="0">
                <a:effectLst/>
              </a:rPr>
              <a:t>ا:</a:t>
            </a:r>
          </a:p>
          <a:p>
            <a:pPr marL="0" indent="0">
              <a:buNone/>
            </a:pPr>
            <a:r>
              <a:rPr lang="ar-SA" dirty="0">
                <a:effectLst/>
              </a:rPr>
              <a:t>برای مثال در آلمان، انتشارات اشپیگل آنلاین و مرکز تحقیقات «اصلاح‌کننده‌» برای اولین بار پایگاه داده‌ای را بصورت مشترک ارائه کردند که شامل اسامی بیش از 20 هزار پزشکی بود که در سال 2015 میلادی از شرکت‌های دارویی پول دریافت کرده بودند.</a:t>
            </a:r>
            <a:r>
              <a:rPr lang="en-US" dirty="0">
                <a:effectLst/>
              </a:rPr>
              <a:t> </a:t>
            </a:r>
          </a:p>
        </p:txBody>
      </p:sp>
      <p:pic>
        <p:nvPicPr>
          <p:cNvPr id="4" name="Picture 3" descr="تجربه‌ی آلمان در شفافیت پرداخت شرکت‌های دارویی به پزشکان"/>
          <p:cNvPicPr/>
          <p:nvPr/>
        </p:nvPicPr>
        <p:blipFill>
          <a:blip r:embed="rId3">
            <a:extLst>
              <a:ext uri="{28A0092B-C50C-407E-A947-70E740481C1C}">
                <a14:useLocalDpi xmlns:a14="http://schemas.microsoft.com/office/drawing/2010/main" val="0"/>
              </a:ext>
            </a:extLst>
          </a:blip>
          <a:srcRect/>
          <a:stretch>
            <a:fillRect/>
          </a:stretch>
        </p:blipFill>
        <p:spPr bwMode="auto">
          <a:xfrm>
            <a:off x="3710940" y="2811510"/>
            <a:ext cx="4937760" cy="4046491"/>
          </a:xfrm>
          <a:prstGeom prst="rect">
            <a:avLst/>
          </a:prstGeom>
          <a:noFill/>
          <a:ln>
            <a:noFill/>
          </a:ln>
        </p:spPr>
      </p:pic>
    </p:spTree>
    <p:extLst>
      <p:ext uri="{BB962C8B-B14F-4D97-AF65-F5344CB8AC3E}">
        <p14:creationId xmlns:p14="http://schemas.microsoft.com/office/powerpoint/2010/main" val="2849341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
                                          <p:val>
                                            <p:strVal val="#ppt_x"/>
                                          </p:val>
                                        </p:tav>
                                      </p:tavLst>
                                    </p:anim>
                                    <p:anim calcmode="lin" valueType="num">
                                      <p:cBhvr>
                                        <p:cTn id="9" dur="1000" fill="hold"/>
                                        <p:tgtEl>
                                          <p:spTgt spid="4"/>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شفافیت مشاغل و </a:t>
            </a:r>
            <a:r>
              <a:rPr lang="fa-IR" dirty="0" smtClean="0"/>
              <a:t>سهام‌داری‌ها</a:t>
            </a:r>
            <a:endParaRPr lang="fa-IR" dirty="0"/>
          </a:p>
        </p:txBody>
      </p:sp>
      <p:sp>
        <p:nvSpPr>
          <p:cNvPr id="3" name="Content Placeholder 2"/>
          <p:cNvSpPr>
            <a:spLocks noGrp="1"/>
          </p:cNvSpPr>
          <p:nvPr>
            <p:ph idx="1"/>
          </p:nvPr>
        </p:nvSpPr>
        <p:spPr/>
        <p:txBody>
          <a:bodyPr/>
          <a:lstStyle/>
          <a:p>
            <a:r>
              <a:rPr lang="ar-SA" b="1" dirty="0">
                <a:effectLst/>
              </a:rPr>
              <a:t>شفافیت مشاغل و </a:t>
            </a:r>
            <a:r>
              <a:rPr lang="ar-SA" b="1" dirty="0" smtClean="0">
                <a:effectLst/>
              </a:rPr>
              <a:t>سهام‌داری‌ها</a:t>
            </a:r>
            <a:endParaRPr lang="fa-IR" b="1" dirty="0" smtClean="0">
              <a:effectLst/>
            </a:endParaRPr>
          </a:p>
          <a:p>
            <a:pPr lvl="1"/>
            <a:r>
              <a:rPr lang="ar-SA" dirty="0">
                <a:effectLst/>
              </a:rPr>
              <a:t>تمامی مشاغل همزمان و پیشین کارکنان و سهام‌هایی که خدمت‌گزاران و </a:t>
            </a:r>
            <a:r>
              <a:rPr lang="ar-SA" dirty="0" smtClean="0">
                <a:effectLst/>
              </a:rPr>
              <a:t>مسئولین </a:t>
            </a:r>
            <a:r>
              <a:rPr lang="ar-SA" dirty="0">
                <a:effectLst/>
              </a:rPr>
              <a:t>باید برای حاکمیت و مردم شفاف </a:t>
            </a:r>
            <a:r>
              <a:rPr lang="ar-SA" dirty="0" smtClean="0">
                <a:effectLst/>
              </a:rPr>
              <a:t>باشند</a:t>
            </a:r>
            <a:endParaRPr lang="fa-IR" dirty="0" smtClean="0">
              <a:effectLst/>
            </a:endParaRPr>
          </a:p>
          <a:p>
            <a:pPr lvl="1"/>
            <a:r>
              <a:rPr lang="ar-SA" dirty="0">
                <a:effectLst/>
              </a:rPr>
              <a:t>این شفافیت نیز همچون شفافیت درآمدها و هدایا باعث می‌شود ارتباطات و وابستگی‌های گذشته و حال بین خدمت‌گزاران، صنایع و مسئولین شفاف شود و تحلیل روابط و ارتباطات آسان شود</a:t>
            </a:r>
            <a:endParaRPr lang="fa-IR" dirty="0"/>
          </a:p>
        </p:txBody>
      </p:sp>
    </p:spTree>
    <p:extLst>
      <p:ext uri="{BB962C8B-B14F-4D97-AF65-F5344CB8AC3E}">
        <p14:creationId xmlns:p14="http://schemas.microsoft.com/office/powerpoint/2010/main" val="26647607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حمایت </a:t>
            </a:r>
            <a:r>
              <a:rPr lang="fa-IR" dirty="0"/>
              <a:t>از افشاگران تخلف</a:t>
            </a:r>
          </a:p>
        </p:txBody>
      </p:sp>
      <p:sp>
        <p:nvSpPr>
          <p:cNvPr id="3" name="Content Placeholder 2"/>
          <p:cNvSpPr>
            <a:spLocks noGrp="1"/>
          </p:cNvSpPr>
          <p:nvPr>
            <p:ph idx="1"/>
          </p:nvPr>
        </p:nvSpPr>
        <p:spPr>
          <a:xfrm>
            <a:off x="2380061" y="2006601"/>
            <a:ext cx="7429499" cy="4724399"/>
          </a:xfrm>
        </p:spPr>
        <p:txBody>
          <a:bodyPr/>
          <a:lstStyle/>
          <a:p>
            <a:r>
              <a:rPr lang="fa-IR" dirty="0" smtClean="0"/>
              <a:t>يكی از قوی‌ترين ابزارهای مبارزه با فساد، استفاده از توان نظارتی مردمی برای کشف و کاهش تخلفات است</a:t>
            </a:r>
          </a:p>
          <a:p>
            <a:r>
              <a:rPr lang="fa-IR" dirty="0" smtClean="0"/>
              <a:t>نظارت مردمی در جهان اولين عامل کشف تخلفات است، به‌طوری که حدود نيمی از فسادها در سازمانهای دولتی و خصوصی از اين طريق کشف می‌شوند.</a:t>
            </a:r>
          </a:p>
          <a:p>
            <a:r>
              <a:rPr lang="fa-IR" dirty="0" smtClean="0"/>
              <a:t>نيازمند بسترهای نهادی است:</a:t>
            </a:r>
          </a:p>
          <a:p>
            <a:pPr lvl="1"/>
            <a:r>
              <a:rPr lang="ar-SA" dirty="0">
                <a:effectLst/>
              </a:rPr>
              <a:t>حمايت قانونی و حفاظت‌های امنيتی از گزارش‌دهندگان </a:t>
            </a:r>
            <a:r>
              <a:rPr lang="ar-SA" dirty="0" smtClean="0">
                <a:effectLst/>
              </a:rPr>
              <a:t>فساد</a:t>
            </a:r>
            <a:endParaRPr lang="fa-IR" dirty="0">
              <a:effectLst/>
            </a:endParaRPr>
          </a:p>
          <a:p>
            <a:pPr lvl="1"/>
            <a:r>
              <a:rPr lang="fa-IR" dirty="0" smtClean="0">
                <a:effectLst/>
              </a:rPr>
              <a:t>ت</a:t>
            </a:r>
            <a:r>
              <a:rPr lang="ar-SA" dirty="0" smtClean="0">
                <a:effectLst/>
              </a:rPr>
              <a:t>شويق </a:t>
            </a:r>
            <a:r>
              <a:rPr lang="ar-SA" dirty="0">
                <a:effectLst/>
              </a:rPr>
              <a:t>و پاداش برای آنها</a:t>
            </a:r>
            <a:endParaRPr lang="fa-IR" dirty="0"/>
          </a:p>
        </p:txBody>
      </p:sp>
    </p:spTree>
    <p:extLst>
      <p:ext uri="{BB962C8B-B14F-4D97-AF65-F5344CB8AC3E}">
        <p14:creationId xmlns:p14="http://schemas.microsoft.com/office/powerpoint/2010/main" val="31630944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محدودیت </a:t>
            </a:r>
            <a:r>
              <a:rPr lang="fa-IR" dirty="0"/>
              <a:t>رأی‌دادن در مسائلی که با منافع شخصی تعارض دارد</a:t>
            </a:r>
          </a:p>
        </p:txBody>
      </p:sp>
      <p:sp>
        <p:nvSpPr>
          <p:cNvPr id="3" name="Content Placeholder 2"/>
          <p:cNvSpPr>
            <a:spLocks noGrp="1"/>
          </p:cNvSpPr>
          <p:nvPr>
            <p:ph idx="1"/>
          </p:nvPr>
        </p:nvSpPr>
        <p:spPr>
          <a:xfrm>
            <a:off x="2380061" y="2249487"/>
            <a:ext cx="7429499" cy="4037013"/>
          </a:xfrm>
        </p:spPr>
        <p:txBody>
          <a:bodyPr>
            <a:normAutofit/>
          </a:bodyPr>
          <a:lstStyle/>
          <a:p>
            <a:r>
              <a:rPr lang="fa-IR" dirty="0"/>
              <a:t>یک فرد ممکن است در شغل خویش به طور کلی تعارض منافع نداشته باشد امّا درباره‌ی یک مسئله‌ی خاص تعارض منافع داشته باشد.</a:t>
            </a:r>
          </a:p>
          <a:p>
            <a:r>
              <a:rPr lang="ar-SA" dirty="0"/>
              <a:t> در چنین موقعیتی ابتدا از مسئولین خواسته می‌شود که پیش از تصمیم‌گیری، تعارض منافع خود را نسبت به موضوع اعلام نمایند</a:t>
            </a:r>
            <a:endParaRPr lang="fa-IR" dirty="0"/>
          </a:p>
          <a:p>
            <a:r>
              <a:rPr lang="ar-SA" dirty="0"/>
              <a:t> پس از اعلام تعارض منافع محدودیت‌هایی مانند سلب حقّ رأی دادن در آن موضوع خاص گذاشته می‌شود</a:t>
            </a:r>
            <a:endParaRPr lang="fa-IR" dirty="0"/>
          </a:p>
        </p:txBody>
      </p:sp>
    </p:spTree>
    <p:extLst>
      <p:ext uri="{BB962C8B-B14F-4D97-AF65-F5344CB8AC3E}">
        <p14:creationId xmlns:p14="http://schemas.microsoft.com/office/powerpoint/2010/main" val="19707913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محدودیت‌های مشاغل همزمان</a:t>
            </a:r>
            <a:endParaRPr lang="fa-IR" dirty="0"/>
          </a:p>
        </p:txBody>
      </p:sp>
      <p:sp>
        <p:nvSpPr>
          <p:cNvPr id="3" name="Content Placeholder 2"/>
          <p:cNvSpPr>
            <a:spLocks noGrp="1"/>
          </p:cNvSpPr>
          <p:nvPr>
            <p:ph idx="1"/>
          </p:nvPr>
        </p:nvSpPr>
        <p:spPr>
          <a:xfrm>
            <a:off x="2380061" y="2249487"/>
            <a:ext cx="7429499" cy="4125913"/>
          </a:xfrm>
        </p:spPr>
        <p:txBody>
          <a:bodyPr>
            <a:normAutofit/>
          </a:bodyPr>
          <a:lstStyle/>
          <a:p>
            <a:r>
              <a:rPr lang="ar-SA" dirty="0">
                <a:effectLst/>
              </a:rPr>
              <a:t> در صورتی که مشاغل یک نفر متعارض باشند، شغل وی محدود می‌شود</a:t>
            </a:r>
            <a:r>
              <a:rPr lang="ar-SA" dirty="0" smtClean="0">
                <a:effectLst/>
              </a:rPr>
              <a:t>.</a:t>
            </a:r>
            <a:r>
              <a:rPr lang="fa-IR" dirty="0" smtClean="0">
                <a:effectLst/>
              </a:rPr>
              <a:t> مثال‌ها:</a:t>
            </a:r>
          </a:p>
          <a:p>
            <a:r>
              <a:rPr lang="ar-SA" dirty="0">
                <a:effectLst/>
              </a:rPr>
              <a:t>در کاليفرنيا و ايالت ويسکانسين قانوني تصويب شده است که </a:t>
            </a:r>
            <a:r>
              <a:rPr lang="ar-SA" dirty="0" smtClean="0">
                <a:effectLst/>
              </a:rPr>
              <a:t>کارمندان </a:t>
            </a:r>
            <a:r>
              <a:rPr lang="ar-SA" dirty="0">
                <a:effectLst/>
              </a:rPr>
              <a:t>را در صورت داشتن نفع شخصي، از شرکت در امور دولتي منع </a:t>
            </a:r>
            <a:r>
              <a:rPr lang="ar-SA" dirty="0" smtClean="0">
                <a:effectLst/>
              </a:rPr>
              <a:t>مي‌كند</a:t>
            </a:r>
            <a:r>
              <a:rPr lang="fa-IR" dirty="0" smtClean="0">
                <a:effectLst/>
              </a:rPr>
              <a:t>.</a:t>
            </a:r>
          </a:p>
          <a:p>
            <a:r>
              <a:rPr lang="ar-SA" dirty="0">
                <a:effectLst/>
              </a:rPr>
              <a:t>خودداري از استخدام هيأت علمي و </a:t>
            </a:r>
            <a:r>
              <a:rPr lang="fa-IR" dirty="0" smtClean="0">
                <a:effectLst/>
              </a:rPr>
              <a:t>پزشکان </a:t>
            </a:r>
            <a:r>
              <a:rPr lang="ar-SA" dirty="0" smtClean="0">
                <a:effectLst/>
              </a:rPr>
              <a:t>در </a:t>
            </a:r>
            <a:r>
              <a:rPr lang="ar-SA" dirty="0">
                <a:effectLst/>
              </a:rPr>
              <a:t>فعاليت‌هاي صنعتي پس از ساعات کار آنان يا در طول مدت زمان تعطيلات به‌نحوي </a:t>
            </a:r>
            <a:r>
              <a:rPr lang="ar-SA" dirty="0" smtClean="0">
                <a:effectLst/>
              </a:rPr>
              <a:t>در </a:t>
            </a:r>
            <a:r>
              <a:rPr lang="ar-SA" dirty="0">
                <a:effectLst/>
              </a:rPr>
              <a:t>تصميم‌گيري‌ها مؤثر </a:t>
            </a:r>
            <a:r>
              <a:rPr lang="ar-SA" dirty="0" smtClean="0">
                <a:effectLst/>
              </a:rPr>
              <a:t>باشد</a:t>
            </a:r>
            <a:r>
              <a:rPr lang="fa-IR" dirty="0" smtClean="0">
                <a:effectLst/>
              </a:rPr>
              <a:t>.</a:t>
            </a:r>
          </a:p>
        </p:txBody>
      </p:sp>
    </p:spTree>
    <p:extLst>
      <p:ext uri="{BB962C8B-B14F-4D97-AF65-F5344CB8AC3E}">
        <p14:creationId xmlns:p14="http://schemas.microsoft.com/office/powerpoint/2010/main" val="21968662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محدودیت درآمدها و هدایا</a:t>
            </a:r>
            <a:endParaRPr lang="fa-IR" dirty="0"/>
          </a:p>
        </p:txBody>
      </p:sp>
      <p:sp>
        <p:nvSpPr>
          <p:cNvPr id="3" name="Content Placeholder 2"/>
          <p:cNvSpPr>
            <a:spLocks noGrp="1"/>
          </p:cNvSpPr>
          <p:nvPr>
            <p:ph idx="1"/>
          </p:nvPr>
        </p:nvSpPr>
        <p:spPr/>
        <p:txBody>
          <a:bodyPr>
            <a:normAutofit/>
          </a:bodyPr>
          <a:lstStyle/>
          <a:p>
            <a:r>
              <a:rPr lang="en-US" dirty="0"/>
              <a:t> </a:t>
            </a:r>
            <a:r>
              <a:rPr lang="ar-SA" dirty="0"/>
              <a:t>کشورهای مختلف برای دوشغلگی محدودیت‌های متفاوت و گسترده‌ای وضع کرده‌اند. این محدودیت‌ها از منع کامل، تا منع موقت، محدودیت در درآمد از طریق بخش خصوصی یا اخذ مالیات، محدودیت ساعات خدمت در بخش خصوصی و انواع دیگر سیاست‌ها را شامل می‌شود</a:t>
            </a:r>
            <a:r>
              <a:rPr lang="fa-IR" dirty="0"/>
              <a:t>.</a:t>
            </a:r>
          </a:p>
          <a:p>
            <a:r>
              <a:rPr lang="ar-SA" dirty="0"/>
              <a:t>انجمن پزشکي کانادا تصريح مي‌کند که پزشکان نبايد هداياي شخصي را از صنايع دارويي قبول نمايند</a:t>
            </a:r>
            <a:r>
              <a:rPr lang="fa-IR" dirty="0"/>
              <a:t>.</a:t>
            </a:r>
          </a:p>
        </p:txBody>
      </p:sp>
    </p:spTree>
    <p:extLst>
      <p:ext uri="{BB962C8B-B14F-4D97-AF65-F5344CB8AC3E}">
        <p14:creationId xmlns:p14="http://schemas.microsoft.com/office/powerpoint/2010/main" val="25900564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42" name="Rounded Rectangle 41"/>
          <p:cNvSpPr/>
          <p:nvPr/>
        </p:nvSpPr>
        <p:spPr>
          <a:xfrm>
            <a:off x="747682" y="71414"/>
            <a:ext cx="4071966" cy="6643710"/>
          </a:xfrm>
          <a:prstGeom prst="roundRect">
            <a:avLst/>
          </a:prstGeom>
          <a:solidFill>
            <a:srgbClr val="92D050"/>
          </a:solidFill>
          <a:scene3d>
            <a:camera prst="orthographicFront"/>
            <a:lightRig rig="threePt" dir="t"/>
          </a:scene3d>
          <a:sp3d>
            <a:bevelT w="152400" h="50800" prst="softRound"/>
          </a:sp3d>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fa-IR" sz="600" dirty="0">
              <a:solidFill>
                <a:srgbClr val="92D050"/>
              </a:solidFill>
              <a:cs typeface="B Titr" pitchFamily="2" charset="-78"/>
            </a:endParaRPr>
          </a:p>
        </p:txBody>
      </p:sp>
      <p:sp>
        <p:nvSpPr>
          <p:cNvPr id="32" name="Rounded Rectangle 31"/>
          <p:cNvSpPr/>
          <p:nvPr/>
        </p:nvSpPr>
        <p:spPr>
          <a:xfrm>
            <a:off x="747682" y="71414"/>
            <a:ext cx="4071966" cy="6643710"/>
          </a:xfrm>
          <a:prstGeom prst="roundRect">
            <a:avLst/>
          </a:prstGeom>
          <a:solidFill>
            <a:srgbClr val="92D050"/>
          </a:solidFill>
          <a:scene3d>
            <a:camera prst="orthographicFront"/>
            <a:lightRig rig="threePt" dir="t"/>
          </a:scene3d>
          <a:sp3d>
            <a:bevelT w="152400" h="50800" prst="softRound"/>
          </a:sp3d>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rtl="1"/>
            <a:r>
              <a:rPr lang="fa-IR" sz="2000" dirty="0">
                <a:solidFill>
                  <a:srgbClr val="92D050"/>
                </a:solidFill>
                <a:cs typeface="B Titr" pitchFamily="2" charset="-78"/>
              </a:rPr>
              <a:t>نظام سلامت نظام سلامت نظام سلامت 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r>
              <a:rPr lang="fa-IR" sz="2000" dirty="0">
                <a:solidFill>
                  <a:srgbClr val="92D050"/>
                </a:solidFill>
                <a:cs typeface="B Titr" pitchFamily="2" charset="-78"/>
              </a:rPr>
              <a:t>نظام سلامت نظام سلامت نظام سلامت </a:t>
            </a:r>
          </a:p>
          <a:p>
            <a:pPr algn="ctr" rtl="1"/>
            <a:endParaRPr lang="fa-IR" sz="2000" dirty="0">
              <a:solidFill>
                <a:srgbClr val="92D050"/>
              </a:solidFill>
              <a:cs typeface="B Titr" pitchFamily="2" charset="-78"/>
            </a:endParaRPr>
          </a:p>
        </p:txBody>
      </p:sp>
      <p:sp>
        <p:nvSpPr>
          <p:cNvPr id="43" name="Rounded Rectangle 42"/>
          <p:cNvSpPr/>
          <p:nvPr/>
        </p:nvSpPr>
        <p:spPr>
          <a:xfrm>
            <a:off x="5845184" y="214290"/>
            <a:ext cx="2786082" cy="6429420"/>
          </a:xfrm>
          <a:prstGeom prst="roundRect">
            <a:avLst/>
          </a:prstGeom>
          <a:solidFill>
            <a:srgbClr val="9CD3DE"/>
          </a:solidFill>
          <a:scene3d>
            <a:camera prst="orthographicFront"/>
            <a:lightRig rig="threePt" dir="t"/>
          </a:scene3d>
          <a:sp3d>
            <a:bevelT w="254000" h="298450"/>
            <a:bevelB/>
          </a:sp3d>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rtl="1"/>
            <a:endParaRPr lang="fa-IR" sz="2800" b="1" dirty="0">
              <a:solidFill>
                <a:schemeClr val="tx1"/>
              </a:solidFill>
              <a:cs typeface="B Yagut" pitchFamily="2" charset="-78"/>
            </a:endParaRPr>
          </a:p>
          <a:p>
            <a:pPr algn="ctr" rtl="1"/>
            <a:endParaRPr lang="fa-IR" sz="2800" b="1" dirty="0">
              <a:solidFill>
                <a:schemeClr val="tx1"/>
              </a:solidFill>
              <a:cs typeface="B Yagut" pitchFamily="2" charset="-78"/>
            </a:endParaRPr>
          </a:p>
          <a:p>
            <a:pPr algn="ctr" rtl="1"/>
            <a:endParaRPr lang="fa-IR" sz="2800" b="1" dirty="0">
              <a:solidFill>
                <a:schemeClr val="tx1"/>
              </a:solidFill>
              <a:cs typeface="B Yagut" pitchFamily="2" charset="-78"/>
            </a:endParaRPr>
          </a:p>
          <a:p>
            <a:pPr algn="ctr" rtl="1"/>
            <a:endParaRPr lang="fa-IR" sz="2800" b="1" dirty="0">
              <a:solidFill>
                <a:schemeClr val="tx1"/>
              </a:solidFill>
              <a:cs typeface="B Yagut" pitchFamily="2" charset="-78"/>
            </a:endParaRPr>
          </a:p>
          <a:p>
            <a:pPr algn="ctr" rtl="1"/>
            <a:endParaRPr lang="fa-IR" sz="2800" b="1" dirty="0">
              <a:solidFill>
                <a:schemeClr val="tx1"/>
              </a:solidFill>
              <a:cs typeface="B Yagut" pitchFamily="2" charset="-78"/>
            </a:endParaRPr>
          </a:p>
          <a:p>
            <a:pPr algn="ctr" rtl="1"/>
            <a:endParaRPr lang="fa-IR" sz="2800" b="1" dirty="0">
              <a:solidFill>
                <a:schemeClr val="tx1"/>
              </a:solidFill>
              <a:cs typeface="B Yagut" pitchFamily="2" charset="-78"/>
            </a:endParaRPr>
          </a:p>
          <a:p>
            <a:pPr algn="ctr" rtl="1"/>
            <a:endParaRPr lang="fa-IR" sz="2800" b="1" dirty="0">
              <a:solidFill>
                <a:schemeClr val="tx1"/>
              </a:solidFill>
              <a:cs typeface="B Yagut" pitchFamily="2" charset="-78"/>
            </a:endParaRPr>
          </a:p>
          <a:p>
            <a:pPr algn="ctr" rtl="1"/>
            <a:endParaRPr lang="fa-IR" sz="2800" b="1" dirty="0">
              <a:solidFill>
                <a:schemeClr val="tx1"/>
              </a:solidFill>
              <a:cs typeface="B Yagut" pitchFamily="2" charset="-78"/>
            </a:endParaRPr>
          </a:p>
          <a:p>
            <a:pPr algn="ctr" rtl="1"/>
            <a:endParaRPr lang="fa-IR" sz="2800" b="1" dirty="0">
              <a:solidFill>
                <a:schemeClr val="tx1"/>
              </a:solidFill>
              <a:cs typeface="B Yagut" pitchFamily="2" charset="-78"/>
            </a:endParaRPr>
          </a:p>
          <a:p>
            <a:pPr algn="ctr" rtl="1"/>
            <a:endParaRPr lang="fa-IR" sz="2800" b="1" dirty="0">
              <a:solidFill>
                <a:schemeClr val="tx1"/>
              </a:solidFill>
              <a:cs typeface="B Yagut" pitchFamily="2" charset="-78"/>
            </a:endParaRPr>
          </a:p>
          <a:p>
            <a:pPr algn="ctr" rtl="1"/>
            <a:endParaRPr lang="fa-IR" sz="2800" b="1" dirty="0">
              <a:solidFill>
                <a:schemeClr val="tx1"/>
              </a:solidFill>
              <a:cs typeface="B Yagut" pitchFamily="2" charset="-78"/>
            </a:endParaRPr>
          </a:p>
          <a:p>
            <a:pPr algn="ctr" rtl="1"/>
            <a:endParaRPr lang="fa-IR" sz="2800" b="1" dirty="0">
              <a:solidFill>
                <a:schemeClr val="tx1"/>
              </a:solidFill>
              <a:cs typeface="B Yagut" pitchFamily="2" charset="-78"/>
            </a:endParaRPr>
          </a:p>
          <a:p>
            <a:pPr algn="ctr" rtl="1"/>
            <a:endParaRPr lang="fa-IR" sz="2800" b="1" dirty="0">
              <a:solidFill>
                <a:schemeClr val="tx1"/>
              </a:solidFill>
              <a:cs typeface="B Yagut" pitchFamily="2" charset="-78"/>
            </a:endParaRPr>
          </a:p>
          <a:p>
            <a:pPr algn="ctr" rtl="1"/>
            <a:endParaRPr lang="en-US" sz="2800" b="1" dirty="0">
              <a:solidFill>
                <a:schemeClr val="tx1"/>
              </a:solidFill>
              <a:cs typeface="B Yagut" pitchFamily="2" charset="-78"/>
            </a:endParaRPr>
          </a:p>
        </p:txBody>
      </p:sp>
      <p:sp>
        <p:nvSpPr>
          <p:cNvPr id="23" name="Rectangle 22"/>
          <p:cNvSpPr/>
          <p:nvPr/>
        </p:nvSpPr>
        <p:spPr>
          <a:xfrm>
            <a:off x="1176310" y="214290"/>
            <a:ext cx="1214446" cy="6357982"/>
          </a:xfrm>
          <a:prstGeom prst="rect">
            <a:avLst/>
          </a:prstGeom>
          <a:solidFill>
            <a:schemeClr val="accent6">
              <a:lumMod val="75%"/>
            </a:schemeClr>
          </a:solidFill>
          <a:ln>
            <a:solidFill>
              <a:schemeClr val="bg1">
                <a:lumMod val="75%"/>
              </a:schemeClr>
            </a:solidFill>
          </a:ln>
          <a:effectLst>
            <a:outerShdw blurRad="190500" dist="228600" dir="2700000" algn="ctr">
              <a:srgbClr val="000000">
                <a:alpha val="3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
                </a:schemeClr>
              </a:solidFill>
            </a:endParaRPr>
          </a:p>
        </p:txBody>
      </p:sp>
      <p:pic>
        <p:nvPicPr>
          <p:cNvPr id="3075" name="Picture 3" descr="C:\Users\pascal\Desktop\kn\untitled - Copy.bmp"/>
          <p:cNvPicPr>
            <a:picLocks noGrp="1" noChangeAspect="1" noChangeArrowheads="1"/>
          </p:cNvPicPr>
          <p:nvPr>
            <p:ph sz="quarter" idx="4294967295"/>
          </p:nvPr>
        </p:nvPicPr>
        <p:blipFill>
          <a:blip r:embed="rId3"/>
          <a:srcRect/>
          <a:stretch>
            <a:fillRect/>
          </a:stretch>
        </p:blipFill>
        <p:spPr bwMode="auto">
          <a:xfrm>
            <a:off x="1445331" y="352408"/>
            <a:ext cx="777875" cy="719138"/>
          </a:xfrm>
          <a:prstGeom prst="rect">
            <a:avLst/>
          </a:prstGeom>
          <a:noFill/>
        </p:spPr>
      </p:pic>
      <p:pic>
        <p:nvPicPr>
          <p:cNvPr id="3076" name="Picture 4" descr="C:\Users\pascal\Desktop\kn\Dashboard-Fuel-Gauge_for-rotating-window-300x222.png"/>
          <p:cNvPicPr>
            <a:picLocks noChangeAspect="1" noChangeArrowheads="1"/>
          </p:cNvPicPr>
          <p:nvPr/>
        </p:nvPicPr>
        <p:blipFill>
          <a:blip r:embed="rId4"/>
          <a:srcRect/>
          <a:stretch>
            <a:fillRect/>
          </a:stretch>
        </p:blipFill>
        <p:spPr bwMode="auto">
          <a:xfrm>
            <a:off x="2962260" y="642919"/>
            <a:ext cx="1571626" cy="1163003"/>
          </a:xfrm>
          <a:prstGeom prst="rect">
            <a:avLst/>
          </a:prstGeom>
          <a:noFill/>
        </p:spPr>
      </p:pic>
      <p:pic>
        <p:nvPicPr>
          <p:cNvPr id="17" name="Picture 4" descr="C:\Users\pascal\Desktop\kn\Dashboard-Fuel-Gauge_for-rotating-window-300x222.png"/>
          <p:cNvPicPr>
            <a:picLocks noChangeAspect="1" noChangeArrowheads="1"/>
          </p:cNvPicPr>
          <p:nvPr/>
        </p:nvPicPr>
        <p:blipFill>
          <a:blip r:embed="rId4"/>
          <a:srcRect/>
          <a:stretch>
            <a:fillRect/>
          </a:stretch>
        </p:blipFill>
        <p:spPr bwMode="auto">
          <a:xfrm>
            <a:off x="3033698" y="2428869"/>
            <a:ext cx="1571626" cy="1163003"/>
          </a:xfrm>
          <a:prstGeom prst="rect">
            <a:avLst/>
          </a:prstGeom>
          <a:noFill/>
        </p:spPr>
      </p:pic>
      <p:pic>
        <p:nvPicPr>
          <p:cNvPr id="18" name="Picture 4" descr="C:\Users\pascal\Desktop\kn\Dashboard-Fuel-Gauge_for-rotating-window-300x222.png"/>
          <p:cNvPicPr>
            <a:picLocks noChangeAspect="1" noChangeArrowheads="1"/>
          </p:cNvPicPr>
          <p:nvPr/>
        </p:nvPicPr>
        <p:blipFill>
          <a:blip r:embed="rId4"/>
          <a:srcRect/>
          <a:stretch>
            <a:fillRect/>
          </a:stretch>
        </p:blipFill>
        <p:spPr bwMode="auto">
          <a:xfrm>
            <a:off x="3033698" y="4429133"/>
            <a:ext cx="1571626" cy="1163003"/>
          </a:xfrm>
          <a:prstGeom prst="rect">
            <a:avLst/>
          </a:prstGeom>
          <a:noFill/>
        </p:spPr>
      </p:pic>
      <p:pic>
        <p:nvPicPr>
          <p:cNvPr id="3077" name="Picture 5" descr="C:\Users\pascal\Desktop\kn\Gauges_Indicators - Copy.png"/>
          <p:cNvPicPr>
            <a:picLocks noChangeAspect="1" noChangeArrowheads="1"/>
          </p:cNvPicPr>
          <p:nvPr/>
        </p:nvPicPr>
        <p:blipFill>
          <a:blip r:embed="rId5">
            <a:lum bright="19%"/>
          </a:blip>
          <a:srcRect/>
          <a:stretch>
            <a:fillRect/>
          </a:stretch>
        </p:blipFill>
        <p:spPr bwMode="auto">
          <a:xfrm>
            <a:off x="6545418" y="642918"/>
            <a:ext cx="1442906" cy="1357322"/>
          </a:xfrm>
          <a:prstGeom prst="rect">
            <a:avLst/>
          </a:prstGeom>
          <a:noFill/>
        </p:spPr>
      </p:pic>
      <p:pic>
        <p:nvPicPr>
          <p:cNvPr id="24" name="Picture 3" descr="C:\Users\pascal\Desktop\kn\untitled - Copy.bmp"/>
          <p:cNvPicPr>
            <a:picLocks noChangeAspect="1" noChangeArrowheads="1"/>
          </p:cNvPicPr>
          <p:nvPr/>
        </p:nvPicPr>
        <p:blipFill>
          <a:blip r:embed="rId3"/>
          <a:srcRect/>
          <a:stretch>
            <a:fillRect/>
          </a:stretch>
        </p:blipFill>
        <p:spPr bwMode="auto">
          <a:xfrm>
            <a:off x="1390625" y="1571612"/>
            <a:ext cx="777945" cy="719724"/>
          </a:xfrm>
          <a:prstGeom prst="rect">
            <a:avLst/>
          </a:prstGeom>
          <a:noFill/>
        </p:spPr>
      </p:pic>
      <p:pic>
        <p:nvPicPr>
          <p:cNvPr id="25" name="Picture 3" descr="C:\Users\pascal\Desktop\kn\untitled - Copy.bmp"/>
          <p:cNvPicPr>
            <a:picLocks noChangeAspect="1" noChangeArrowheads="1"/>
          </p:cNvPicPr>
          <p:nvPr/>
        </p:nvPicPr>
        <p:blipFill>
          <a:blip r:embed="rId3"/>
          <a:srcRect/>
          <a:stretch>
            <a:fillRect/>
          </a:stretch>
        </p:blipFill>
        <p:spPr bwMode="auto">
          <a:xfrm>
            <a:off x="1390625" y="2786058"/>
            <a:ext cx="777945" cy="719724"/>
          </a:xfrm>
          <a:prstGeom prst="rect">
            <a:avLst/>
          </a:prstGeom>
          <a:noFill/>
        </p:spPr>
      </p:pic>
      <p:pic>
        <p:nvPicPr>
          <p:cNvPr id="26" name="Picture 3" descr="C:\Users\pascal\Desktop\kn\untitled - Copy.bmp"/>
          <p:cNvPicPr>
            <a:picLocks noChangeAspect="1" noChangeArrowheads="1"/>
          </p:cNvPicPr>
          <p:nvPr/>
        </p:nvPicPr>
        <p:blipFill>
          <a:blip r:embed="rId3"/>
          <a:srcRect/>
          <a:stretch>
            <a:fillRect/>
          </a:stretch>
        </p:blipFill>
        <p:spPr bwMode="auto">
          <a:xfrm>
            <a:off x="1390625" y="4071942"/>
            <a:ext cx="777945" cy="719724"/>
          </a:xfrm>
          <a:prstGeom prst="rect">
            <a:avLst/>
          </a:prstGeom>
          <a:noFill/>
        </p:spPr>
      </p:pic>
      <p:pic>
        <p:nvPicPr>
          <p:cNvPr id="27" name="Picture 3" descr="C:\Users\pascal\Desktop\kn\untitled - Copy.bmp"/>
          <p:cNvPicPr>
            <a:picLocks noChangeAspect="1" noChangeArrowheads="1"/>
          </p:cNvPicPr>
          <p:nvPr/>
        </p:nvPicPr>
        <p:blipFill>
          <a:blip r:embed="rId3"/>
          <a:srcRect/>
          <a:stretch>
            <a:fillRect/>
          </a:stretch>
        </p:blipFill>
        <p:spPr bwMode="auto">
          <a:xfrm>
            <a:off x="1390625" y="5357826"/>
            <a:ext cx="777945" cy="719724"/>
          </a:xfrm>
          <a:prstGeom prst="rect">
            <a:avLst/>
          </a:prstGeom>
          <a:noFill/>
        </p:spPr>
      </p:pic>
      <p:sp>
        <p:nvSpPr>
          <p:cNvPr id="28" name="Rectangle 27"/>
          <p:cNvSpPr/>
          <p:nvPr/>
        </p:nvSpPr>
        <p:spPr>
          <a:xfrm>
            <a:off x="1319186" y="1071546"/>
            <a:ext cx="928694" cy="357190"/>
          </a:xfrm>
          <a:prstGeom prst="rect">
            <a:avLst/>
          </a:prstGeom>
          <a:solidFill>
            <a:schemeClr val="tx1">
              <a:lumMod val="6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r>
              <a:rPr lang="fa-IR" sz="1400" b="1" dirty="0">
                <a:solidFill>
                  <a:schemeClr val="tx1"/>
                </a:solidFill>
                <a:cs typeface="B Titr" pitchFamily="2" charset="-78"/>
              </a:rPr>
              <a:t>تأمین مالی</a:t>
            </a:r>
            <a:endParaRPr lang="en-US" sz="1400" b="1" dirty="0">
              <a:solidFill>
                <a:schemeClr val="tx1"/>
              </a:solidFill>
              <a:cs typeface="B Titr" pitchFamily="2" charset="-78"/>
            </a:endParaRPr>
          </a:p>
        </p:txBody>
      </p:sp>
      <p:sp>
        <p:nvSpPr>
          <p:cNvPr id="30" name="Rectangle 29"/>
          <p:cNvSpPr/>
          <p:nvPr/>
        </p:nvSpPr>
        <p:spPr>
          <a:xfrm>
            <a:off x="1319186" y="6072206"/>
            <a:ext cx="928694" cy="357190"/>
          </a:xfrm>
          <a:prstGeom prst="rect">
            <a:avLst/>
          </a:prstGeom>
          <a:solidFill>
            <a:schemeClr val="tx1">
              <a:lumMod val="6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r>
              <a:rPr lang="fa-IR" sz="1400" b="1" dirty="0">
                <a:solidFill>
                  <a:schemeClr val="tx1"/>
                </a:solidFill>
                <a:cs typeface="B Titr" pitchFamily="2" charset="-78"/>
              </a:rPr>
              <a:t>رفتار</a:t>
            </a:r>
            <a:endParaRPr lang="en-US" sz="1200" b="1" dirty="0">
              <a:solidFill>
                <a:schemeClr val="tx1"/>
              </a:solidFill>
              <a:cs typeface="B Titr" pitchFamily="2" charset="-78"/>
            </a:endParaRPr>
          </a:p>
        </p:txBody>
      </p:sp>
      <p:sp>
        <p:nvSpPr>
          <p:cNvPr id="33" name="Rectangle 32"/>
          <p:cNvSpPr/>
          <p:nvPr/>
        </p:nvSpPr>
        <p:spPr>
          <a:xfrm>
            <a:off x="1176310" y="4786322"/>
            <a:ext cx="1143008" cy="428628"/>
          </a:xfrm>
          <a:prstGeom prst="rect">
            <a:avLst/>
          </a:prstGeom>
          <a:solidFill>
            <a:schemeClr val="tx1">
              <a:lumMod val="6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r>
              <a:rPr lang="fa-IR" sz="1400" b="1" dirty="0">
                <a:solidFill>
                  <a:schemeClr val="tx1"/>
                </a:solidFill>
                <a:cs typeface="B Titr" pitchFamily="2" charset="-78"/>
              </a:rPr>
              <a:t>وضع مقررات</a:t>
            </a:r>
            <a:endParaRPr lang="en-US" sz="1400" b="1" dirty="0">
              <a:solidFill>
                <a:schemeClr val="tx1"/>
              </a:solidFill>
              <a:cs typeface="B Titr" pitchFamily="2" charset="-78"/>
            </a:endParaRPr>
          </a:p>
        </p:txBody>
      </p:sp>
      <p:sp>
        <p:nvSpPr>
          <p:cNvPr id="34" name="Rectangle 33"/>
          <p:cNvSpPr/>
          <p:nvPr/>
        </p:nvSpPr>
        <p:spPr>
          <a:xfrm>
            <a:off x="1319186" y="3500438"/>
            <a:ext cx="928694" cy="357190"/>
          </a:xfrm>
          <a:prstGeom prst="rect">
            <a:avLst/>
          </a:prstGeom>
          <a:solidFill>
            <a:schemeClr val="tx1">
              <a:lumMod val="6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r>
              <a:rPr lang="fa-IR" sz="1400" b="1" dirty="0">
                <a:solidFill>
                  <a:schemeClr val="tx1"/>
                </a:solidFill>
                <a:cs typeface="B Titr" pitchFamily="2" charset="-78"/>
              </a:rPr>
              <a:t>سازماندهی</a:t>
            </a:r>
            <a:endParaRPr lang="en-US" sz="1200" b="1" dirty="0">
              <a:solidFill>
                <a:schemeClr val="tx1"/>
              </a:solidFill>
              <a:cs typeface="B Titr" pitchFamily="2" charset="-78"/>
            </a:endParaRPr>
          </a:p>
        </p:txBody>
      </p:sp>
      <p:sp>
        <p:nvSpPr>
          <p:cNvPr id="35" name="Rectangle 34"/>
          <p:cNvSpPr/>
          <p:nvPr/>
        </p:nvSpPr>
        <p:spPr>
          <a:xfrm>
            <a:off x="1319186" y="2285992"/>
            <a:ext cx="928694" cy="357190"/>
          </a:xfrm>
          <a:prstGeom prst="rect">
            <a:avLst/>
          </a:prstGeom>
          <a:solidFill>
            <a:schemeClr val="tx1">
              <a:lumMod val="6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r>
              <a:rPr lang="fa-IR" sz="1400" b="1" dirty="0">
                <a:solidFill>
                  <a:schemeClr val="tx1"/>
                </a:solidFill>
                <a:cs typeface="B Titr" pitchFamily="2" charset="-78"/>
              </a:rPr>
              <a:t>پرداخت</a:t>
            </a:r>
            <a:endParaRPr lang="en-US" sz="1200" b="1" dirty="0">
              <a:solidFill>
                <a:schemeClr val="tx1"/>
              </a:solidFill>
              <a:cs typeface="B Titr" pitchFamily="2" charset="-78"/>
            </a:endParaRPr>
          </a:p>
        </p:txBody>
      </p:sp>
      <p:sp>
        <p:nvSpPr>
          <p:cNvPr id="36" name="Rectangle 35"/>
          <p:cNvSpPr/>
          <p:nvPr/>
        </p:nvSpPr>
        <p:spPr>
          <a:xfrm>
            <a:off x="2962260" y="1714488"/>
            <a:ext cx="1571636" cy="357190"/>
          </a:xfrm>
          <a:prstGeom prst="rect">
            <a:avLst/>
          </a:prstGeom>
          <a:solidFill>
            <a:schemeClr val="accent2">
              <a:lumMod val="60%"/>
              <a:lumOff val="40%"/>
            </a:schemeClr>
          </a:solidFill>
          <a:ln>
            <a:solidFill>
              <a:schemeClr val="bg1"/>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r>
              <a:rPr lang="fa-IR" sz="1600" b="1" dirty="0">
                <a:solidFill>
                  <a:schemeClr val="tx1"/>
                </a:solidFill>
                <a:cs typeface="B Titr" pitchFamily="2" charset="-78"/>
              </a:rPr>
              <a:t>کارایی و اثر بخشی</a:t>
            </a:r>
            <a:endParaRPr lang="en-US" sz="1600" b="1" dirty="0">
              <a:solidFill>
                <a:schemeClr val="tx1"/>
              </a:solidFill>
              <a:cs typeface="B Titr" pitchFamily="2" charset="-78"/>
            </a:endParaRPr>
          </a:p>
        </p:txBody>
      </p:sp>
      <p:sp>
        <p:nvSpPr>
          <p:cNvPr id="40" name="Rectangle 39"/>
          <p:cNvSpPr/>
          <p:nvPr/>
        </p:nvSpPr>
        <p:spPr>
          <a:xfrm>
            <a:off x="3033698" y="5500702"/>
            <a:ext cx="1571636" cy="357190"/>
          </a:xfrm>
          <a:prstGeom prst="rect">
            <a:avLst/>
          </a:prstGeom>
          <a:solidFill>
            <a:schemeClr val="accent2">
              <a:lumMod val="60%"/>
              <a:lumOff val="40%"/>
            </a:schemeClr>
          </a:solidFill>
          <a:ln>
            <a:solidFill>
              <a:schemeClr val="bg1"/>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r>
              <a:rPr lang="fa-IR" sz="1600" b="1" dirty="0">
                <a:solidFill>
                  <a:schemeClr val="tx1"/>
                </a:solidFill>
                <a:cs typeface="B Titr" pitchFamily="2" charset="-78"/>
              </a:rPr>
              <a:t>دسترسی</a:t>
            </a:r>
            <a:endParaRPr lang="en-US" sz="1600" b="1" dirty="0">
              <a:solidFill>
                <a:schemeClr val="tx1"/>
              </a:solidFill>
              <a:cs typeface="B Titr" pitchFamily="2" charset="-78"/>
            </a:endParaRPr>
          </a:p>
        </p:txBody>
      </p:sp>
      <p:sp>
        <p:nvSpPr>
          <p:cNvPr id="41" name="Rectangle 40"/>
          <p:cNvSpPr/>
          <p:nvPr/>
        </p:nvSpPr>
        <p:spPr>
          <a:xfrm>
            <a:off x="3033698" y="3500438"/>
            <a:ext cx="1571636" cy="357190"/>
          </a:xfrm>
          <a:prstGeom prst="rect">
            <a:avLst/>
          </a:prstGeom>
          <a:solidFill>
            <a:schemeClr val="accent2">
              <a:lumMod val="60%"/>
              <a:lumOff val="40%"/>
            </a:schemeClr>
          </a:solidFill>
          <a:ln>
            <a:solidFill>
              <a:schemeClr val="bg1"/>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r>
              <a:rPr lang="fa-IR" sz="1600" b="1" dirty="0">
                <a:solidFill>
                  <a:schemeClr val="tx1"/>
                </a:solidFill>
                <a:cs typeface="B Titr" pitchFamily="2" charset="-78"/>
              </a:rPr>
              <a:t>کیفیت</a:t>
            </a:r>
            <a:endParaRPr lang="en-US" sz="1200" b="1" dirty="0">
              <a:solidFill>
                <a:schemeClr val="tx1"/>
              </a:solidFill>
              <a:cs typeface="B Titr" pitchFamily="2" charset="-78"/>
            </a:endParaRPr>
          </a:p>
        </p:txBody>
      </p:sp>
      <p:pic>
        <p:nvPicPr>
          <p:cNvPr id="46" name="Picture 5" descr="C:\Users\pascal\Desktop\kn\Gauges_Indicators - Copy.png"/>
          <p:cNvPicPr>
            <a:picLocks noChangeAspect="1" noChangeArrowheads="1"/>
          </p:cNvPicPr>
          <p:nvPr/>
        </p:nvPicPr>
        <p:blipFill>
          <a:blip r:embed="rId5">
            <a:lum bright="19%"/>
          </a:blip>
          <a:srcRect/>
          <a:stretch>
            <a:fillRect/>
          </a:stretch>
        </p:blipFill>
        <p:spPr bwMode="auto">
          <a:xfrm>
            <a:off x="6545418" y="2500306"/>
            <a:ext cx="1442906" cy="1357322"/>
          </a:xfrm>
          <a:prstGeom prst="rect">
            <a:avLst/>
          </a:prstGeom>
          <a:noFill/>
        </p:spPr>
      </p:pic>
      <p:pic>
        <p:nvPicPr>
          <p:cNvPr id="47" name="Picture 5" descr="C:\Users\pascal\Desktop\kn\Gauges_Indicators - Copy.png"/>
          <p:cNvPicPr>
            <a:picLocks noChangeAspect="1" noChangeArrowheads="1"/>
          </p:cNvPicPr>
          <p:nvPr/>
        </p:nvPicPr>
        <p:blipFill>
          <a:blip r:embed="rId5">
            <a:lum bright="19%"/>
          </a:blip>
          <a:srcRect/>
          <a:stretch>
            <a:fillRect/>
          </a:stretch>
        </p:blipFill>
        <p:spPr bwMode="auto">
          <a:xfrm>
            <a:off x="6545418" y="4429132"/>
            <a:ext cx="1442906" cy="1357322"/>
          </a:xfrm>
          <a:prstGeom prst="rect">
            <a:avLst/>
          </a:prstGeom>
          <a:noFill/>
        </p:spPr>
      </p:pic>
      <p:sp>
        <p:nvSpPr>
          <p:cNvPr id="48" name="Rectangle 47"/>
          <p:cNvSpPr/>
          <p:nvPr/>
        </p:nvSpPr>
        <p:spPr>
          <a:xfrm>
            <a:off x="6545418" y="1928802"/>
            <a:ext cx="1428760" cy="428628"/>
          </a:xfrm>
          <a:prstGeom prst="rect">
            <a:avLst/>
          </a:prstGeom>
          <a:solidFill>
            <a:schemeClr val="tx1"/>
          </a:solidFill>
          <a:ln>
            <a:solidFill>
              <a:schemeClr val="tx1"/>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r>
              <a:rPr lang="fa-IR" dirty="0">
                <a:solidFill>
                  <a:schemeClr val="bg2">
                    <a:lumMod val="75%"/>
                  </a:schemeClr>
                </a:solidFill>
                <a:cs typeface="B Titr" pitchFamily="2" charset="-78"/>
              </a:rPr>
              <a:t>وضعیت سلامت</a:t>
            </a:r>
            <a:endParaRPr lang="en-US" dirty="0">
              <a:solidFill>
                <a:schemeClr val="bg2">
                  <a:lumMod val="75%"/>
                </a:schemeClr>
              </a:solidFill>
              <a:cs typeface="B Titr" pitchFamily="2" charset="-78"/>
            </a:endParaRPr>
          </a:p>
        </p:txBody>
      </p:sp>
      <p:sp>
        <p:nvSpPr>
          <p:cNvPr id="51" name="Rectangle 50"/>
          <p:cNvSpPr/>
          <p:nvPr/>
        </p:nvSpPr>
        <p:spPr>
          <a:xfrm>
            <a:off x="6545418" y="3786190"/>
            <a:ext cx="1428760" cy="428628"/>
          </a:xfrm>
          <a:prstGeom prst="rect">
            <a:avLst/>
          </a:prstGeom>
          <a:solidFill>
            <a:schemeClr val="tx1"/>
          </a:solidFill>
          <a:ln>
            <a:solidFill>
              <a:schemeClr val="tx1"/>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r>
              <a:rPr lang="fa-IR" dirty="0">
                <a:solidFill>
                  <a:schemeClr val="bg2">
                    <a:lumMod val="75%"/>
                  </a:schemeClr>
                </a:solidFill>
                <a:cs typeface="B Titr" pitchFamily="2" charset="-78"/>
              </a:rPr>
              <a:t>رضایت مشتری</a:t>
            </a:r>
            <a:endParaRPr lang="en-US" dirty="0">
              <a:solidFill>
                <a:schemeClr val="bg2">
                  <a:lumMod val="75%"/>
                </a:schemeClr>
              </a:solidFill>
              <a:cs typeface="B Titr" pitchFamily="2" charset="-78"/>
            </a:endParaRPr>
          </a:p>
        </p:txBody>
      </p:sp>
      <p:sp>
        <p:nvSpPr>
          <p:cNvPr id="52" name="Rectangle 51"/>
          <p:cNvSpPr/>
          <p:nvPr/>
        </p:nvSpPr>
        <p:spPr>
          <a:xfrm>
            <a:off x="6545418" y="5715016"/>
            <a:ext cx="1428760" cy="428628"/>
          </a:xfrm>
          <a:prstGeom prst="rect">
            <a:avLst/>
          </a:prstGeom>
          <a:solidFill>
            <a:schemeClr val="tx1"/>
          </a:solidFill>
          <a:ln>
            <a:solidFill>
              <a:schemeClr val="tx1"/>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r>
              <a:rPr lang="fa-IR" sz="1200" dirty="0">
                <a:solidFill>
                  <a:schemeClr val="bg2">
                    <a:lumMod val="75%"/>
                  </a:schemeClr>
                </a:solidFill>
                <a:cs typeface="B Titr" pitchFamily="2" charset="-78"/>
              </a:rPr>
              <a:t>حفاظت در برابر خطر</a:t>
            </a:r>
            <a:endParaRPr lang="en-US" sz="1200" dirty="0">
              <a:solidFill>
                <a:schemeClr val="bg2">
                  <a:lumMod val="75%"/>
                </a:schemeClr>
              </a:solidFill>
              <a:cs typeface="B Titr" pitchFamily="2" charset="-78"/>
            </a:endParaRPr>
          </a:p>
        </p:txBody>
      </p:sp>
      <p:sp>
        <p:nvSpPr>
          <p:cNvPr id="53" name="Up Arrow 52"/>
          <p:cNvSpPr/>
          <p:nvPr/>
        </p:nvSpPr>
        <p:spPr>
          <a:xfrm rot="5400000">
            <a:off x="4591177" y="2893212"/>
            <a:ext cx="1428761" cy="1214453"/>
          </a:xfrm>
          <a:prstGeom prst="upArrow">
            <a:avLst/>
          </a:prstGeom>
          <a:solidFill>
            <a:srgbClr val="FF0000"/>
          </a:solidFill>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p:cNvSpPr txBox="1">
            <a:spLocks/>
          </p:cNvSpPr>
          <p:nvPr/>
        </p:nvSpPr>
        <p:spPr>
          <a:xfrm rot="16200000">
            <a:off x="8046754" y="2285018"/>
            <a:ext cx="6422570" cy="2078120"/>
          </a:xfrm>
          <a:prstGeom prst="rect">
            <a:avLst/>
          </a:prstGeom>
        </p:spPr>
        <p:txBody>
          <a:bodyPr>
            <a:normAutofit/>
          </a:bodyPr>
          <a:lstStyle>
            <a:lvl1pPr marL="228600" indent="-228600" algn="r" defTabSz="914400" rtl="1" eaLnBrk="1" latinLnBrk="0" hangingPunct="1">
              <a:lnSpc>
                <a:spcPct val="120%"/>
              </a:lnSpc>
              <a:spcBef>
                <a:spcPts val="1000"/>
              </a:spcBef>
              <a:buSzPct val="125%"/>
              <a:buFont typeface="Arial" panose="020B0604020202020204" pitchFamily="34" charset="0"/>
              <a:buChar char="•"/>
              <a:defRPr sz="28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1pPr>
            <a:lvl2pPr marL="685800" indent="-228600" algn="r" defTabSz="914400" rtl="1" eaLnBrk="1" latinLnBrk="0" hangingPunct="1">
              <a:lnSpc>
                <a:spcPct val="120%"/>
              </a:lnSpc>
              <a:spcBef>
                <a:spcPts val="500"/>
              </a:spcBef>
              <a:buSzPct val="125%"/>
              <a:buFont typeface="Arial" panose="020B0604020202020204" pitchFamily="34" charset="0"/>
              <a:buChar char="•"/>
              <a:defRPr sz="24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2pPr>
            <a:lvl3pPr marL="1143000" indent="-228600" algn="r" defTabSz="914400" rtl="1" eaLnBrk="1" latinLnBrk="0" hangingPunct="1">
              <a:lnSpc>
                <a:spcPct val="120%"/>
              </a:lnSpc>
              <a:spcBef>
                <a:spcPts val="500"/>
              </a:spcBef>
              <a:buSzPct val="125%"/>
              <a:buFont typeface="Arial" panose="020B0604020202020204" pitchFamily="34" charset="0"/>
              <a:buChar char="•"/>
              <a:defRPr sz="20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3pPr>
            <a:lvl4pPr marL="1600200" indent="-228600" algn="r" defTabSz="914400" rtl="1" eaLnBrk="1" latinLnBrk="0" hangingPunct="1">
              <a:lnSpc>
                <a:spcPct val="120%"/>
              </a:lnSpc>
              <a:spcBef>
                <a:spcPts val="500"/>
              </a:spcBef>
              <a:buSzPct val="125%"/>
              <a:buFont typeface="Arial" panose="020B0604020202020204" pitchFamily="34" charset="0"/>
              <a:buChar char="•"/>
              <a:defRPr sz="18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4pPr>
            <a:lvl5pPr marL="2057400" indent="-228600" algn="r" defTabSz="914400" rtl="1" eaLnBrk="1" latinLnBrk="0" hangingPunct="1">
              <a:lnSpc>
                <a:spcPct val="120%"/>
              </a:lnSpc>
              <a:spcBef>
                <a:spcPts val="500"/>
              </a:spcBef>
              <a:buSzPct val="125%"/>
              <a:buFont typeface="Arial" panose="020B0604020202020204" pitchFamily="34" charset="0"/>
              <a:buChar char="•"/>
              <a:defRPr sz="1800" kern="1200" baseline="0%">
                <a:solidFill>
                  <a:schemeClr val="tx1"/>
                </a:solidFill>
                <a:effectLst>
                  <a:outerShdw blurRad="127000" dist="38100" dir="2700000" algn="tl">
                    <a:srgbClr val="000000">
                      <a:alpha val="33%"/>
                    </a:srgbClr>
                  </a:outerShdw>
                </a:effectLst>
                <a:latin typeface="+mn-lt"/>
                <a:ea typeface="+mn-ea"/>
                <a:cs typeface="B Mitra" panose="00000400000000000000" pitchFamily="2" charset="-78"/>
              </a:defRPr>
            </a:lvl5pPr>
            <a:lvl6pPr marL="2514600" indent="-228600" algn="r" defTabSz="914400" rtl="1" eaLnBrk="1" latinLnBrk="0" hangingPunct="1">
              <a:lnSpc>
                <a:spcPct val="120%"/>
              </a:lnSpc>
              <a:spcBef>
                <a:spcPts val="500"/>
              </a:spcBef>
              <a:buSzPct val="125%"/>
              <a:buFont typeface="Arial" panose="020B0604020202020204" pitchFamily="34" charset="0"/>
              <a:buChar char="•"/>
              <a:defRPr sz="1400" kern="1200">
                <a:solidFill>
                  <a:schemeClr val="tx1"/>
                </a:solidFill>
                <a:latin typeface="+mn-lt"/>
                <a:ea typeface="+mn-ea"/>
                <a:cs typeface="+mn-cs"/>
              </a:defRPr>
            </a:lvl6pPr>
            <a:lvl7pPr marL="2971800" indent="-228600" algn="r" defTabSz="914400" rtl="1" eaLnBrk="1" latinLnBrk="0" hangingPunct="1">
              <a:lnSpc>
                <a:spcPct val="120%"/>
              </a:lnSpc>
              <a:spcBef>
                <a:spcPts val="500"/>
              </a:spcBef>
              <a:buSzPct val="125%"/>
              <a:buFont typeface="Arial" panose="020B0604020202020204" pitchFamily="34" charset="0"/>
              <a:buChar char="•"/>
              <a:defRPr sz="1400" kern="1200">
                <a:solidFill>
                  <a:schemeClr val="tx1"/>
                </a:solidFill>
                <a:latin typeface="+mn-lt"/>
                <a:ea typeface="+mn-ea"/>
                <a:cs typeface="+mn-cs"/>
              </a:defRPr>
            </a:lvl7pPr>
            <a:lvl8pPr marL="3429000" indent="-228600" algn="r" defTabSz="914400" rtl="1" eaLnBrk="1" latinLnBrk="0" hangingPunct="1">
              <a:lnSpc>
                <a:spcPct val="120%"/>
              </a:lnSpc>
              <a:spcBef>
                <a:spcPts val="500"/>
              </a:spcBef>
              <a:buSzPct val="125%"/>
              <a:buFont typeface="Arial" panose="020B0604020202020204" pitchFamily="34" charset="0"/>
              <a:buChar char="•"/>
              <a:defRPr sz="1400" kern="1200">
                <a:solidFill>
                  <a:schemeClr val="tx1"/>
                </a:solidFill>
                <a:latin typeface="+mn-lt"/>
                <a:ea typeface="+mn-ea"/>
                <a:cs typeface="+mn-cs"/>
              </a:defRPr>
            </a:lvl8pPr>
            <a:lvl9pPr marL="3886200" indent="-228600" algn="r" defTabSz="914400" rtl="1" eaLnBrk="1" latinLnBrk="0" hangingPunct="1">
              <a:lnSpc>
                <a:spcPct val="120%"/>
              </a:lnSpc>
              <a:spcBef>
                <a:spcPts val="500"/>
              </a:spcBef>
              <a:buSzPct val="125%"/>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4800" b="1" dirty="0" smtClean="0">
                <a:latin typeface="Times New Roman" panose="02020603050405020304" pitchFamily="18" charset="0"/>
                <a:cs typeface="Times New Roman" panose="02020603050405020304" pitchFamily="18" charset="0"/>
              </a:rPr>
              <a:t>Control Knobs</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1230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bg/>
                                          </p:spTgt>
                                        </p:tgtEl>
                                        <p:attrNameLst>
                                          <p:attrName>style.visibility</p:attrName>
                                        </p:attrNameLst>
                                      </p:cBhvr>
                                      <p:to>
                                        <p:strVal val="visible"/>
                                      </p:to>
                                    </p:set>
                                    <p:animEffect transition="in" filter="fade">
                                      <p:cBhvr>
                                        <p:cTn id="7" dur="2000"/>
                                        <p:tgtEl>
                                          <p:spTgt spid="42">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42">
                                            <p:txEl>
                                              <p:pRg st="0" end="0"/>
                                            </p:txEl>
                                          </p:spTgt>
                                        </p:tgtEl>
                                        <p:attrNameLst>
                                          <p:attrName>style.visibility</p:attrName>
                                        </p:attrNameLst>
                                      </p:cBhvr>
                                      <p:to>
                                        <p:strVal val="visible"/>
                                      </p:to>
                                    </p:set>
                                    <p:animEffect transition="in" filter="fade">
                                      <p:cBhvr>
                                        <p:cTn id="10" dur="2000"/>
                                        <p:tgtEl>
                                          <p:spTgt spid="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fade">
                                      <p:cBhvr>
                                        <p:cTn id="18" dur="2000"/>
                                        <p:tgtEl>
                                          <p:spTgt spid="3075"/>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20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0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0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2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6"/>
                                        </p:tgtEl>
                                        <p:attrNameLst>
                                          <p:attrName>style.visibility</p:attrName>
                                        </p:attrNameLst>
                                      </p:cBhvr>
                                      <p:to>
                                        <p:strVal val="visible"/>
                                      </p:to>
                                    </p:set>
                                    <p:animEffect transition="in" filter="fade">
                                      <p:cBhvr>
                                        <p:cTn id="35" dur="2000"/>
                                        <p:tgtEl>
                                          <p:spTgt spid="3076"/>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0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p:cTn id="46" dur="1000" fill="hold"/>
                                        <p:tgtEl>
                                          <p:spTgt spid="53"/>
                                        </p:tgtEl>
                                        <p:attrNameLst>
                                          <p:attrName>ppt_x</p:attrName>
                                        </p:attrNameLst>
                                      </p:cBhvr>
                                      <p:tavLst>
                                        <p:tav tm="0%">
                                          <p:val>
                                            <p:strVal val="#ppt_x-.2"/>
                                          </p:val>
                                        </p:tav>
                                        <p:tav tm="100%">
                                          <p:val>
                                            <p:strVal val="#ppt_x"/>
                                          </p:val>
                                        </p:tav>
                                      </p:tavLst>
                                    </p:anim>
                                    <p:anim calcmode="lin" valueType="num">
                                      <p:cBhvr>
                                        <p:cTn id="47" dur="1000" fill="hold"/>
                                        <p:tgtEl>
                                          <p:spTgt spid="53"/>
                                        </p:tgtEl>
                                        <p:attrNameLst>
                                          <p:attrName>ppt_y</p:attrName>
                                        </p:attrNameLst>
                                      </p:cBhvr>
                                      <p:tavLst>
                                        <p:tav tm="0%">
                                          <p:val>
                                            <p:strVal val="#ppt_y"/>
                                          </p:val>
                                        </p:tav>
                                        <p:tav tm="100%">
                                          <p:val>
                                            <p:strVal val="#ppt_y"/>
                                          </p:val>
                                        </p:tav>
                                      </p:tavLst>
                                    </p:anim>
                                    <p:animEffect transition="in" filter="wipe(right)" prLst="gradientSize: 0.1">
                                      <p:cBhvr>
                                        <p:cTn id="48" dur="1000"/>
                                        <p:tgtEl>
                                          <p:spTgt spid="5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bg/>
                                          </p:spTgt>
                                        </p:tgtEl>
                                        <p:attrNameLst>
                                          <p:attrName>style.visibility</p:attrName>
                                        </p:attrNameLst>
                                      </p:cBhvr>
                                      <p:to>
                                        <p:strVal val="visible"/>
                                      </p:to>
                                    </p:set>
                                    <p:animEffect transition="in" filter="fade">
                                      <p:cBhvr>
                                        <p:cTn id="53" dur="2000"/>
                                        <p:tgtEl>
                                          <p:spTgt spid="43">
                                            <p:bg/>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077"/>
                                        </p:tgtEl>
                                        <p:attrNameLst>
                                          <p:attrName>style.visibility</p:attrName>
                                        </p:attrNameLst>
                                      </p:cBhvr>
                                      <p:to>
                                        <p:strVal val="visible"/>
                                      </p:to>
                                    </p:set>
                                    <p:animEffect transition="in" filter="fade">
                                      <p:cBhvr>
                                        <p:cTn id="58" dur="2000"/>
                                        <p:tgtEl>
                                          <p:spTgt spid="3077"/>
                                        </p:tgtEl>
                                      </p:cBhvr>
                                    </p:animEffect>
                                  </p:childTnLst>
                                </p:cTn>
                              </p:par>
                              <p:par>
                                <p:cTn id="59" presetID="10" presetClass="entr" presetSubtype="0"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2000"/>
                                        <p:tgtEl>
                                          <p:spTgt spid="46"/>
                                        </p:tgtEl>
                                      </p:cBhvr>
                                    </p:animEffect>
                                  </p:childTnLst>
                                </p:cTn>
                              </p:par>
                              <p:par>
                                <p:cTn id="62" presetID="10" presetClass="entr" presetSubtype="0" fill="hold"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20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2">
                                            <p:bg/>
                                          </p:spTgt>
                                        </p:tgtEl>
                                        <p:attrNameLst>
                                          <p:attrName>style.visibility</p:attrName>
                                        </p:attrNameLst>
                                      </p:cBhvr>
                                      <p:to>
                                        <p:strVal val="visible"/>
                                      </p:to>
                                    </p:set>
                                    <p:animEffect transition="in" filter="fade">
                                      <p:cBhvr>
                                        <p:cTn id="69" dur="2000"/>
                                        <p:tgtEl>
                                          <p:spTgt spid="32">
                                            <p:bg/>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2">
                                            <p:txEl>
                                              <p:pRg st="0" end="0"/>
                                            </p:txEl>
                                          </p:spTgt>
                                        </p:tgtEl>
                                        <p:attrNameLst>
                                          <p:attrName>style.visibility</p:attrName>
                                        </p:attrNameLst>
                                      </p:cBhvr>
                                      <p:to>
                                        <p:strVal val="visible"/>
                                      </p:to>
                                    </p:set>
                                    <p:animEffect transition="in" filter="fade">
                                      <p:cBhvr>
                                        <p:cTn id="72" dur="2000"/>
                                        <p:tgtEl>
                                          <p:spTgt spid="32">
                                            <p:txEl>
                                              <p:pRg st="0" end="0"/>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xEl>
                                              <p:pRg st="1" end="1"/>
                                            </p:txEl>
                                          </p:spTgt>
                                        </p:tgtEl>
                                        <p:attrNameLst>
                                          <p:attrName>style.visibility</p:attrName>
                                        </p:attrNameLst>
                                      </p:cBhvr>
                                      <p:to>
                                        <p:strVal val="visible"/>
                                      </p:to>
                                    </p:set>
                                    <p:animEffect transition="in" filter="fade">
                                      <p:cBhvr>
                                        <p:cTn id="75" dur="2000"/>
                                        <p:tgtEl>
                                          <p:spTgt spid="32">
                                            <p:txEl>
                                              <p:pRg st="1" end="1"/>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2">
                                            <p:txEl>
                                              <p:pRg st="2" end="2"/>
                                            </p:txEl>
                                          </p:spTgt>
                                        </p:tgtEl>
                                        <p:attrNameLst>
                                          <p:attrName>style.visibility</p:attrName>
                                        </p:attrNameLst>
                                      </p:cBhvr>
                                      <p:to>
                                        <p:strVal val="visible"/>
                                      </p:to>
                                    </p:set>
                                    <p:animEffect transition="in" filter="fade">
                                      <p:cBhvr>
                                        <p:cTn id="78" dur="2000"/>
                                        <p:tgtEl>
                                          <p:spTgt spid="32">
                                            <p:txEl>
                                              <p:pRg st="2" end="2"/>
                                            </p:tx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xEl>
                                              <p:pRg st="3" end="3"/>
                                            </p:txEl>
                                          </p:spTgt>
                                        </p:tgtEl>
                                        <p:attrNameLst>
                                          <p:attrName>style.visibility</p:attrName>
                                        </p:attrNameLst>
                                      </p:cBhvr>
                                      <p:to>
                                        <p:strVal val="visible"/>
                                      </p:to>
                                    </p:set>
                                    <p:animEffect transition="in" filter="fade">
                                      <p:cBhvr>
                                        <p:cTn id="81" dur="2000"/>
                                        <p:tgtEl>
                                          <p:spTgt spid="32">
                                            <p:txEl>
                                              <p:pRg st="3" end="3"/>
                                            </p:tx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2">
                                            <p:txEl>
                                              <p:pRg st="4" end="4"/>
                                            </p:txEl>
                                          </p:spTgt>
                                        </p:tgtEl>
                                        <p:attrNameLst>
                                          <p:attrName>style.visibility</p:attrName>
                                        </p:attrNameLst>
                                      </p:cBhvr>
                                      <p:to>
                                        <p:strVal val="visible"/>
                                      </p:to>
                                    </p:set>
                                    <p:animEffect transition="in" filter="fade">
                                      <p:cBhvr>
                                        <p:cTn id="84" dur="2000"/>
                                        <p:tgtEl>
                                          <p:spTgt spid="32">
                                            <p:txEl>
                                              <p:pRg st="4" end="4"/>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2">
                                            <p:txEl>
                                              <p:pRg st="5" end="5"/>
                                            </p:txEl>
                                          </p:spTgt>
                                        </p:tgtEl>
                                        <p:attrNameLst>
                                          <p:attrName>style.visibility</p:attrName>
                                        </p:attrNameLst>
                                      </p:cBhvr>
                                      <p:to>
                                        <p:strVal val="visible"/>
                                      </p:to>
                                    </p:set>
                                    <p:animEffect transition="in" filter="fade">
                                      <p:cBhvr>
                                        <p:cTn id="87" dur="2000"/>
                                        <p:tgtEl>
                                          <p:spTgt spid="32">
                                            <p:txEl>
                                              <p:pRg st="5" end="5"/>
                                            </p:tx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2">
                                            <p:txEl>
                                              <p:pRg st="6" end="6"/>
                                            </p:txEl>
                                          </p:spTgt>
                                        </p:tgtEl>
                                        <p:attrNameLst>
                                          <p:attrName>style.visibility</p:attrName>
                                        </p:attrNameLst>
                                      </p:cBhvr>
                                      <p:to>
                                        <p:strVal val="visible"/>
                                      </p:to>
                                    </p:set>
                                    <p:animEffect transition="in" filter="fade">
                                      <p:cBhvr>
                                        <p:cTn id="90" dur="2000"/>
                                        <p:tgtEl>
                                          <p:spTgt spid="32">
                                            <p:txEl>
                                              <p:pRg st="6" end="6"/>
                                            </p:tx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2">
                                            <p:txEl>
                                              <p:pRg st="7" end="7"/>
                                            </p:txEl>
                                          </p:spTgt>
                                        </p:tgtEl>
                                        <p:attrNameLst>
                                          <p:attrName>style.visibility</p:attrName>
                                        </p:attrNameLst>
                                      </p:cBhvr>
                                      <p:to>
                                        <p:strVal val="visible"/>
                                      </p:to>
                                    </p:set>
                                    <p:animEffect transition="in" filter="fade">
                                      <p:cBhvr>
                                        <p:cTn id="93" dur="2000"/>
                                        <p:tgtEl>
                                          <p:spTgt spid="32">
                                            <p:txEl>
                                              <p:pRg st="7" end="7"/>
                                            </p:tx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2">
                                            <p:txEl>
                                              <p:pRg st="8" end="8"/>
                                            </p:txEl>
                                          </p:spTgt>
                                        </p:tgtEl>
                                        <p:attrNameLst>
                                          <p:attrName>style.visibility</p:attrName>
                                        </p:attrNameLst>
                                      </p:cBhvr>
                                      <p:to>
                                        <p:strVal val="visible"/>
                                      </p:to>
                                    </p:set>
                                    <p:animEffect transition="in" filter="fade">
                                      <p:cBhvr>
                                        <p:cTn id="96" dur="2000"/>
                                        <p:tgtEl>
                                          <p:spTgt spid="32">
                                            <p:txEl>
                                              <p:pRg st="8" end="8"/>
                                            </p:tx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2">
                                            <p:txEl>
                                              <p:pRg st="9" end="9"/>
                                            </p:txEl>
                                          </p:spTgt>
                                        </p:tgtEl>
                                        <p:attrNameLst>
                                          <p:attrName>style.visibility</p:attrName>
                                        </p:attrNameLst>
                                      </p:cBhvr>
                                      <p:to>
                                        <p:strVal val="visible"/>
                                      </p:to>
                                    </p:set>
                                    <p:animEffect transition="in" filter="fade">
                                      <p:cBhvr>
                                        <p:cTn id="99" dur="2000"/>
                                        <p:tgtEl>
                                          <p:spTgt spid="32">
                                            <p:txEl>
                                              <p:pRg st="9" end="9"/>
                                            </p:tx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2">
                                            <p:txEl>
                                              <p:pRg st="10" end="10"/>
                                            </p:txEl>
                                          </p:spTgt>
                                        </p:tgtEl>
                                        <p:attrNameLst>
                                          <p:attrName>style.visibility</p:attrName>
                                        </p:attrNameLst>
                                      </p:cBhvr>
                                      <p:to>
                                        <p:strVal val="visible"/>
                                      </p:to>
                                    </p:set>
                                    <p:animEffect transition="in" filter="fade">
                                      <p:cBhvr>
                                        <p:cTn id="102" dur="2000"/>
                                        <p:tgtEl>
                                          <p:spTgt spid="32">
                                            <p:txEl>
                                              <p:pRg st="10" end="10"/>
                                            </p:txEl>
                                          </p:spTgt>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2">
                                            <p:txEl>
                                              <p:pRg st="11" end="11"/>
                                            </p:txEl>
                                          </p:spTgt>
                                        </p:tgtEl>
                                        <p:attrNameLst>
                                          <p:attrName>style.visibility</p:attrName>
                                        </p:attrNameLst>
                                      </p:cBhvr>
                                      <p:to>
                                        <p:strVal val="visible"/>
                                      </p:to>
                                    </p:set>
                                    <p:animEffect transition="in" filter="fade">
                                      <p:cBhvr>
                                        <p:cTn id="105" dur="2000"/>
                                        <p:tgtEl>
                                          <p:spTgt spid="32">
                                            <p:txEl>
                                              <p:pRg st="11" end="11"/>
                                            </p:tx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2">
                                            <p:txEl>
                                              <p:pRg st="12" end="12"/>
                                            </p:txEl>
                                          </p:spTgt>
                                        </p:tgtEl>
                                        <p:attrNameLst>
                                          <p:attrName>style.visibility</p:attrName>
                                        </p:attrNameLst>
                                      </p:cBhvr>
                                      <p:to>
                                        <p:strVal val="visible"/>
                                      </p:to>
                                    </p:set>
                                    <p:animEffect transition="in" filter="fade">
                                      <p:cBhvr>
                                        <p:cTn id="108" dur="2000"/>
                                        <p:tgtEl>
                                          <p:spTgt spid="32">
                                            <p:txEl>
                                              <p:pRg st="12" end="12"/>
                                            </p:txEl>
                                          </p:spTgt>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32">
                                            <p:txEl>
                                              <p:pRg st="13" end="13"/>
                                            </p:txEl>
                                          </p:spTgt>
                                        </p:tgtEl>
                                        <p:attrNameLst>
                                          <p:attrName>style.visibility</p:attrName>
                                        </p:attrNameLst>
                                      </p:cBhvr>
                                      <p:to>
                                        <p:strVal val="visible"/>
                                      </p:to>
                                    </p:set>
                                    <p:animEffect transition="in" filter="fade">
                                      <p:cBhvr>
                                        <p:cTn id="111" dur="2000"/>
                                        <p:tgtEl>
                                          <p:spTgt spid="32">
                                            <p:txEl>
                                              <p:pRg st="13" end="13"/>
                                            </p:txEl>
                                          </p:spTgt>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2">
                                            <p:txEl>
                                              <p:pRg st="14" end="14"/>
                                            </p:txEl>
                                          </p:spTgt>
                                        </p:tgtEl>
                                        <p:attrNameLst>
                                          <p:attrName>style.visibility</p:attrName>
                                        </p:attrNameLst>
                                      </p:cBhvr>
                                      <p:to>
                                        <p:strVal val="visible"/>
                                      </p:to>
                                    </p:set>
                                    <p:animEffect transition="in" filter="fade">
                                      <p:cBhvr>
                                        <p:cTn id="114" dur="2000"/>
                                        <p:tgtEl>
                                          <p:spTgt spid="32">
                                            <p:txEl>
                                              <p:pRg st="14" end="14"/>
                                            </p:txEl>
                                          </p:spTgt>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2">
                                            <p:txEl>
                                              <p:pRg st="15" end="15"/>
                                            </p:txEl>
                                          </p:spTgt>
                                        </p:tgtEl>
                                        <p:attrNameLst>
                                          <p:attrName>style.visibility</p:attrName>
                                        </p:attrNameLst>
                                      </p:cBhvr>
                                      <p:to>
                                        <p:strVal val="visible"/>
                                      </p:to>
                                    </p:set>
                                    <p:animEffect transition="in" filter="fade">
                                      <p:cBhvr>
                                        <p:cTn id="117" dur="2000"/>
                                        <p:tgtEl>
                                          <p:spTgt spid="32">
                                            <p:txEl>
                                              <p:pRg st="15" end="15"/>
                                            </p:txEl>
                                          </p:spTgt>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32">
                                            <p:txEl>
                                              <p:pRg st="16" end="16"/>
                                            </p:txEl>
                                          </p:spTgt>
                                        </p:tgtEl>
                                        <p:attrNameLst>
                                          <p:attrName>style.visibility</p:attrName>
                                        </p:attrNameLst>
                                      </p:cBhvr>
                                      <p:to>
                                        <p:strVal val="visible"/>
                                      </p:to>
                                    </p:set>
                                    <p:animEffect transition="in" filter="fade">
                                      <p:cBhvr>
                                        <p:cTn id="120" dur="2000"/>
                                        <p:tgtEl>
                                          <p:spTgt spid="32">
                                            <p:txEl>
                                              <p:pRg st="16" end="16"/>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2">
                                            <p:txEl>
                                              <p:pRg st="17" end="17"/>
                                            </p:txEl>
                                          </p:spTgt>
                                        </p:tgtEl>
                                        <p:attrNameLst>
                                          <p:attrName>style.visibility</p:attrName>
                                        </p:attrNameLst>
                                      </p:cBhvr>
                                      <p:to>
                                        <p:strVal val="visible"/>
                                      </p:to>
                                    </p:set>
                                    <p:animEffect transition="in" filter="fade">
                                      <p:cBhvr>
                                        <p:cTn id="123" dur="2000"/>
                                        <p:tgtEl>
                                          <p:spTgt spid="32">
                                            <p:txEl>
                                              <p:pRg st="17" end="17"/>
                                            </p:txEl>
                                          </p:spTgt>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2">
                                            <p:txEl>
                                              <p:pRg st="18" end="18"/>
                                            </p:txEl>
                                          </p:spTgt>
                                        </p:tgtEl>
                                        <p:attrNameLst>
                                          <p:attrName>style.visibility</p:attrName>
                                        </p:attrNameLst>
                                      </p:cBhvr>
                                      <p:to>
                                        <p:strVal val="visible"/>
                                      </p:to>
                                    </p:set>
                                    <p:animEffect transition="in" filter="fade">
                                      <p:cBhvr>
                                        <p:cTn id="126" dur="2000"/>
                                        <p:tgtEl>
                                          <p:spTgt spid="32">
                                            <p:txEl>
                                              <p:pRg st="18" end="18"/>
                                            </p:txEl>
                                          </p:spTgt>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32">
                                            <p:txEl>
                                              <p:pRg st="19" end="19"/>
                                            </p:txEl>
                                          </p:spTgt>
                                        </p:tgtEl>
                                        <p:attrNameLst>
                                          <p:attrName>style.visibility</p:attrName>
                                        </p:attrNameLst>
                                      </p:cBhvr>
                                      <p:to>
                                        <p:strVal val="visible"/>
                                      </p:to>
                                    </p:set>
                                    <p:animEffect transition="in" filter="fade">
                                      <p:cBhvr>
                                        <p:cTn id="129" dur="2000"/>
                                        <p:tgtEl>
                                          <p:spTgt spid="32">
                                            <p:txEl>
                                              <p:pRg st="19" end="19"/>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28">
                                            <p:bg/>
                                          </p:spTgt>
                                        </p:tgtEl>
                                        <p:attrNameLst>
                                          <p:attrName>style.visibility</p:attrName>
                                        </p:attrNameLst>
                                      </p:cBhvr>
                                      <p:to>
                                        <p:strVal val="visible"/>
                                      </p:to>
                                    </p:set>
                                    <p:animEffect transition="in" filter="fade">
                                      <p:cBhvr>
                                        <p:cTn id="134" dur="2000"/>
                                        <p:tgtEl>
                                          <p:spTgt spid="28">
                                            <p:bg/>
                                          </p:spTgt>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8">
                                            <p:txEl>
                                              <p:pRg st="0" end="0"/>
                                            </p:txEl>
                                          </p:spTgt>
                                        </p:tgtEl>
                                        <p:attrNameLst>
                                          <p:attrName>style.visibility</p:attrName>
                                        </p:attrNameLst>
                                      </p:cBhvr>
                                      <p:to>
                                        <p:strVal val="visible"/>
                                      </p:to>
                                    </p:set>
                                    <p:animEffect transition="in" filter="fade">
                                      <p:cBhvr>
                                        <p:cTn id="137" dur="2000"/>
                                        <p:tgtEl>
                                          <p:spTgt spid="28">
                                            <p:txEl>
                                              <p:pRg st="0" end="0"/>
                                            </p:txEl>
                                          </p:spTgt>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35">
                                            <p:bg/>
                                          </p:spTgt>
                                        </p:tgtEl>
                                        <p:attrNameLst>
                                          <p:attrName>style.visibility</p:attrName>
                                        </p:attrNameLst>
                                      </p:cBhvr>
                                      <p:to>
                                        <p:strVal val="visible"/>
                                      </p:to>
                                    </p:set>
                                    <p:animEffect transition="in" filter="fade">
                                      <p:cBhvr>
                                        <p:cTn id="140" dur="2000"/>
                                        <p:tgtEl>
                                          <p:spTgt spid="35">
                                            <p:bg/>
                                          </p:spTgt>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35">
                                            <p:txEl>
                                              <p:pRg st="0" end="0"/>
                                            </p:txEl>
                                          </p:spTgt>
                                        </p:tgtEl>
                                        <p:attrNameLst>
                                          <p:attrName>style.visibility</p:attrName>
                                        </p:attrNameLst>
                                      </p:cBhvr>
                                      <p:to>
                                        <p:strVal val="visible"/>
                                      </p:to>
                                    </p:set>
                                    <p:animEffect transition="in" filter="fade">
                                      <p:cBhvr>
                                        <p:cTn id="143" dur="2000"/>
                                        <p:tgtEl>
                                          <p:spTgt spid="35">
                                            <p:txEl>
                                              <p:pRg st="0" end="0"/>
                                            </p:txEl>
                                          </p:spTgt>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34">
                                            <p:bg/>
                                          </p:spTgt>
                                        </p:tgtEl>
                                        <p:attrNameLst>
                                          <p:attrName>style.visibility</p:attrName>
                                        </p:attrNameLst>
                                      </p:cBhvr>
                                      <p:to>
                                        <p:strVal val="visible"/>
                                      </p:to>
                                    </p:set>
                                    <p:animEffect transition="in" filter="fade">
                                      <p:cBhvr>
                                        <p:cTn id="146" dur="2000"/>
                                        <p:tgtEl>
                                          <p:spTgt spid="34">
                                            <p:bg/>
                                          </p:spTgt>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34">
                                            <p:txEl>
                                              <p:pRg st="0" end="0"/>
                                            </p:txEl>
                                          </p:spTgt>
                                        </p:tgtEl>
                                        <p:attrNameLst>
                                          <p:attrName>style.visibility</p:attrName>
                                        </p:attrNameLst>
                                      </p:cBhvr>
                                      <p:to>
                                        <p:strVal val="visible"/>
                                      </p:to>
                                    </p:set>
                                    <p:animEffect transition="in" filter="fade">
                                      <p:cBhvr>
                                        <p:cTn id="149" dur="2000"/>
                                        <p:tgtEl>
                                          <p:spTgt spid="34">
                                            <p:txEl>
                                              <p:pRg st="0" end="0"/>
                                            </p:txEl>
                                          </p:spTgt>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33">
                                            <p:bg/>
                                          </p:spTgt>
                                        </p:tgtEl>
                                        <p:attrNameLst>
                                          <p:attrName>style.visibility</p:attrName>
                                        </p:attrNameLst>
                                      </p:cBhvr>
                                      <p:to>
                                        <p:strVal val="visible"/>
                                      </p:to>
                                    </p:set>
                                    <p:animEffect transition="in" filter="fade">
                                      <p:cBhvr>
                                        <p:cTn id="152" dur="2000"/>
                                        <p:tgtEl>
                                          <p:spTgt spid="33">
                                            <p:bg/>
                                          </p:spTgt>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33">
                                            <p:txEl>
                                              <p:pRg st="0" end="0"/>
                                            </p:txEl>
                                          </p:spTgt>
                                        </p:tgtEl>
                                        <p:attrNameLst>
                                          <p:attrName>style.visibility</p:attrName>
                                        </p:attrNameLst>
                                      </p:cBhvr>
                                      <p:to>
                                        <p:strVal val="visible"/>
                                      </p:to>
                                    </p:set>
                                    <p:animEffect transition="in" filter="fade">
                                      <p:cBhvr>
                                        <p:cTn id="155" dur="2000"/>
                                        <p:tgtEl>
                                          <p:spTgt spid="33">
                                            <p:txEl>
                                              <p:pRg st="0" end="0"/>
                                            </p:txEl>
                                          </p:spTgt>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30">
                                            <p:bg/>
                                          </p:spTgt>
                                        </p:tgtEl>
                                        <p:attrNameLst>
                                          <p:attrName>style.visibility</p:attrName>
                                        </p:attrNameLst>
                                      </p:cBhvr>
                                      <p:to>
                                        <p:strVal val="visible"/>
                                      </p:to>
                                    </p:set>
                                    <p:animEffect transition="in" filter="fade">
                                      <p:cBhvr>
                                        <p:cTn id="158" dur="2000"/>
                                        <p:tgtEl>
                                          <p:spTgt spid="30">
                                            <p:bg/>
                                          </p:spTgt>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30">
                                            <p:txEl>
                                              <p:pRg st="0" end="0"/>
                                            </p:txEl>
                                          </p:spTgt>
                                        </p:tgtEl>
                                        <p:attrNameLst>
                                          <p:attrName>style.visibility</p:attrName>
                                        </p:attrNameLst>
                                      </p:cBhvr>
                                      <p:to>
                                        <p:strVal val="visible"/>
                                      </p:to>
                                    </p:set>
                                    <p:animEffect transition="in" filter="fade">
                                      <p:cBhvr>
                                        <p:cTn id="161" dur="2000"/>
                                        <p:tgtEl>
                                          <p:spTgt spid="30">
                                            <p:txEl>
                                              <p:pRg st="0" end="0"/>
                                            </p:txEl>
                                          </p:spTgt>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36">
                                            <p:bg/>
                                          </p:spTgt>
                                        </p:tgtEl>
                                        <p:attrNameLst>
                                          <p:attrName>style.visibility</p:attrName>
                                        </p:attrNameLst>
                                      </p:cBhvr>
                                      <p:to>
                                        <p:strVal val="visible"/>
                                      </p:to>
                                    </p:set>
                                    <p:animEffect transition="in" filter="fade">
                                      <p:cBhvr>
                                        <p:cTn id="166" dur="2000"/>
                                        <p:tgtEl>
                                          <p:spTgt spid="36">
                                            <p:bg/>
                                          </p:spTgt>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6">
                                            <p:txEl>
                                              <p:pRg st="0" end="0"/>
                                            </p:txEl>
                                          </p:spTgt>
                                        </p:tgtEl>
                                        <p:attrNameLst>
                                          <p:attrName>style.visibility</p:attrName>
                                        </p:attrNameLst>
                                      </p:cBhvr>
                                      <p:to>
                                        <p:strVal val="visible"/>
                                      </p:to>
                                    </p:set>
                                    <p:animEffect transition="in" filter="fade">
                                      <p:cBhvr>
                                        <p:cTn id="169" dur="2000"/>
                                        <p:tgtEl>
                                          <p:spTgt spid="36">
                                            <p:txEl>
                                              <p:pRg st="0" end="0"/>
                                            </p:txEl>
                                          </p:spTgt>
                                        </p:tgtEl>
                                      </p:cBhvr>
                                    </p:animEffect>
                                  </p:childTnLst>
                                </p:cTn>
                              </p:par>
                            </p:childTnLst>
                          </p:cTn>
                        </p:par>
                        <p:par>
                          <p:cTn id="170" fill="hold">
                            <p:stCondLst>
                              <p:cond delay="2000"/>
                            </p:stCondLst>
                            <p:childTnLst>
                              <p:par>
                                <p:cTn id="171" presetID="10" presetClass="entr" presetSubtype="0" fill="hold" grpId="0" nodeType="afterEffect">
                                  <p:stCondLst>
                                    <p:cond delay="0"/>
                                  </p:stCondLst>
                                  <p:childTnLst>
                                    <p:set>
                                      <p:cBhvr>
                                        <p:cTn id="172" dur="1" fill="hold">
                                          <p:stCondLst>
                                            <p:cond delay="0"/>
                                          </p:stCondLst>
                                        </p:cTn>
                                        <p:tgtEl>
                                          <p:spTgt spid="41">
                                            <p:bg/>
                                          </p:spTgt>
                                        </p:tgtEl>
                                        <p:attrNameLst>
                                          <p:attrName>style.visibility</p:attrName>
                                        </p:attrNameLst>
                                      </p:cBhvr>
                                      <p:to>
                                        <p:strVal val="visible"/>
                                      </p:to>
                                    </p:set>
                                    <p:animEffect transition="in" filter="fade">
                                      <p:cBhvr>
                                        <p:cTn id="173" dur="2000"/>
                                        <p:tgtEl>
                                          <p:spTgt spid="41">
                                            <p:bg/>
                                          </p:spTgt>
                                        </p:tgtEl>
                                      </p:cBhvr>
                                    </p:animEffect>
                                  </p:childTnLst>
                                </p:cTn>
                              </p:par>
                            </p:childTnLst>
                          </p:cTn>
                        </p:par>
                        <p:par>
                          <p:cTn id="174" fill="hold">
                            <p:stCondLst>
                              <p:cond delay="4000"/>
                            </p:stCondLst>
                            <p:childTnLst>
                              <p:par>
                                <p:cTn id="175" presetID="10" presetClass="entr" presetSubtype="0" fill="hold" grpId="0" nodeType="afterEffect">
                                  <p:stCondLst>
                                    <p:cond delay="0"/>
                                  </p:stCondLst>
                                  <p:childTnLst>
                                    <p:set>
                                      <p:cBhvr>
                                        <p:cTn id="176" dur="1" fill="hold">
                                          <p:stCondLst>
                                            <p:cond delay="0"/>
                                          </p:stCondLst>
                                        </p:cTn>
                                        <p:tgtEl>
                                          <p:spTgt spid="41">
                                            <p:txEl>
                                              <p:pRg st="0" end="0"/>
                                            </p:txEl>
                                          </p:spTgt>
                                        </p:tgtEl>
                                        <p:attrNameLst>
                                          <p:attrName>style.visibility</p:attrName>
                                        </p:attrNameLst>
                                      </p:cBhvr>
                                      <p:to>
                                        <p:strVal val="visible"/>
                                      </p:to>
                                    </p:set>
                                    <p:animEffect transition="in" filter="fade">
                                      <p:cBhvr>
                                        <p:cTn id="177" dur="2000"/>
                                        <p:tgtEl>
                                          <p:spTgt spid="41">
                                            <p:txEl>
                                              <p:pRg st="0" end="0"/>
                                            </p:txEl>
                                          </p:spTgt>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40">
                                            <p:bg/>
                                          </p:spTgt>
                                        </p:tgtEl>
                                        <p:attrNameLst>
                                          <p:attrName>style.visibility</p:attrName>
                                        </p:attrNameLst>
                                      </p:cBhvr>
                                      <p:to>
                                        <p:strVal val="visible"/>
                                      </p:to>
                                    </p:set>
                                    <p:animEffect transition="in" filter="fade">
                                      <p:cBhvr>
                                        <p:cTn id="180" dur="2000"/>
                                        <p:tgtEl>
                                          <p:spTgt spid="40">
                                            <p:bg/>
                                          </p:spTgt>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40">
                                            <p:txEl>
                                              <p:pRg st="0" end="0"/>
                                            </p:txEl>
                                          </p:spTgt>
                                        </p:tgtEl>
                                        <p:attrNameLst>
                                          <p:attrName>style.visibility</p:attrName>
                                        </p:attrNameLst>
                                      </p:cBhvr>
                                      <p:to>
                                        <p:strVal val="visible"/>
                                      </p:to>
                                    </p:set>
                                    <p:animEffect transition="in" filter="fade">
                                      <p:cBhvr>
                                        <p:cTn id="183" dur="2000"/>
                                        <p:tgtEl>
                                          <p:spTgt spid="40">
                                            <p:txEl>
                                              <p:pRg st="0" end="0"/>
                                            </p:txEl>
                                          </p:spTgt>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48">
                                            <p:bg/>
                                          </p:spTgt>
                                        </p:tgtEl>
                                        <p:attrNameLst>
                                          <p:attrName>style.visibility</p:attrName>
                                        </p:attrNameLst>
                                      </p:cBhvr>
                                      <p:to>
                                        <p:strVal val="visible"/>
                                      </p:to>
                                    </p:set>
                                    <p:animEffect transition="in" filter="fade">
                                      <p:cBhvr>
                                        <p:cTn id="188" dur="2000"/>
                                        <p:tgtEl>
                                          <p:spTgt spid="48">
                                            <p:bg/>
                                          </p:spTgt>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48">
                                            <p:txEl>
                                              <p:pRg st="0" end="0"/>
                                            </p:txEl>
                                          </p:spTgt>
                                        </p:tgtEl>
                                        <p:attrNameLst>
                                          <p:attrName>style.visibility</p:attrName>
                                        </p:attrNameLst>
                                      </p:cBhvr>
                                      <p:to>
                                        <p:strVal val="visible"/>
                                      </p:to>
                                    </p:set>
                                    <p:animEffect transition="in" filter="fade">
                                      <p:cBhvr>
                                        <p:cTn id="191" dur="2000"/>
                                        <p:tgtEl>
                                          <p:spTgt spid="48">
                                            <p:txEl>
                                              <p:pRg st="0" end="0"/>
                                            </p:txEl>
                                          </p:spTgt>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51">
                                            <p:bg/>
                                          </p:spTgt>
                                        </p:tgtEl>
                                        <p:attrNameLst>
                                          <p:attrName>style.visibility</p:attrName>
                                        </p:attrNameLst>
                                      </p:cBhvr>
                                      <p:to>
                                        <p:strVal val="visible"/>
                                      </p:to>
                                    </p:set>
                                    <p:animEffect transition="in" filter="fade">
                                      <p:cBhvr>
                                        <p:cTn id="194" dur="2000"/>
                                        <p:tgtEl>
                                          <p:spTgt spid="51">
                                            <p:bg/>
                                          </p:spTgt>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51">
                                            <p:txEl>
                                              <p:pRg st="0" end="0"/>
                                            </p:txEl>
                                          </p:spTgt>
                                        </p:tgtEl>
                                        <p:attrNameLst>
                                          <p:attrName>style.visibility</p:attrName>
                                        </p:attrNameLst>
                                      </p:cBhvr>
                                      <p:to>
                                        <p:strVal val="visible"/>
                                      </p:to>
                                    </p:set>
                                    <p:animEffect transition="in" filter="fade">
                                      <p:cBhvr>
                                        <p:cTn id="197" dur="2000"/>
                                        <p:tgtEl>
                                          <p:spTgt spid="51">
                                            <p:txEl>
                                              <p:pRg st="0" end="0"/>
                                            </p:txEl>
                                          </p:spTgt>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52">
                                            <p:bg/>
                                          </p:spTgt>
                                        </p:tgtEl>
                                        <p:attrNameLst>
                                          <p:attrName>style.visibility</p:attrName>
                                        </p:attrNameLst>
                                      </p:cBhvr>
                                      <p:to>
                                        <p:strVal val="visible"/>
                                      </p:to>
                                    </p:set>
                                    <p:animEffect transition="in" filter="fade">
                                      <p:cBhvr>
                                        <p:cTn id="200" dur="2000"/>
                                        <p:tgtEl>
                                          <p:spTgt spid="52">
                                            <p:bg/>
                                          </p:spTgt>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52">
                                            <p:txEl>
                                              <p:pRg st="0" end="0"/>
                                            </p:txEl>
                                          </p:spTgt>
                                        </p:tgtEl>
                                        <p:attrNameLst>
                                          <p:attrName>style.visibility</p:attrName>
                                        </p:attrNameLst>
                                      </p:cBhvr>
                                      <p:to>
                                        <p:strVal val="visible"/>
                                      </p:to>
                                    </p:set>
                                    <p:animEffect transition="in" filter="fade">
                                      <p:cBhvr>
                                        <p:cTn id="203" dur="20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allAtOnce" animBg="1"/>
      <p:bldP spid="32" grpId="0" build="allAtOnce" animBg="1"/>
      <p:bldP spid="43" grpId="0" build="allAtOnce" animBg="1"/>
      <p:bldP spid="23" grpId="0" animBg="1"/>
      <p:bldP spid="28" grpId="0" build="allAtOnce" animBg="1"/>
      <p:bldP spid="30" grpId="0" build="allAtOnce" animBg="1"/>
      <p:bldP spid="33" grpId="0" build="allAtOnce" animBg="1"/>
      <p:bldP spid="34" grpId="0" build="allAtOnce" animBg="1"/>
      <p:bldP spid="35" grpId="0" build="allAtOnce" animBg="1"/>
      <p:bldP spid="36" grpId="0" build="allAtOnce" animBg="1"/>
      <p:bldP spid="40" grpId="0" build="allAtOnce" animBg="1"/>
      <p:bldP spid="41" grpId="0" build="allAtOnce" animBg="1"/>
      <p:bldP spid="48" grpId="0" build="allAtOnce" animBg="1"/>
      <p:bldP spid="51" grpId="0" build="allAtOnce" animBg="1"/>
      <p:bldP spid="52" grpId="0" build="allAtOnce" animBg="1"/>
      <p:bldP spid="53" grpId="0" animBg="1"/>
    </p:bldLst>
  </p:timing>
</p:sld>
</file>

<file path=ppt/slides/slide50.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80059" y="174018"/>
            <a:ext cx="7429499" cy="765782"/>
          </a:xfrm>
        </p:spPr>
        <p:txBody>
          <a:bodyPr>
            <a:normAutofit/>
          </a:bodyPr>
          <a:lstStyle/>
          <a:p>
            <a:r>
              <a:rPr lang="ar-SA" dirty="0"/>
              <a:t>محدودیت‌های پساشغلی</a:t>
            </a:r>
            <a:r>
              <a:rPr lang="fa-IR" dirty="0"/>
              <a:t> (درب‌های گردان)</a:t>
            </a:r>
          </a:p>
        </p:txBody>
      </p:sp>
      <p:sp>
        <p:nvSpPr>
          <p:cNvPr id="3" name="Content Placeholder 2"/>
          <p:cNvSpPr>
            <a:spLocks noGrp="1"/>
          </p:cNvSpPr>
          <p:nvPr>
            <p:ph idx="1"/>
          </p:nvPr>
        </p:nvSpPr>
        <p:spPr>
          <a:xfrm>
            <a:off x="2380060" y="939800"/>
            <a:ext cx="7429499" cy="5918200"/>
          </a:xfrm>
        </p:spPr>
        <p:txBody>
          <a:bodyPr>
            <a:normAutofit lnSpcReduction="10%"/>
          </a:bodyPr>
          <a:lstStyle/>
          <a:p>
            <a:pPr lvl="0"/>
            <a:r>
              <a:rPr lang="fa-IR" dirty="0"/>
              <a:t>برخی از مهم‌ترین اصول </a:t>
            </a:r>
            <a:r>
              <a:rPr lang="en-US" dirty="0"/>
              <a:t>OECD</a:t>
            </a:r>
            <a:r>
              <a:rPr lang="fa-IR" dirty="0"/>
              <a:t> برای مسئله‌ی درب‌های گردان عبارتند از:</a:t>
            </a:r>
            <a:endParaRPr lang="en-US" dirty="0"/>
          </a:p>
          <a:p>
            <a:pPr marL="914400" lvl="1" indent="-457200">
              <a:buFont typeface="+mj-lt"/>
              <a:buAutoNum type="arabicPeriod"/>
            </a:pPr>
            <a:r>
              <a:rPr lang="fa-IR" dirty="0"/>
              <a:t>کارمندان دولتی باید قصد خود را نسبت به جستجو یا رایزنی جهت یافتن شغل یا پذیرش یک پيشنهاد کاری از بخش خصوصی و غيرانتفاعی که می‌تواند موجب تعارض منافع شود، به موقع اعلان نمایند.</a:t>
            </a:r>
            <a:endParaRPr lang="en-US" dirty="0"/>
          </a:p>
          <a:p>
            <a:pPr marL="914400" lvl="1" indent="-457200">
              <a:buFont typeface="+mj-lt"/>
              <a:buAutoNum type="arabicPeriod"/>
            </a:pPr>
            <a:r>
              <a:rPr lang="fa-IR" dirty="0"/>
              <a:t>کارمندان دولتی که تصميم گرفته‌اند در بخش خصوصی و غيرانتفاعی مشغول شوند، باید تا آنجا که ممكن است از وظایف جاری که می‌تواند موجب تعارض منافع در اثر احساس مسئوليت نسبت به کارفرمای آتی شود، معاف شوند.</a:t>
            </a:r>
            <a:endParaRPr lang="en-US" dirty="0"/>
          </a:p>
          <a:p>
            <a:pPr marL="914400" lvl="1" indent="-457200">
              <a:buFont typeface="+mj-lt"/>
              <a:buAutoNum type="arabicPeriod"/>
            </a:pPr>
            <a:r>
              <a:rPr lang="fa-IR" dirty="0"/>
              <a:t>پيش از ترک بخش عمومی، کارمندان دولتی که در موقعيت محتمل تعارض منافع هستند، باید یک مصاحبه خروج با مقام مربوطه انجام دهند تا موقعيت‌های احتمالی تعارض منافع ارزیابی شوند و در صورت نياز، اقدامات مناسب به‌عنوان راهكار تعيين شود.</a:t>
            </a:r>
            <a:endParaRPr lang="en-US" dirty="0"/>
          </a:p>
        </p:txBody>
      </p:sp>
    </p:spTree>
    <p:extLst>
      <p:ext uri="{BB962C8B-B14F-4D97-AF65-F5344CB8AC3E}">
        <p14:creationId xmlns:p14="http://schemas.microsoft.com/office/powerpoint/2010/main" val="38318004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80061" y="0"/>
            <a:ext cx="7429499" cy="753082"/>
          </a:xfrm>
        </p:spPr>
        <p:txBody>
          <a:bodyPr/>
          <a:lstStyle/>
          <a:p>
            <a:r>
              <a:rPr lang="ar-SA" dirty="0"/>
              <a:t>محدودیت‌های پساشغلی</a:t>
            </a:r>
            <a:r>
              <a:rPr lang="fa-IR" dirty="0"/>
              <a:t> </a:t>
            </a:r>
            <a:r>
              <a:rPr lang="fa-IR" dirty="0" smtClean="0"/>
              <a:t>(ادامه)</a:t>
            </a:r>
            <a:endParaRPr lang="fa-IR" dirty="0"/>
          </a:p>
        </p:txBody>
      </p:sp>
      <p:sp>
        <p:nvSpPr>
          <p:cNvPr id="3" name="Content Placeholder 2"/>
          <p:cNvSpPr>
            <a:spLocks noGrp="1"/>
          </p:cNvSpPr>
          <p:nvPr>
            <p:ph idx="1"/>
          </p:nvPr>
        </p:nvSpPr>
        <p:spPr>
          <a:xfrm>
            <a:off x="2380061" y="753082"/>
            <a:ext cx="7429499" cy="5889018"/>
          </a:xfrm>
        </p:spPr>
        <p:txBody>
          <a:bodyPr>
            <a:normAutofit fontScale="77.5%" lnSpcReduction="20%"/>
          </a:bodyPr>
          <a:lstStyle/>
          <a:p>
            <a:pPr marL="514350" indent="-514350">
              <a:buFont typeface="+mj-lt"/>
              <a:buAutoNum type="arabicPeriod"/>
            </a:pPr>
            <a:r>
              <a:rPr lang="fa-IR" dirty="0"/>
              <a:t>کارمندان دولتی نباید اطلاعات محرمانه یا دیگر اطلاعات درون‌سازمانی را پس از ترک بخش عمومی، مورد استفاده قرار دهند.</a:t>
            </a:r>
            <a:endParaRPr lang="en-US" dirty="0"/>
          </a:p>
          <a:p>
            <a:pPr marL="514350" indent="-514350">
              <a:buFont typeface="+mj-lt"/>
              <a:buAutoNum type="arabicPeriod"/>
            </a:pPr>
            <a:r>
              <a:rPr lang="fa-IR" dirty="0"/>
              <a:t>کارمندانی که بخش عمومی را ترک کرده‌اند باید در مورد لابی با زیردستان و همكاران سابق خود در بخش عمومی محدود شوند. به این منظور، وضع یک محدودیت موضوعی، محدودیت زمانی یا دوره استراحت مناسب می‌تواند مفيد باشد.</a:t>
            </a:r>
            <a:endParaRPr lang="en-US" dirty="0"/>
          </a:p>
          <a:p>
            <a:pPr marL="514350" indent="-514350">
              <a:buFont typeface="+mj-lt"/>
              <a:buAutoNum type="arabicPeriod"/>
            </a:pPr>
            <a:r>
              <a:rPr lang="fa-IR" dirty="0"/>
              <a:t>کارمندان دولتی باید از وکالت کارفرمای جدیدشان در یک فرآیند جاری، خصوصاً در موضوعاتی که قبل از ترک بخش عمومی در آن مسئوليت داشته‌اند، منع شوند.</a:t>
            </a:r>
            <a:endParaRPr lang="en-US" dirty="0"/>
          </a:p>
          <a:p>
            <a:pPr marL="514350" indent="-514350">
              <a:buFont typeface="+mj-lt"/>
              <a:buAutoNum type="arabicPeriod"/>
            </a:pPr>
            <a:r>
              <a:rPr lang="fa-IR" dirty="0"/>
              <a:t>کارمندان فعلی دولت باید از برخورد تبعيض‌آميز و در اختيار قرار دادن دسترسی خاص یا اطلاعات ویژه، به هر کسی از جمله کارمندان سابق منع شوند.</a:t>
            </a:r>
            <a:endParaRPr lang="en-US" dirty="0"/>
          </a:p>
          <a:p>
            <a:pPr marL="514350" indent="-514350">
              <a:buFont typeface="+mj-lt"/>
              <a:buAutoNum type="arabicPeriod"/>
            </a:pPr>
            <a:r>
              <a:rPr lang="fa-IR" dirty="0"/>
              <a:t>کارمندان فعلی که نسبت به استخدام کارمندان سابق در قالب نيروی قراردادی برای انجام همان کار سابقشان در بخش عمومی اقدام می‌کنند، باید اطمينان یابند که فرآیند استخدام در حد مقتضی رقابتی و شفاف خواهد بود.</a:t>
            </a:r>
            <a:endParaRPr lang="en-US" dirty="0"/>
          </a:p>
          <a:p>
            <a:pPr marL="514350" indent="-514350">
              <a:buFont typeface="+mj-lt"/>
              <a:buAutoNum type="arabicPeriod"/>
            </a:pPr>
            <a:r>
              <a:rPr lang="ar-SA" dirty="0"/>
              <a:t>بنگاه‌های خصوصی و سازمان‌های غيرانتفاعی باید در به‌کارگيری یا تشویق کارمندانی که جویای کار هستند یا کارمندانی که دولت را ترک کرده‌اند، به استخدام در فعاليت‌هایی که منع قانونی ندارد، محدود شون</a:t>
            </a:r>
            <a:r>
              <a:rPr lang="fa-IR" dirty="0"/>
              <a:t>د.</a:t>
            </a:r>
            <a:endParaRPr lang="en-US" dirty="0"/>
          </a:p>
        </p:txBody>
      </p:sp>
    </p:spTree>
    <p:extLst>
      <p:ext uri="{BB962C8B-B14F-4D97-AF65-F5344CB8AC3E}">
        <p14:creationId xmlns:p14="http://schemas.microsoft.com/office/powerpoint/2010/main" val="15504469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اعتمادِ کور (واگذاری مدیریت سهام به کارگزار ناشناس)</a:t>
            </a:r>
            <a:endParaRPr lang="fa-IR" dirty="0"/>
          </a:p>
        </p:txBody>
      </p:sp>
      <p:sp>
        <p:nvSpPr>
          <p:cNvPr id="3" name="Content Placeholder 2"/>
          <p:cNvSpPr>
            <a:spLocks noGrp="1"/>
          </p:cNvSpPr>
          <p:nvPr>
            <p:ph idx="1"/>
          </p:nvPr>
        </p:nvSpPr>
        <p:spPr/>
        <p:txBody>
          <a:bodyPr>
            <a:normAutofit/>
          </a:bodyPr>
          <a:lstStyle/>
          <a:p>
            <a:r>
              <a:rPr lang="ar-SA" dirty="0"/>
              <a:t>در کره‌ی جنوبی اين سيستم از سال 2006 راه‌اندازي شده است.</a:t>
            </a:r>
            <a:endParaRPr lang="fa-IR" dirty="0"/>
          </a:p>
          <a:p>
            <a:r>
              <a:rPr lang="ar-SA" dirty="0"/>
              <a:t>مقامات دولتي داراي مرتبه چهار يا بالاتر كه در وزارت اقتصاد يا ساير دستگاه‌هاي مالي و اقتصادي دولت مشغول به‌كار هستند و همچنين داراي سهامي به ارزش حداقل 30 هزار دلار مي‌باشند موظف به فروش سهام يا قرار دادن آن در حساب‌هايي هستند كه به‌وسيله‌ی افراد ناشناس مديريت مي‌شوند</a:t>
            </a:r>
            <a:endParaRPr lang="fa-IR" dirty="0"/>
          </a:p>
        </p:txBody>
      </p:sp>
    </p:spTree>
    <p:extLst>
      <p:ext uri="{BB962C8B-B14F-4D97-AF65-F5344CB8AC3E}">
        <p14:creationId xmlns:p14="http://schemas.microsoft.com/office/powerpoint/2010/main" val="5833673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تجمیع کمک‌ها و حمایت‌های مالی</a:t>
            </a:r>
            <a:endParaRPr lang="fa-IR" dirty="0"/>
          </a:p>
        </p:txBody>
      </p:sp>
      <p:sp>
        <p:nvSpPr>
          <p:cNvPr id="3" name="Content Placeholder 2"/>
          <p:cNvSpPr>
            <a:spLocks noGrp="1"/>
          </p:cNvSpPr>
          <p:nvPr>
            <p:ph idx="1"/>
          </p:nvPr>
        </p:nvSpPr>
        <p:spPr/>
        <p:txBody>
          <a:bodyPr/>
          <a:lstStyle/>
          <a:p>
            <a:r>
              <a:rPr lang="ar-SA" dirty="0">
                <a:effectLst/>
              </a:rPr>
              <a:t>در کشور امریکا، پشتيباني مالي از آموزش دانشجويان </a:t>
            </a:r>
            <a:r>
              <a:rPr lang="fa-IR" dirty="0" smtClean="0">
                <a:effectLst/>
              </a:rPr>
              <a:t>یا</a:t>
            </a:r>
            <a:r>
              <a:rPr lang="ar-SA" dirty="0" smtClean="0">
                <a:effectLst/>
              </a:rPr>
              <a:t> </a:t>
            </a:r>
            <a:r>
              <a:rPr lang="ar-SA" dirty="0">
                <a:effectLst/>
              </a:rPr>
              <a:t>پزشکان به کمک يک مخزن مرکزي بودجه صورت </a:t>
            </a:r>
            <a:r>
              <a:rPr lang="ar-SA" dirty="0" smtClean="0">
                <a:effectLst/>
              </a:rPr>
              <a:t>می‌گيرد</a:t>
            </a:r>
            <a:r>
              <a:rPr lang="fa-IR" dirty="0" smtClean="0">
                <a:effectLst/>
              </a:rPr>
              <a:t> و </a:t>
            </a:r>
            <a:r>
              <a:rPr lang="ar-SA" dirty="0" smtClean="0">
                <a:effectLst/>
              </a:rPr>
              <a:t>تنها </a:t>
            </a:r>
            <a:r>
              <a:rPr lang="ar-SA" dirty="0">
                <a:effectLst/>
              </a:rPr>
              <a:t>همين مرکز اصلي حق دريافت انواع کمک‌هاي مالي از منابع گوناگون را </a:t>
            </a:r>
            <a:r>
              <a:rPr lang="ar-SA" dirty="0" smtClean="0">
                <a:effectLst/>
              </a:rPr>
              <a:t>دارد</a:t>
            </a:r>
            <a:r>
              <a:rPr lang="fa-IR" dirty="0" smtClean="0">
                <a:effectLst/>
              </a:rPr>
              <a:t>.</a:t>
            </a:r>
          </a:p>
          <a:p>
            <a:r>
              <a:rPr lang="ar-SA" dirty="0">
                <a:effectLst/>
              </a:rPr>
              <a:t>بدین ترتیب جلوی </a:t>
            </a:r>
            <a:r>
              <a:rPr lang="fa-IR" dirty="0" smtClean="0">
                <a:effectLst/>
              </a:rPr>
              <a:t>ارتباط مالی مستقیم بین پزشکان و پژوهشگردان با صنایع و ایجاد </a:t>
            </a:r>
            <a:r>
              <a:rPr lang="ar-SA" dirty="0" smtClean="0">
                <a:effectLst/>
              </a:rPr>
              <a:t>سوگیری </a:t>
            </a:r>
            <a:r>
              <a:rPr lang="ar-SA" dirty="0">
                <a:effectLst/>
              </a:rPr>
              <a:t>در </a:t>
            </a:r>
            <a:r>
              <a:rPr lang="ar-SA" dirty="0" smtClean="0">
                <a:effectLst/>
              </a:rPr>
              <a:t>پژوهش</a:t>
            </a:r>
            <a:r>
              <a:rPr lang="fa-IR" dirty="0" smtClean="0">
                <a:effectLst/>
              </a:rPr>
              <a:t> و درمان گرفته می‌شود.</a:t>
            </a:r>
            <a:endParaRPr lang="fa-IR" dirty="0"/>
          </a:p>
        </p:txBody>
      </p:sp>
    </p:spTree>
    <p:extLst>
      <p:ext uri="{BB962C8B-B14F-4D97-AF65-F5344CB8AC3E}">
        <p14:creationId xmlns:p14="http://schemas.microsoft.com/office/powerpoint/2010/main" val="42128448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4.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راهنمای بالینی (گایدلاین‌های پزشکی)</a:t>
            </a:r>
            <a:endParaRPr lang="fa-IR" dirty="0"/>
          </a:p>
        </p:txBody>
      </p:sp>
      <p:sp>
        <p:nvSpPr>
          <p:cNvPr id="3" name="Content Placeholder 2"/>
          <p:cNvSpPr>
            <a:spLocks noGrp="1"/>
          </p:cNvSpPr>
          <p:nvPr>
            <p:ph idx="1"/>
          </p:nvPr>
        </p:nvSpPr>
        <p:spPr/>
        <p:txBody>
          <a:bodyPr/>
          <a:lstStyle/>
          <a:p>
            <a:r>
              <a:rPr lang="ar-SA" dirty="0"/>
              <a:t>به کمک این راهنماها می‌توان بر عملکرد خدمت‌گزاران نظارت کرد و تقاضاهای القایی را کشف نمود.</a:t>
            </a:r>
            <a:endParaRPr lang="fa-IR" dirty="0"/>
          </a:p>
          <a:p>
            <a:r>
              <a:rPr lang="ar-SA" dirty="0"/>
              <a:t>با اجرای پرونده‌ی الکترونیک سلامت به راحتی می‌توان قواعدی تنظیم کرد که پزشکان در حین تجویز نسخه‌های خود امکان عدول از راهنماهای بالینی و تجویزهای درست را نداشته باشند</a:t>
            </a:r>
            <a:endParaRPr lang="fa-IR" dirty="0"/>
          </a:p>
        </p:txBody>
      </p:sp>
    </p:spTree>
    <p:extLst>
      <p:ext uri="{BB962C8B-B14F-4D97-AF65-F5344CB8AC3E}">
        <p14:creationId xmlns:p14="http://schemas.microsoft.com/office/powerpoint/2010/main" val="1418763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80061" y="533400"/>
            <a:ext cx="7429499" cy="914402"/>
          </a:xfrm>
        </p:spPr>
        <p:txBody>
          <a:bodyPr>
            <a:normAutofit/>
          </a:bodyPr>
          <a:lstStyle/>
          <a:p>
            <a:r>
              <a:rPr lang="fa-IR" dirty="0" smtClean="0"/>
              <a:t>جمع‌بندی راهکارها</a:t>
            </a:r>
            <a:endParaRPr lang="fa-IR" dirty="0"/>
          </a:p>
        </p:txBody>
      </p:sp>
      <p:graphicFrame>
        <p:nvGraphicFramePr>
          <p:cNvPr id="4" name="Content Placeholder 3"/>
          <p:cNvGraphicFramePr>
            <a:graphicFrameLocks noGrp="1"/>
          </p:cNvGraphicFramePr>
          <p:nvPr>
            <p:ph idx="1"/>
            <p:extLst/>
          </p:nvPr>
        </p:nvGraphicFramePr>
        <p:xfrm>
          <a:off x="2380059" y="1600202"/>
          <a:ext cx="7429500" cy="4978398"/>
        </p:xfrm>
        <a:graphic>
          <a:graphicData uri="http://purl.oclc.org/ooxml/drawingml/table">
            <a:tbl>
              <a:tblPr rtl="1" firstRow="1" bandRow="1">
                <a:tableStyleId>{35758FB7-9AC5-4552-8A53-C91805E547FA}</a:tableStyleId>
              </a:tblPr>
              <a:tblGrid>
                <a:gridCol w="3307159">
                  <a:extLst>
                    <a:ext uri="{9D8B030D-6E8A-4147-A177-3AD203B41FA5}">
                      <a16:colId xmlns:a16="http://schemas.microsoft.com/office/drawing/2014/main" val="3556797720"/>
                    </a:ext>
                  </a:extLst>
                </a:gridCol>
                <a:gridCol w="4122341">
                  <a:extLst>
                    <a:ext uri="{9D8B030D-6E8A-4147-A177-3AD203B41FA5}">
                      <a16:colId xmlns:a16="http://schemas.microsoft.com/office/drawing/2014/main" val="3330328634"/>
                    </a:ext>
                  </a:extLst>
                </a:gridCol>
              </a:tblGrid>
              <a:tr h="498309">
                <a:tc>
                  <a:txBody>
                    <a:bodyPr/>
                    <a:lstStyle/>
                    <a:p>
                      <a:pPr algn="ctr" rtl="1"/>
                      <a:r>
                        <a:rPr lang="fa-IR" sz="2000" dirty="0" smtClean="0">
                          <a:latin typeface="Sahel" panose="020B0603030804020204" pitchFamily="34" charset="-78"/>
                          <a:cs typeface="Sahel" panose="020B0603030804020204" pitchFamily="34" charset="-78"/>
                        </a:rPr>
                        <a:t>شفافیت</a:t>
                      </a:r>
                      <a:endParaRPr lang="fa-IR" sz="2000" dirty="0">
                        <a:latin typeface="Sahel" panose="020B0603030804020204" pitchFamily="34" charset="-78"/>
                        <a:cs typeface="Sahel" panose="020B0603030804020204" pitchFamily="34" charset="-78"/>
                      </a:endParaRPr>
                    </a:p>
                  </a:txBody>
                  <a:tcPr/>
                </a:tc>
                <a:tc>
                  <a:txBody>
                    <a:bodyPr/>
                    <a:lstStyle/>
                    <a:p>
                      <a:pPr algn="ctr" rtl="1"/>
                      <a:r>
                        <a:rPr lang="fa-IR" sz="2000" dirty="0" smtClean="0">
                          <a:latin typeface="Sahel" panose="020B0603030804020204" pitchFamily="34" charset="-78"/>
                          <a:cs typeface="Sahel" panose="020B0603030804020204" pitchFamily="34" charset="-78"/>
                        </a:rPr>
                        <a:t>محدودیت</a:t>
                      </a:r>
                      <a:endParaRPr lang="fa-IR" sz="2000" dirty="0">
                        <a:latin typeface="Sahel" panose="020B0603030804020204" pitchFamily="34" charset="-78"/>
                        <a:cs typeface="Sahel" panose="020B0603030804020204" pitchFamily="34" charset="-78"/>
                      </a:endParaRPr>
                    </a:p>
                  </a:txBody>
                  <a:tcPr/>
                </a:tc>
                <a:extLst>
                  <a:ext uri="{0D108BD9-81ED-4DB2-BD59-A6C34878D82A}">
                    <a16:rowId xmlns:a16="http://schemas.microsoft.com/office/drawing/2014/main" val="3545101759"/>
                  </a:ext>
                </a:extLst>
              </a:tr>
              <a:tr h="860095">
                <a:tc>
                  <a:txBody>
                    <a:bodyPr/>
                    <a:lstStyle/>
                    <a:p>
                      <a:pPr rtl="1"/>
                      <a:r>
                        <a:rPr lang="ar-SA" sz="2000" dirty="0" smtClean="0">
                          <a:latin typeface="Sahel" panose="020B0603030804020204" pitchFamily="34" charset="-78"/>
                          <a:cs typeface="Sahel" panose="020B0603030804020204" pitchFamily="34" charset="-78"/>
                        </a:rPr>
                        <a:t>پرونده‌ی الکترونیک سلامت</a:t>
                      </a:r>
                      <a:endParaRPr lang="fa-IR" sz="2000" dirty="0">
                        <a:latin typeface="Sahel" panose="020B0603030804020204" pitchFamily="34" charset="-78"/>
                        <a:cs typeface="Sahel" panose="020B0603030804020204" pitchFamily="34" charset="-78"/>
                      </a:endParaRPr>
                    </a:p>
                  </a:txBody>
                  <a:tcPr/>
                </a:tc>
                <a:tc>
                  <a:txBody>
                    <a:bodyPr/>
                    <a:lstStyle/>
                    <a:p>
                      <a:pPr rtl="1"/>
                      <a:r>
                        <a:rPr lang="ar-SA" sz="2000" dirty="0" smtClean="0">
                          <a:latin typeface="Sahel" panose="020B0603030804020204" pitchFamily="34" charset="-78"/>
                          <a:cs typeface="Sahel" panose="020B0603030804020204" pitchFamily="34" charset="-78"/>
                        </a:rPr>
                        <a:t>محدودیت رأی‌دادن در مسائلی که با منافع شخصی تعارض دارد</a:t>
                      </a:r>
                      <a:endParaRPr lang="fa-IR" sz="2000" dirty="0">
                        <a:latin typeface="Sahel" panose="020B0603030804020204" pitchFamily="34" charset="-78"/>
                        <a:cs typeface="Sahel" panose="020B0603030804020204" pitchFamily="34" charset="-78"/>
                      </a:endParaRPr>
                    </a:p>
                  </a:txBody>
                  <a:tcPr/>
                </a:tc>
                <a:extLst>
                  <a:ext uri="{0D108BD9-81ED-4DB2-BD59-A6C34878D82A}">
                    <a16:rowId xmlns:a16="http://schemas.microsoft.com/office/drawing/2014/main" val="3154869111"/>
                  </a:ext>
                </a:extLst>
              </a:tr>
              <a:tr h="766663">
                <a:tc>
                  <a:txBody>
                    <a:bodyPr/>
                    <a:lstStyle/>
                    <a:p>
                      <a:pPr rtl="1"/>
                      <a:r>
                        <a:rPr lang="ar-SA" sz="2000" dirty="0" smtClean="0">
                          <a:latin typeface="Sahel" panose="020B0603030804020204" pitchFamily="34" charset="-78"/>
                          <a:cs typeface="Sahel" panose="020B0603030804020204" pitchFamily="34" charset="-78"/>
                        </a:rPr>
                        <a:t>شفافیت هدایا، درآمدها و دریافتی‌ها</a:t>
                      </a:r>
                      <a:endParaRPr lang="fa-IR" sz="2000" dirty="0">
                        <a:latin typeface="Sahel" panose="020B0603030804020204" pitchFamily="34" charset="-78"/>
                        <a:cs typeface="Sahel" panose="020B0603030804020204" pitchFamily="34" charset="-78"/>
                      </a:endParaRPr>
                    </a:p>
                  </a:txBody>
                  <a:tcPr/>
                </a:tc>
                <a:tc>
                  <a:txBody>
                    <a:bodyPr/>
                    <a:lstStyle/>
                    <a:p>
                      <a:pPr rtl="1"/>
                      <a:r>
                        <a:rPr lang="ar-SA" sz="2000" dirty="0" smtClean="0">
                          <a:latin typeface="Sahel" panose="020B0603030804020204" pitchFamily="34" charset="-78"/>
                          <a:cs typeface="Sahel" panose="020B0603030804020204" pitchFamily="34" charset="-78"/>
                        </a:rPr>
                        <a:t>محدودیت‌های مشاغل همزمان</a:t>
                      </a:r>
                      <a:endParaRPr lang="fa-IR" sz="2000" dirty="0">
                        <a:latin typeface="Sahel" panose="020B0603030804020204" pitchFamily="34" charset="-78"/>
                        <a:cs typeface="Sahel" panose="020B0603030804020204" pitchFamily="34" charset="-78"/>
                      </a:endParaRPr>
                    </a:p>
                  </a:txBody>
                  <a:tcPr/>
                </a:tc>
                <a:extLst>
                  <a:ext uri="{0D108BD9-81ED-4DB2-BD59-A6C34878D82A}">
                    <a16:rowId xmlns:a16="http://schemas.microsoft.com/office/drawing/2014/main" val="83806153"/>
                  </a:ext>
                </a:extLst>
              </a:tr>
              <a:tr h="498309">
                <a:tc>
                  <a:txBody>
                    <a:bodyPr/>
                    <a:lstStyle/>
                    <a:p>
                      <a:pPr rtl="1"/>
                      <a:r>
                        <a:rPr lang="ar-SA" sz="2000" dirty="0" smtClean="0">
                          <a:latin typeface="Sahel" panose="020B0603030804020204" pitchFamily="34" charset="-78"/>
                          <a:cs typeface="Sahel" panose="020B0603030804020204" pitchFamily="34" charset="-78"/>
                        </a:rPr>
                        <a:t>شفافیت مشاغل و سهام‌داری‌ها</a:t>
                      </a:r>
                      <a:endParaRPr lang="fa-IR" sz="2000" dirty="0">
                        <a:latin typeface="Sahel" panose="020B0603030804020204" pitchFamily="34" charset="-78"/>
                        <a:cs typeface="Sahel" panose="020B0603030804020204" pitchFamily="34" charset="-78"/>
                      </a:endParaRPr>
                    </a:p>
                  </a:txBody>
                  <a:tcPr/>
                </a:tc>
                <a:tc>
                  <a:txBody>
                    <a:bodyPr/>
                    <a:lstStyle/>
                    <a:p>
                      <a:pPr rtl="1"/>
                      <a:r>
                        <a:rPr lang="ar-SA" sz="2000" dirty="0" smtClean="0">
                          <a:latin typeface="Sahel" panose="020B0603030804020204" pitchFamily="34" charset="-78"/>
                          <a:cs typeface="Sahel" panose="020B0603030804020204" pitchFamily="34" charset="-78"/>
                        </a:rPr>
                        <a:t>محدودیت درآمدها و هدایا</a:t>
                      </a:r>
                      <a:endParaRPr lang="fa-IR" sz="2000" dirty="0">
                        <a:latin typeface="Sahel" panose="020B0603030804020204" pitchFamily="34" charset="-78"/>
                        <a:cs typeface="Sahel" panose="020B0603030804020204" pitchFamily="34" charset="-78"/>
                      </a:endParaRPr>
                    </a:p>
                  </a:txBody>
                  <a:tcPr/>
                </a:tc>
                <a:extLst>
                  <a:ext uri="{0D108BD9-81ED-4DB2-BD59-A6C34878D82A}">
                    <a16:rowId xmlns:a16="http://schemas.microsoft.com/office/drawing/2014/main" val="2906000373"/>
                  </a:ext>
                </a:extLst>
              </a:tr>
              <a:tr h="498309">
                <a:tc>
                  <a:txBody>
                    <a:bodyPr/>
                    <a:lstStyle/>
                    <a:p>
                      <a:pPr rtl="1"/>
                      <a:r>
                        <a:rPr lang="ar-SA" sz="2000" dirty="0" smtClean="0">
                          <a:latin typeface="Sahel" panose="020B0603030804020204" pitchFamily="34" charset="-78"/>
                          <a:cs typeface="Sahel" panose="020B0603030804020204" pitchFamily="34" charset="-78"/>
                        </a:rPr>
                        <a:t>حمایت از افشاگران تخلف</a:t>
                      </a:r>
                      <a:endParaRPr lang="fa-IR" sz="2000" dirty="0">
                        <a:latin typeface="Sahel" panose="020B0603030804020204" pitchFamily="34" charset="-78"/>
                        <a:cs typeface="Sahel" panose="020B0603030804020204" pitchFamily="34" charset="-78"/>
                      </a:endParaRPr>
                    </a:p>
                  </a:txBody>
                  <a:tcPr/>
                </a:tc>
                <a:tc>
                  <a:txBody>
                    <a:bodyPr/>
                    <a:lstStyle/>
                    <a:p>
                      <a:pPr rtl="1"/>
                      <a:r>
                        <a:rPr lang="ar-SA" sz="2000" dirty="0" smtClean="0">
                          <a:latin typeface="Sahel" panose="020B0603030804020204" pitchFamily="34" charset="-78"/>
                          <a:cs typeface="Sahel" panose="020B0603030804020204" pitchFamily="34" charset="-78"/>
                        </a:rPr>
                        <a:t>محدودیت‌های پساشغلی</a:t>
                      </a:r>
                      <a:endParaRPr lang="fa-IR" sz="2000" dirty="0">
                        <a:latin typeface="Sahel" panose="020B0603030804020204" pitchFamily="34" charset="-78"/>
                        <a:cs typeface="Sahel" panose="020B0603030804020204" pitchFamily="34" charset="-78"/>
                      </a:endParaRPr>
                    </a:p>
                  </a:txBody>
                  <a:tcPr/>
                </a:tc>
                <a:extLst>
                  <a:ext uri="{0D108BD9-81ED-4DB2-BD59-A6C34878D82A}">
                    <a16:rowId xmlns:a16="http://schemas.microsoft.com/office/drawing/2014/main" val="281831645"/>
                  </a:ext>
                </a:extLst>
              </a:tr>
              <a:tr h="860095">
                <a:tc>
                  <a:txBody>
                    <a:bodyPr/>
                    <a:lstStyle/>
                    <a:p>
                      <a:pPr rtl="1"/>
                      <a:endParaRPr lang="fa-IR" sz="2000" dirty="0">
                        <a:latin typeface="Sahel" panose="020B0603030804020204" pitchFamily="34" charset="-78"/>
                        <a:cs typeface="Sahel" panose="020B0603030804020204" pitchFamily="34" charset="-78"/>
                      </a:endParaRPr>
                    </a:p>
                  </a:txBody>
                  <a:tcPr/>
                </a:tc>
                <a:tc>
                  <a:txBody>
                    <a:bodyPr/>
                    <a:lstStyle/>
                    <a:p>
                      <a:pPr rtl="1"/>
                      <a:r>
                        <a:rPr lang="ar-SA" sz="2000" dirty="0" smtClean="0">
                          <a:latin typeface="Sahel" panose="020B0603030804020204" pitchFamily="34" charset="-78"/>
                          <a:cs typeface="Sahel" panose="020B0603030804020204" pitchFamily="34" charset="-78"/>
                        </a:rPr>
                        <a:t>اعتمادِ کور (واگذاری مدیریت سهام به کارگزار ناشناس)</a:t>
                      </a:r>
                      <a:endParaRPr lang="fa-IR" sz="2000" dirty="0">
                        <a:latin typeface="Sahel" panose="020B0603030804020204" pitchFamily="34" charset="-78"/>
                        <a:cs typeface="Sahel" panose="020B0603030804020204" pitchFamily="34" charset="-78"/>
                      </a:endParaRPr>
                    </a:p>
                  </a:txBody>
                  <a:tcPr/>
                </a:tc>
                <a:extLst>
                  <a:ext uri="{0D108BD9-81ED-4DB2-BD59-A6C34878D82A}">
                    <a16:rowId xmlns:a16="http://schemas.microsoft.com/office/drawing/2014/main" val="646154441"/>
                  </a:ext>
                </a:extLst>
              </a:tr>
              <a:tr h="498309">
                <a:tc>
                  <a:txBody>
                    <a:bodyPr/>
                    <a:lstStyle/>
                    <a:p>
                      <a:pPr rtl="1"/>
                      <a:endParaRPr lang="fa-IR" sz="2000" dirty="0">
                        <a:latin typeface="Sahel" panose="020B0603030804020204" pitchFamily="34" charset="-78"/>
                        <a:cs typeface="Sahel" panose="020B0603030804020204" pitchFamily="34" charset="-78"/>
                      </a:endParaRPr>
                    </a:p>
                  </a:txBody>
                  <a:tcPr/>
                </a:tc>
                <a:tc>
                  <a:txBody>
                    <a:bodyPr/>
                    <a:lstStyle/>
                    <a:p>
                      <a:pPr rtl="1"/>
                      <a:r>
                        <a:rPr lang="ar-SA" sz="2000" dirty="0" smtClean="0">
                          <a:latin typeface="Sahel" panose="020B0603030804020204" pitchFamily="34" charset="-78"/>
                          <a:cs typeface="Sahel" panose="020B0603030804020204" pitchFamily="34" charset="-78"/>
                        </a:rPr>
                        <a:t>تجمیع کمک‌ها و حمایت‌های مالی</a:t>
                      </a:r>
                      <a:endParaRPr lang="fa-IR" sz="2000" dirty="0">
                        <a:latin typeface="Sahel" panose="020B0603030804020204" pitchFamily="34" charset="-78"/>
                        <a:cs typeface="Sahel" panose="020B0603030804020204" pitchFamily="34" charset="-78"/>
                      </a:endParaRPr>
                    </a:p>
                  </a:txBody>
                  <a:tcPr/>
                </a:tc>
                <a:extLst>
                  <a:ext uri="{0D108BD9-81ED-4DB2-BD59-A6C34878D82A}">
                    <a16:rowId xmlns:a16="http://schemas.microsoft.com/office/drawing/2014/main" val="1116540479"/>
                  </a:ext>
                </a:extLst>
              </a:tr>
              <a:tr h="498309">
                <a:tc>
                  <a:txBody>
                    <a:bodyPr/>
                    <a:lstStyle/>
                    <a:p>
                      <a:pPr rtl="1"/>
                      <a:endParaRPr lang="fa-IR" sz="2000" dirty="0">
                        <a:latin typeface="Sahel" panose="020B0603030804020204" pitchFamily="34" charset="-78"/>
                        <a:cs typeface="Sahel" panose="020B0603030804020204" pitchFamily="34" charset="-78"/>
                      </a:endParaRPr>
                    </a:p>
                  </a:txBody>
                  <a:tcPr/>
                </a:tc>
                <a:tc>
                  <a:txBody>
                    <a:bodyPr/>
                    <a:lstStyle/>
                    <a:p>
                      <a:pPr rtl="1"/>
                      <a:r>
                        <a:rPr lang="ar-SA" sz="2000" dirty="0" smtClean="0">
                          <a:latin typeface="Sahel" panose="020B0603030804020204" pitchFamily="34" charset="-78"/>
                          <a:cs typeface="Sahel" panose="020B0603030804020204" pitchFamily="34" charset="-78"/>
                        </a:rPr>
                        <a:t>راهنمای بالینی (گایدلاین‌های پزشکی)</a:t>
                      </a:r>
                      <a:endParaRPr lang="fa-IR" sz="2000" dirty="0">
                        <a:latin typeface="Sahel" panose="020B0603030804020204" pitchFamily="34" charset="-78"/>
                        <a:cs typeface="Sahel" panose="020B0603030804020204" pitchFamily="34" charset="-78"/>
                      </a:endParaRPr>
                    </a:p>
                  </a:txBody>
                  <a:tcPr/>
                </a:tc>
                <a:extLst>
                  <a:ext uri="{0D108BD9-81ED-4DB2-BD59-A6C34878D82A}">
                    <a16:rowId xmlns:a16="http://schemas.microsoft.com/office/drawing/2014/main" val="2068843769"/>
                  </a:ext>
                </a:extLst>
              </a:tr>
            </a:tbl>
          </a:graphicData>
        </a:graphic>
      </p:graphicFrame>
    </p:spTree>
    <p:extLst>
      <p:ext uri="{BB962C8B-B14F-4D97-AF65-F5344CB8AC3E}">
        <p14:creationId xmlns:p14="http://schemas.microsoft.com/office/powerpoint/2010/main" val="42218339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80061" y="152400"/>
            <a:ext cx="7429499" cy="1117600"/>
          </a:xfrm>
        </p:spPr>
        <p:txBody>
          <a:bodyPr/>
          <a:lstStyle/>
          <a:p>
            <a:r>
              <a:rPr lang="fa-IR" dirty="0" smtClean="0"/>
              <a:t>چند اولویت </a:t>
            </a:r>
            <a:endParaRPr lang="fa-IR" dirty="0"/>
          </a:p>
        </p:txBody>
      </p:sp>
      <p:sp>
        <p:nvSpPr>
          <p:cNvPr id="3" name="Content Placeholder 2"/>
          <p:cNvSpPr>
            <a:spLocks noGrp="1"/>
          </p:cNvSpPr>
          <p:nvPr>
            <p:ph idx="1"/>
          </p:nvPr>
        </p:nvSpPr>
        <p:spPr>
          <a:xfrm>
            <a:off x="2380061" y="1181100"/>
            <a:ext cx="7429499" cy="5448300"/>
          </a:xfrm>
        </p:spPr>
        <p:txBody>
          <a:bodyPr>
            <a:normAutofit/>
          </a:bodyPr>
          <a:lstStyle/>
          <a:p>
            <a:pPr marL="514350" indent="-514350">
              <a:buFont typeface="+mj-lt"/>
              <a:buAutoNum type="arabicPeriod"/>
            </a:pPr>
            <a:r>
              <a:rPr lang="ar-SA" dirty="0"/>
              <a:t>زیرساخت‌های نهادی</a:t>
            </a:r>
            <a:endParaRPr lang="fa-IR" dirty="0"/>
          </a:p>
          <a:p>
            <a:pPr lvl="1"/>
            <a:r>
              <a:rPr lang="ar-SA" dirty="0"/>
              <a:t>به خصوص تدوین قوانین شفافیت و محدودیت تعارض منافع</a:t>
            </a:r>
            <a:endParaRPr lang="fa-IR" dirty="0"/>
          </a:p>
          <a:p>
            <a:pPr marL="514350" indent="-514350">
              <a:buFont typeface="+mj-lt"/>
              <a:buAutoNum type="arabicPeriod"/>
            </a:pPr>
            <a:r>
              <a:rPr lang="ar-SA" dirty="0"/>
              <a:t>مدیریت تعارض منافع در سطوح عالی</a:t>
            </a:r>
            <a:endParaRPr lang="fa-IR" dirty="0"/>
          </a:p>
          <a:p>
            <a:pPr lvl="1"/>
            <a:r>
              <a:rPr lang="ar-SA" dirty="0"/>
              <a:t>تدوین و اجرای قانون نیز باید توسط افرادی انجام شود که در وضعیت تعارض منافع نیستند زیرا در غیر این‌صورت ناکارآمدی قانون را در پی خواهد داشت</a:t>
            </a:r>
            <a:endParaRPr lang="fa-IR" dirty="0"/>
          </a:p>
          <a:p>
            <a:pPr marL="514350" indent="-514350">
              <a:buFont typeface="+mj-lt"/>
              <a:buAutoNum type="arabicPeriod"/>
            </a:pPr>
            <a:r>
              <a:rPr lang="ar-SA" smtClean="0"/>
              <a:t>زیرساخت </a:t>
            </a:r>
            <a:r>
              <a:rPr lang="ar-SA" dirty="0"/>
              <a:t>اطلاعاتی برای مدیریت تعارض منافع در سطوح </a:t>
            </a:r>
            <a:r>
              <a:rPr lang="ar-SA" dirty="0" smtClean="0"/>
              <a:t>عملیاتی</a:t>
            </a:r>
            <a:endParaRPr lang="fa-IR" dirty="0" smtClean="0"/>
          </a:p>
          <a:p>
            <a:pPr lvl="1"/>
            <a:r>
              <a:rPr lang="ar-SA" dirty="0">
                <a:effectLst/>
              </a:rPr>
              <a:t>مدیریت تعارض منافع در سطوح عملیاتی به دلیل گستردگی و تنوع مشاغل </a:t>
            </a:r>
            <a:r>
              <a:rPr lang="ar-SA" dirty="0" smtClean="0">
                <a:effectLst/>
              </a:rPr>
              <a:t>پیچیدگی‌های </a:t>
            </a:r>
            <a:r>
              <a:rPr lang="ar-SA" dirty="0">
                <a:effectLst/>
              </a:rPr>
              <a:t>بیشتری دارد بنابراین برنامه‌ریزی </a:t>
            </a:r>
            <a:r>
              <a:rPr lang="fa-IR" dirty="0" smtClean="0">
                <a:effectLst/>
              </a:rPr>
              <a:t>برای </a:t>
            </a:r>
            <a:r>
              <a:rPr lang="ar-SA" dirty="0" smtClean="0">
                <a:effectLst/>
              </a:rPr>
              <a:t>آن </a:t>
            </a:r>
            <a:r>
              <a:rPr lang="ar-SA" dirty="0">
                <a:effectLst/>
              </a:rPr>
              <a:t>نیازمند اطلاعات دقیق‌تری است. از این رو زیرساخت‌هایی همچون پرونده‌ی الکترونیک سلامت </a:t>
            </a:r>
            <a:r>
              <a:rPr lang="ar-SA" dirty="0" smtClean="0">
                <a:effectLst/>
              </a:rPr>
              <a:t>برای </a:t>
            </a:r>
            <a:r>
              <a:rPr lang="ar-SA" dirty="0">
                <a:effectLst/>
              </a:rPr>
              <a:t>برنامه‌ریزی و مدیریت تعارض منافع در سطوح عملیاتی ضروری </a:t>
            </a:r>
            <a:r>
              <a:rPr lang="ar-SA" dirty="0" smtClean="0">
                <a:effectLst/>
              </a:rPr>
              <a:t>هستند</a:t>
            </a:r>
            <a:endParaRPr lang="en-US" dirty="0">
              <a:effectLst/>
            </a:endParaRPr>
          </a:p>
        </p:txBody>
      </p:sp>
    </p:spTree>
    <p:extLst>
      <p:ext uri="{BB962C8B-B14F-4D97-AF65-F5344CB8AC3E}">
        <p14:creationId xmlns:p14="http://schemas.microsoft.com/office/powerpoint/2010/main" val="6149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8079581" y="3088481"/>
            <a:ext cx="6738937" cy="800099"/>
          </a:xfrm>
        </p:spPr>
        <p:txBody>
          <a:bodyPr>
            <a:normAutofit/>
          </a:bodyPr>
          <a:lstStyle/>
          <a:p>
            <a:pPr algn="ctr" rtl="1"/>
            <a:r>
              <a:rPr lang="ar-SA" sz="2800" dirty="0">
                <a:cs typeface="B Titr" panose="00000700000000000000" pitchFamily="2" charset="-78"/>
              </a:rPr>
              <a:t>نحوه اعلام </a:t>
            </a:r>
            <a:r>
              <a:rPr lang="ar-SA" sz="2800" dirty="0" smtClean="0">
                <a:cs typeface="B Titr" panose="00000700000000000000" pitchFamily="2" charset="-78"/>
              </a:rPr>
              <a:t>در</a:t>
            </a:r>
            <a:r>
              <a:rPr lang="fa-IR" sz="2800" dirty="0" smtClean="0">
                <a:cs typeface="B Titr" panose="00000700000000000000" pitchFamily="2" charset="-78"/>
              </a:rPr>
              <a:t>آ</a:t>
            </a:r>
            <a:r>
              <a:rPr lang="ar-SA" sz="2800" dirty="0" smtClean="0">
                <a:cs typeface="B Titr" panose="00000700000000000000" pitchFamily="2" charset="-78"/>
              </a:rPr>
              <a:t>مد </a:t>
            </a:r>
            <a:r>
              <a:rPr lang="ar-SA" sz="2800" dirty="0">
                <a:cs typeface="B Titr" panose="00000700000000000000" pitchFamily="2" charset="-78"/>
              </a:rPr>
              <a:t>شخصي در كشورهاي </a:t>
            </a:r>
            <a:r>
              <a:rPr lang="ar-SA" sz="2800" dirty="0" smtClean="0">
                <a:cs typeface="B Titr" panose="00000700000000000000" pitchFamily="2" charset="-78"/>
              </a:rPr>
              <a:t>مختلف </a:t>
            </a:r>
            <a:endParaRPr lang="en-US" sz="2800" dirty="0">
              <a:cs typeface="B Titr" panose="000007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569393451"/>
              </p:ext>
            </p:extLst>
          </p:nvPr>
        </p:nvGraphicFramePr>
        <p:xfrm>
          <a:off x="2" y="1"/>
          <a:ext cx="10363199" cy="6857997"/>
        </p:xfrm>
        <a:graphic>
          <a:graphicData uri="http://purl.oclc.org/ooxml/drawingml/table">
            <a:tbl>
              <a:tblPr rtl="1" firstRow="1" firstCol="1" bandRow="1">
                <a:tableStyleId>{5C22544A-7EE6-4342-B048-85BDC9FD1C3A}</a:tableStyleId>
              </a:tblPr>
              <a:tblGrid>
                <a:gridCol w="642790">
                  <a:extLst>
                    <a:ext uri="{9D8B030D-6E8A-4147-A177-3AD203B41FA5}">
                      <a16:colId xmlns:a16="http://schemas.microsoft.com/office/drawing/2014/main" val="20000"/>
                    </a:ext>
                  </a:extLst>
                </a:gridCol>
                <a:gridCol w="695846">
                  <a:extLst>
                    <a:ext uri="{9D8B030D-6E8A-4147-A177-3AD203B41FA5}">
                      <a16:colId xmlns:a16="http://schemas.microsoft.com/office/drawing/2014/main" val="20001"/>
                    </a:ext>
                  </a:extLst>
                </a:gridCol>
                <a:gridCol w="546881">
                  <a:extLst>
                    <a:ext uri="{9D8B030D-6E8A-4147-A177-3AD203B41FA5}">
                      <a16:colId xmlns:a16="http://schemas.microsoft.com/office/drawing/2014/main" val="20002"/>
                    </a:ext>
                  </a:extLst>
                </a:gridCol>
                <a:gridCol w="632587">
                  <a:extLst>
                    <a:ext uri="{9D8B030D-6E8A-4147-A177-3AD203B41FA5}">
                      <a16:colId xmlns:a16="http://schemas.microsoft.com/office/drawing/2014/main" val="20003"/>
                    </a:ext>
                  </a:extLst>
                </a:gridCol>
                <a:gridCol w="582592">
                  <a:extLst>
                    <a:ext uri="{9D8B030D-6E8A-4147-A177-3AD203B41FA5}">
                      <a16:colId xmlns:a16="http://schemas.microsoft.com/office/drawing/2014/main" val="20004"/>
                    </a:ext>
                  </a:extLst>
                </a:gridCol>
                <a:gridCol w="663195">
                  <a:extLst>
                    <a:ext uri="{9D8B030D-6E8A-4147-A177-3AD203B41FA5}">
                      <a16:colId xmlns:a16="http://schemas.microsoft.com/office/drawing/2014/main" val="20005"/>
                    </a:ext>
                  </a:extLst>
                </a:gridCol>
                <a:gridCol w="695846">
                  <a:extLst>
                    <a:ext uri="{9D8B030D-6E8A-4147-A177-3AD203B41FA5}">
                      <a16:colId xmlns:a16="http://schemas.microsoft.com/office/drawing/2014/main" val="20006"/>
                    </a:ext>
                  </a:extLst>
                </a:gridCol>
                <a:gridCol w="560145">
                  <a:extLst>
                    <a:ext uri="{9D8B030D-6E8A-4147-A177-3AD203B41FA5}">
                      <a16:colId xmlns:a16="http://schemas.microsoft.com/office/drawing/2014/main" val="20007"/>
                    </a:ext>
                  </a:extLst>
                </a:gridCol>
                <a:gridCol w="595856">
                  <a:extLst>
                    <a:ext uri="{9D8B030D-6E8A-4147-A177-3AD203B41FA5}">
                      <a16:colId xmlns:a16="http://schemas.microsoft.com/office/drawing/2014/main" val="20008"/>
                    </a:ext>
                  </a:extLst>
                </a:gridCol>
                <a:gridCol w="581572">
                  <a:extLst>
                    <a:ext uri="{9D8B030D-6E8A-4147-A177-3AD203B41FA5}">
                      <a16:colId xmlns:a16="http://schemas.microsoft.com/office/drawing/2014/main" val="20009"/>
                    </a:ext>
                  </a:extLst>
                </a:gridCol>
                <a:gridCol w="642790">
                  <a:extLst>
                    <a:ext uri="{9D8B030D-6E8A-4147-A177-3AD203B41FA5}">
                      <a16:colId xmlns:a16="http://schemas.microsoft.com/office/drawing/2014/main" val="20010"/>
                    </a:ext>
                  </a:extLst>
                </a:gridCol>
                <a:gridCol w="695846">
                  <a:extLst>
                    <a:ext uri="{9D8B030D-6E8A-4147-A177-3AD203B41FA5}">
                      <a16:colId xmlns:a16="http://schemas.microsoft.com/office/drawing/2014/main" val="20011"/>
                    </a:ext>
                  </a:extLst>
                </a:gridCol>
                <a:gridCol w="546881">
                  <a:extLst>
                    <a:ext uri="{9D8B030D-6E8A-4147-A177-3AD203B41FA5}">
                      <a16:colId xmlns:a16="http://schemas.microsoft.com/office/drawing/2014/main" val="20012"/>
                    </a:ext>
                  </a:extLst>
                </a:gridCol>
                <a:gridCol w="1123351">
                  <a:extLst>
                    <a:ext uri="{9D8B030D-6E8A-4147-A177-3AD203B41FA5}">
                      <a16:colId xmlns:a16="http://schemas.microsoft.com/office/drawing/2014/main" val="20013"/>
                    </a:ext>
                  </a:extLst>
                </a:gridCol>
                <a:gridCol w="1157021">
                  <a:extLst>
                    <a:ext uri="{9D8B030D-6E8A-4147-A177-3AD203B41FA5}">
                      <a16:colId xmlns:a16="http://schemas.microsoft.com/office/drawing/2014/main" val="20014"/>
                    </a:ext>
                  </a:extLst>
                </a:gridCol>
              </a:tblGrid>
              <a:tr h="447819">
                <a:tc gridSpan="5">
                  <a:txBody>
                    <a:bodyPr/>
                    <a:lstStyle/>
                    <a:p>
                      <a:pPr marL="0" marR="0" algn="ctr" rtl="1">
                        <a:lnSpc>
                          <a:spcPct val="115%"/>
                        </a:lnSpc>
                        <a:spcBef>
                          <a:spcPts val="0"/>
                        </a:spcBef>
                        <a:spcAft>
                          <a:spcPts val="0"/>
                        </a:spcAft>
                      </a:pPr>
                      <a:r>
                        <a:rPr lang="fa-IR" sz="1800" dirty="0">
                          <a:solidFill>
                            <a:sysClr val="windowText" lastClr="000000"/>
                          </a:solidFill>
                          <a:effectLst/>
                          <a:cs typeface="B Titr" panose="00000700000000000000" pitchFamily="2" charset="-78"/>
                        </a:rPr>
                        <a:t>اسپانیا</a:t>
                      </a:r>
                      <a:endParaRPr lang="en-US" sz="18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225" marR="68225" marT="0" marB="0" anchor="ctr">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dirty="0">
                          <a:solidFill>
                            <a:sysClr val="windowText" lastClr="000000"/>
                          </a:solidFill>
                          <a:effectLst/>
                          <a:cs typeface="B Titr" panose="00000700000000000000" pitchFamily="2" charset="-78"/>
                        </a:rPr>
                        <a:t>پرتغال</a:t>
                      </a:r>
                      <a:endParaRPr lang="en-US" sz="18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225" marR="68225" marT="0" marB="0" anchor="ctr">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dirty="0">
                          <a:solidFill>
                            <a:sysClr val="windowText" lastClr="000000"/>
                          </a:solidFill>
                          <a:effectLst/>
                          <a:cs typeface="B Titr" panose="00000700000000000000" pitchFamily="2" charset="-78"/>
                        </a:rPr>
                        <a:t>آلمان</a:t>
                      </a:r>
                      <a:endParaRPr lang="en-US" sz="18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225" marR="68225" marT="0" marB="0" anchor="ctr">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86887">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منصوبان سیاسی و دولتی</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کارمندان دولت</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پارلمان</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مقامات منتخب محلی</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منصوبان سیاسی و دولتی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کارمندان دولت</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پارلمان</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مقامات منتخب محلی</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منصوبان سیاسی و دولتی</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پارلمان</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extLst>
                  <a:ext uri="{0D108BD9-81ED-4DB2-BD59-A6C34878D82A}">
                    <a16:rowId xmlns:a16="http://schemas.microsoft.com/office/drawing/2014/main" val="10001"/>
                  </a:ext>
                </a:extLst>
              </a:tr>
              <a:tr h="1354443">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بله،سالانه</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نه</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نه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بله(تنها فعالیتهای با دستمزد را اعلام کنند)</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 پیش از استخدام</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 </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100" b="1">
                          <a:solidFill>
                            <a:sysClr val="windowText" lastClr="000000"/>
                          </a:solidFill>
                          <a:effectLst/>
                          <a:cs typeface="B Nazanin" panose="00000400000000000000" pitchFamily="2" charset="-78"/>
                        </a:rPr>
                        <a:t> </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100" b="1">
                          <a:solidFill>
                            <a:sysClr val="windowText" lastClr="000000"/>
                          </a:solidFill>
                          <a:effectLst/>
                          <a:cs typeface="B Nazanin" panose="00000400000000000000" pitchFamily="2" charset="-78"/>
                        </a:rPr>
                        <a:t> </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 پرداختهای بیش از 10(10000؟) یورو می بایست افشا شود</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extLst>
                  <a:ext uri="{0D108BD9-81ED-4DB2-BD59-A6C34878D82A}">
                    <a16:rowId xmlns:a16="http://schemas.microsoft.com/office/drawing/2014/main" val="10002"/>
                  </a:ext>
                </a:extLst>
              </a:tr>
              <a:tr h="560460">
                <a:tc gridSpan="5">
                  <a:txBody>
                    <a:bodyPr/>
                    <a:lstStyle/>
                    <a:p>
                      <a:pPr marL="0" marR="0" algn="ctr" rtl="1">
                        <a:lnSpc>
                          <a:spcPct val="115%"/>
                        </a:lnSpc>
                        <a:spcBef>
                          <a:spcPts val="0"/>
                        </a:spcBef>
                        <a:spcAft>
                          <a:spcPts val="0"/>
                        </a:spcAft>
                      </a:pPr>
                      <a:r>
                        <a:rPr lang="fa-IR" sz="1800" dirty="0">
                          <a:solidFill>
                            <a:sysClr val="windowText" lastClr="000000"/>
                          </a:solidFill>
                          <a:effectLst/>
                          <a:cs typeface="B Titr" panose="00000700000000000000" pitchFamily="2" charset="-78"/>
                        </a:rPr>
                        <a:t>فرانسه</a:t>
                      </a:r>
                      <a:endParaRPr lang="en-US" sz="18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225" marR="68225" marT="0" marB="0" anchor="ctr">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dirty="0">
                          <a:solidFill>
                            <a:sysClr val="windowText" lastClr="000000"/>
                          </a:solidFill>
                          <a:effectLst/>
                          <a:cs typeface="B Titr" panose="00000700000000000000" pitchFamily="2" charset="-78"/>
                        </a:rPr>
                        <a:t>ایتالیا</a:t>
                      </a:r>
                      <a:endParaRPr lang="en-US" sz="18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225" marR="68225" marT="0" marB="0" anchor="ctr">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dirty="0">
                          <a:solidFill>
                            <a:sysClr val="windowText" lastClr="000000"/>
                          </a:solidFill>
                          <a:effectLst/>
                          <a:cs typeface="B Titr" panose="00000700000000000000" pitchFamily="2" charset="-78"/>
                        </a:rPr>
                        <a:t>بریتانیا</a:t>
                      </a:r>
                      <a:endParaRPr lang="en-US" sz="18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225" marR="68225" marT="0" marB="0" anchor="ctr">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6887">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منصوبان سیاسی و دولتی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قوه قضاییه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پارلمان</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منصوبان سیاسی و دولتی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قوه قضاییه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پارلمان</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منصوبان سیاسی و دولتی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قوه قضاییه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پارلمان</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مقامات منتخب محلی</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extLst>
                  <a:ext uri="{0D108BD9-81ED-4DB2-BD59-A6C34878D82A}">
                    <a16:rowId xmlns:a16="http://schemas.microsoft.com/office/drawing/2014/main" val="10004"/>
                  </a:ext>
                </a:extLst>
              </a:tr>
              <a:tr h="1186779">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خیر</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پیش از استخدام، منبع درآمدی از سه ماه قبل</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100" b="1">
                          <a:solidFill>
                            <a:sysClr val="windowText" lastClr="000000"/>
                          </a:solidFill>
                          <a:effectLst/>
                          <a:cs typeface="B Nazanin" panose="00000400000000000000" pitchFamily="2" charset="-78"/>
                        </a:rPr>
                        <a:t> </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 درصورتی که بیش از یک درصد دستمزدشان باشد.</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extLst>
                  <a:ext uri="{0D108BD9-81ED-4DB2-BD59-A6C34878D82A}">
                    <a16:rowId xmlns:a16="http://schemas.microsoft.com/office/drawing/2014/main" val="10005"/>
                  </a:ext>
                </a:extLst>
              </a:tr>
              <a:tr h="465217">
                <a:tc gridSpan="5">
                  <a:txBody>
                    <a:bodyPr/>
                    <a:lstStyle/>
                    <a:p>
                      <a:pPr marL="0" marR="0" algn="ctr" rtl="1">
                        <a:lnSpc>
                          <a:spcPct val="115%"/>
                        </a:lnSpc>
                        <a:spcBef>
                          <a:spcPts val="0"/>
                        </a:spcBef>
                        <a:spcAft>
                          <a:spcPts val="0"/>
                        </a:spcAft>
                      </a:pPr>
                      <a:r>
                        <a:rPr lang="fa-IR" sz="1800" dirty="0">
                          <a:solidFill>
                            <a:sysClr val="windowText" lastClr="000000"/>
                          </a:solidFill>
                          <a:effectLst/>
                          <a:cs typeface="B Titr" panose="00000700000000000000" pitchFamily="2" charset="-78"/>
                        </a:rPr>
                        <a:t>مجارستان</a:t>
                      </a:r>
                      <a:endParaRPr lang="en-US" sz="18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225" marR="68225" marT="0" marB="0" anchor="ctr">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dirty="0">
                          <a:solidFill>
                            <a:sysClr val="windowText" lastClr="000000"/>
                          </a:solidFill>
                          <a:effectLst/>
                          <a:cs typeface="B Titr" panose="00000700000000000000" pitchFamily="2" charset="-78"/>
                        </a:rPr>
                        <a:t>لهستان</a:t>
                      </a:r>
                      <a:endParaRPr lang="en-US" sz="18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225" marR="68225" marT="0" marB="0" anchor="ctr">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dirty="0">
                          <a:solidFill>
                            <a:sysClr val="windowText" lastClr="000000"/>
                          </a:solidFill>
                          <a:effectLst/>
                          <a:cs typeface="B Titr" panose="00000700000000000000" pitchFamily="2" charset="-78"/>
                        </a:rPr>
                        <a:t>لتونی</a:t>
                      </a:r>
                      <a:endParaRPr lang="en-US" sz="18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225" marR="68225" marT="0" marB="0" anchor="ctr">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86887">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منصوبان سیاسی و دولتی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پارلمان</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منصوبان سیاسی و دولتی</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قوه قضاییه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پارلمان</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منصوبان سیاسی و دولتی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قوه قضاییه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پارلمان</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مقامات منتخب محلی</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extLst>
                  <a:ext uri="{0D108BD9-81ED-4DB2-BD59-A6C34878D82A}">
                    <a16:rowId xmlns:a16="http://schemas.microsoft.com/office/drawing/2014/main" val="10007"/>
                  </a:ext>
                </a:extLst>
              </a:tr>
              <a:tr h="482618">
                <a:tc>
                  <a:txBody>
                    <a:bodyPr/>
                    <a:lstStyle/>
                    <a:p>
                      <a:pPr marL="0" marR="0" algn="ctr" rtl="0">
                        <a:lnSpc>
                          <a:spcPct val="115%"/>
                        </a:lnSpc>
                        <a:spcBef>
                          <a:spcPts val="0"/>
                        </a:spcBef>
                        <a:spcAft>
                          <a:spcPts val="0"/>
                        </a:spcAft>
                      </a:pPr>
                      <a:r>
                        <a:rPr lang="en-US" sz="1100" b="1">
                          <a:solidFill>
                            <a:sysClr val="windowText" lastClr="000000"/>
                          </a:solidFill>
                          <a:effectLst/>
                          <a:cs typeface="B Nazanin" panose="00000400000000000000" pitchFamily="2" charset="-78"/>
                        </a:rPr>
                        <a:t> </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100" b="1">
                          <a:solidFill>
                            <a:sysClr val="windowText" lastClr="000000"/>
                          </a:solidFill>
                          <a:effectLst/>
                          <a:cs typeface="B Nazanin" panose="00000400000000000000" pitchFamily="2" charset="-78"/>
                        </a:rPr>
                        <a:t> </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100" b="1">
                          <a:solidFill>
                            <a:sysClr val="windowText" lastClr="000000"/>
                          </a:solidFill>
                          <a:effectLst/>
                          <a:cs typeface="B Nazanin" panose="00000400000000000000" pitchFamily="2" charset="-78"/>
                        </a:rPr>
                        <a:t> </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100" b="1">
                          <a:solidFill>
                            <a:sysClr val="windowText" lastClr="000000"/>
                          </a:solidFill>
                          <a:effectLst/>
                          <a:cs typeface="B Nazanin" panose="00000400000000000000" pitchFamily="2" charset="-78"/>
                        </a:rPr>
                        <a:t> </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225" marR="68225" marT="0" marB="0" anchor="ctr">
                    <a:solidFill>
                      <a:schemeClr val="accent1">
                        <a:lumMod val="20%"/>
                        <a:lumOff val="8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274466843"/>
      </p:ext>
    </p:extLst>
  </p:cSld>
  <p:clrMapOvr>
    <a:masterClrMapping/>
  </p:clrMapOvr>
  <p:timing>
    <p:tnLst>
      <p:par>
        <p:cTn id="1" dur="indefinite" restart="never" nodeType="tmRoot"/>
      </p:par>
    </p:tnLst>
  </p:timing>
</p:sld>
</file>

<file path=ppt/slides/slide5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884645184"/>
              </p:ext>
            </p:extLst>
          </p:nvPr>
        </p:nvGraphicFramePr>
        <p:xfrm>
          <a:off x="2" y="0"/>
          <a:ext cx="10755085" cy="6857999"/>
        </p:xfrm>
        <a:graphic>
          <a:graphicData uri="http://purl.oclc.org/ooxml/drawingml/table">
            <a:tbl>
              <a:tblPr rtl="1" firstRow="1" firstCol="1" bandRow="1">
                <a:tableStyleId>{5C22544A-7EE6-4342-B048-85BDC9FD1C3A}</a:tableStyleId>
              </a:tblPr>
              <a:tblGrid>
                <a:gridCol w="749550">
                  <a:extLst>
                    <a:ext uri="{9D8B030D-6E8A-4147-A177-3AD203B41FA5}">
                      <a16:colId xmlns:a16="http://schemas.microsoft.com/office/drawing/2014/main" val="20000"/>
                    </a:ext>
                  </a:extLst>
                </a:gridCol>
                <a:gridCol w="761837">
                  <a:extLst>
                    <a:ext uri="{9D8B030D-6E8A-4147-A177-3AD203B41FA5}">
                      <a16:colId xmlns:a16="http://schemas.microsoft.com/office/drawing/2014/main" val="20001"/>
                    </a:ext>
                  </a:extLst>
                </a:gridCol>
                <a:gridCol w="600980">
                  <a:extLst>
                    <a:ext uri="{9D8B030D-6E8A-4147-A177-3AD203B41FA5}">
                      <a16:colId xmlns:a16="http://schemas.microsoft.com/office/drawing/2014/main" val="20002"/>
                    </a:ext>
                  </a:extLst>
                </a:gridCol>
                <a:gridCol w="652364">
                  <a:extLst>
                    <a:ext uri="{9D8B030D-6E8A-4147-A177-3AD203B41FA5}">
                      <a16:colId xmlns:a16="http://schemas.microsoft.com/office/drawing/2014/main" val="20003"/>
                    </a:ext>
                  </a:extLst>
                </a:gridCol>
                <a:gridCol w="624439">
                  <a:extLst>
                    <a:ext uri="{9D8B030D-6E8A-4147-A177-3AD203B41FA5}">
                      <a16:colId xmlns:a16="http://schemas.microsoft.com/office/drawing/2014/main" val="20004"/>
                    </a:ext>
                  </a:extLst>
                </a:gridCol>
                <a:gridCol w="957323">
                  <a:extLst>
                    <a:ext uri="{9D8B030D-6E8A-4147-A177-3AD203B41FA5}">
                      <a16:colId xmlns:a16="http://schemas.microsoft.com/office/drawing/2014/main" val="20005"/>
                    </a:ext>
                  </a:extLst>
                </a:gridCol>
                <a:gridCol w="761837">
                  <a:extLst>
                    <a:ext uri="{9D8B030D-6E8A-4147-A177-3AD203B41FA5}">
                      <a16:colId xmlns:a16="http://schemas.microsoft.com/office/drawing/2014/main" val="20006"/>
                    </a:ext>
                  </a:extLst>
                </a:gridCol>
                <a:gridCol w="598746">
                  <a:extLst>
                    <a:ext uri="{9D8B030D-6E8A-4147-A177-3AD203B41FA5}">
                      <a16:colId xmlns:a16="http://schemas.microsoft.com/office/drawing/2014/main" val="20007"/>
                    </a:ext>
                  </a:extLst>
                </a:gridCol>
                <a:gridCol w="652364">
                  <a:extLst>
                    <a:ext uri="{9D8B030D-6E8A-4147-A177-3AD203B41FA5}">
                      <a16:colId xmlns:a16="http://schemas.microsoft.com/office/drawing/2014/main" val="20008"/>
                    </a:ext>
                  </a:extLst>
                </a:gridCol>
                <a:gridCol w="624439">
                  <a:extLst>
                    <a:ext uri="{9D8B030D-6E8A-4147-A177-3AD203B41FA5}">
                      <a16:colId xmlns:a16="http://schemas.microsoft.com/office/drawing/2014/main" val="20009"/>
                    </a:ext>
                  </a:extLst>
                </a:gridCol>
                <a:gridCol w="703749">
                  <a:extLst>
                    <a:ext uri="{9D8B030D-6E8A-4147-A177-3AD203B41FA5}">
                      <a16:colId xmlns:a16="http://schemas.microsoft.com/office/drawing/2014/main" val="20010"/>
                    </a:ext>
                  </a:extLst>
                </a:gridCol>
                <a:gridCol w="1037752">
                  <a:extLst>
                    <a:ext uri="{9D8B030D-6E8A-4147-A177-3AD203B41FA5}">
                      <a16:colId xmlns:a16="http://schemas.microsoft.com/office/drawing/2014/main" val="20011"/>
                    </a:ext>
                  </a:extLst>
                </a:gridCol>
                <a:gridCol w="598746">
                  <a:extLst>
                    <a:ext uri="{9D8B030D-6E8A-4147-A177-3AD203B41FA5}">
                      <a16:colId xmlns:a16="http://schemas.microsoft.com/office/drawing/2014/main" val="20012"/>
                    </a:ext>
                  </a:extLst>
                </a:gridCol>
                <a:gridCol w="797583">
                  <a:extLst>
                    <a:ext uri="{9D8B030D-6E8A-4147-A177-3AD203B41FA5}">
                      <a16:colId xmlns:a16="http://schemas.microsoft.com/office/drawing/2014/main" val="20013"/>
                    </a:ext>
                  </a:extLst>
                </a:gridCol>
                <a:gridCol w="633376">
                  <a:extLst>
                    <a:ext uri="{9D8B030D-6E8A-4147-A177-3AD203B41FA5}">
                      <a16:colId xmlns:a16="http://schemas.microsoft.com/office/drawing/2014/main" val="20014"/>
                    </a:ext>
                  </a:extLst>
                </a:gridCol>
              </a:tblGrid>
              <a:tr h="418561">
                <a:tc gridSpan="5">
                  <a:txBody>
                    <a:bodyPr/>
                    <a:lstStyle/>
                    <a:p>
                      <a:pPr marL="0" marR="0" algn="ctr" rtl="1">
                        <a:lnSpc>
                          <a:spcPct val="115%"/>
                        </a:lnSpc>
                        <a:spcBef>
                          <a:spcPts val="500"/>
                        </a:spcBef>
                        <a:spcAft>
                          <a:spcPts val="1000"/>
                        </a:spcAft>
                      </a:pPr>
                      <a:r>
                        <a:rPr lang="fa-IR" sz="2000" b="1" kern="1200" dirty="0">
                          <a:solidFill>
                            <a:sysClr val="windowText" lastClr="000000"/>
                          </a:solidFill>
                          <a:effectLst/>
                          <a:latin typeface="+mn-lt"/>
                          <a:ea typeface="+mn-ea"/>
                          <a:cs typeface="B Titr" panose="00000700000000000000" pitchFamily="2" charset="-78"/>
                        </a:rPr>
                        <a:t>اسپانیا</a:t>
                      </a:r>
                      <a:endParaRPr lang="en-US" sz="2000" b="1"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tx2">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2000" b="1" kern="1200" dirty="0">
                          <a:solidFill>
                            <a:sysClr val="windowText" lastClr="000000"/>
                          </a:solidFill>
                          <a:effectLst/>
                          <a:latin typeface="+mn-lt"/>
                          <a:ea typeface="+mn-ea"/>
                          <a:cs typeface="B Titr" panose="00000700000000000000" pitchFamily="2" charset="-78"/>
                        </a:rPr>
                        <a:t>پرتغال</a:t>
                      </a:r>
                      <a:endParaRPr lang="en-US" sz="2000" b="1"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defTabSz="914400" rtl="1" eaLnBrk="1" latinLnBrk="0" hangingPunct="1">
                        <a:lnSpc>
                          <a:spcPct val="115%"/>
                        </a:lnSpc>
                        <a:spcBef>
                          <a:spcPts val="0"/>
                        </a:spcBef>
                        <a:spcAft>
                          <a:spcPts val="0"/>
                        </a:spcAft>
                      </a:pPr>
                      <a:r>
                        <a:rPr lang="fa-IR" sz="2000" kern="1200" dirty="0">
                          <a:solidFill>
                            <a:sysClr val="windowText" lastClr="000000"/>
                          </a:solidFill>
                          <a:effectLst/>
                          <a:latin typeface="+mn-lt"/>
                          <a:ea typeface="+mn-ea"/>
                          <a:cs typeface="B Titr" panose="00000700000000000000" pitchFamily="2" charset="-78"/>
                        </a:rPr>
                        <a:t>آلمان</a:t>
                      </a:r>
                      <a:endParaRPr lang="en-US" sz="2000"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98096">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منصوبان سیاسی و دولتی</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tx2">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کارمندان دولت</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tx2">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قوه قضاییه</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tx2">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پارلمان</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tx2">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مقامات منتخب محلی</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tx2">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منصوبان سیاسی و دولتی</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کارمندان دولت</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قوه قضاییه</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پارلمان</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مقامات منتخب محلی</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defTabSz="914400" rtl="1" eaLnBrk="1" latinLnBrk="0" hangingPunct="1">
                        <a:lnSpc>
                          <a:spcPct val="115%"/>
                        </a:lnSpc>
                        <a:spcBef>
                          <a:spcPts val="0"/>
                        </a:spcBef>
                        <a:spcAft>
                          <a:spcPts val="0"/>
                        </a:spcAft>
                      </a:pPr>
                      <a:r>
                        <a:rPr lang="fa-IR" sz="1200" b="1" kern="1200" dirty="0">
                          <a:solidFill>
                            <a:sysClr val="windowText" lastClr="000000"/>
                          </a:solidFill>
                          <a:effectLst/>
                          <a:latin typeface="+mn-lt"/>
                          <a:ea typeface="+mn-ea"/>
                          <a:cs typeface="B Nazanin" panose="00000400000000000000" pitchFamily="2" charset="-78"/>
                        </a:rPr>
                        <a:t>منصوبان سیاسی و دولتی</a:t>
                      </a:r>
                      <a:endParaRPr lang="en-US" sz="1200" b="1" kern="1200" dirty="0">
                        <a:solidFill>
                          <a:sysClr val="windowText" lastClr="000000"/>
                        </a:solidFill>
                        <a:effectLst/>
                        <a:latin typeface="+mn-lt"/>
                        <a:ea typeface="+mn-ea"/>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defTabSz="914400" rtl="1" eaLnBrk="1" latinLnBrk="0" hangingPunct="1">
                        <a:lnSpc>
                          <a:spcPct val="115%"/>
                        </a:lnSpc>
                        <a:spcBef>
                          <a:spcPts val="0"/>
                        </a:spcBef>
                        <a:spcAft>
                          <a:spcPts val="0"/>
                        </a:spcAft>
                      </a:pPr>
                      <a:r>
                        <a:rPr lang="fa-IR" sz="1200" b="1" kern="1200" dirty="0">
                          <a:solidFill>
                            <a:sysClr val="windowText" lastClr="000000"/>
                          </a:solidFill>
                          <a:effectLst/>
                          <a:latin typeface="+mn-lt"/>
                          <a:ea typeface="+mn-ea"/>
                          <a:cs typeface="B Nazanin" panose="00000400000000000000" pitchFamily="2" charset="-78"/>
                        </a:rPr>
                        <a:t>کارمندان دولت</a:t>
                      </a:r>
                      <a:endParaRPr lang="en-US" sz="1200" b="1" kern="1200" dirty="0">
                        <a:solidFill>
                          <a:sysClr val="windowText" lastClr="000000"/>
                        </a:solidFill>
                        <a:effectLst/>
                        <a:latin typeface="+mn-lt"/>
                        <a:ea typeface="+mn-ea"/>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defTabSz="914400" rtl="1" eaLnBrk="1" latinLnBrk="0" hangingPunct="1">
                        <a:lnSpc>
                          <a:spcPct val="115%"/>
                        </a:lnSpc>
                        <a:spcBef>
                          <a:spcPts val="0"/>
                        </a:spcBef>
                        <a:spcAft>
                          <a:spcPts val="0"/>
                        </a:spcAft>
                      </a:pPr>
                      <a:r>
                        <a:rPr lang="fa-IR" sz="1200" b="1" kern="1200">
                          <a:solidFill>
                            <a:sysClr val="windowText" lastClr="000000"/>
                          </a:solidFill>
                          <a:effectLst/>
                          <a:latin typeface="+mn-lt"/>
                          <a:ea typeface="+mn-ea"/>
                          <a:cs typeface="B Nazanin" panose="00000400000000000000" pitchFamily="2" charset="-78"/>
                        </a:rPr>
                        <a:t>قوه قضاییه</a:t>
                      </a:r>
                      <a:endParaRPr lang="en-US" sz="1200" b="1" kern="1200">
                        <a:solidFill>
                          <a:sysClr val="windowText" lastClr="000000"/>
                        </a:solidFill>
                        <a:effectLst/>
                        <a:latin typeface="+mn-lt"/>
                        <a:ea typeface="+mn-ea"/>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defTabSz="914400" rtl="1" eaLnBrk="1" latinLnBrk="0" hangingPunct="1">
                        <a:lnSpc>
                          <a:spcPct val="115%"/>
                        </a:lnSpc>
                        <a:spcBef>
                          <a:spcPts val="0"/>
                        </a:spcBef>
                        <a:spcAft>
                          <a:spcPts val="0"/>
                        </a:spcAft>
                      </a:pPr>
                      <a:r>
                        <a:rPr lang="fa-IR" sz="1200" b="1" kern="1200">
                          <a:solidFill>
                            <a:sysClr val="windowText" lastClr="000000"/>
                          </a:solidFill>
                          <a:effectLst/>
                          <a:latin typeface="+mn-lt"/>
                          <a:ea typeface="+mn-ea"/>
                          <a:cs typeface="B Nazanin" panose="00000400000000000000" pitchFamily="2" charset="-78"/>
                        </a:rPr>
                        <a:t>پارلمان</a:t>
                      </a:r>
                      <a:endParaRPr lang="en-US" sz="1200" b="1" kern="1200">
                        <a:solidFill>
                          <a:sysClr val="windowText" lastClr="000000"/>
                        </a:solidFill>
                        <a:effectLst/>
                        <a:latin typeface="+mn-lt"/>
                        <a:ea typeface="+mn-ea"/>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defTabSz="914400" rtl="1" eaLnBrk="1" latinLnBrk="0" hangingPunct="1">
                        <a:lnSpc>
                          <a:spcPct val="115%"/>
                        </a:lnSpc>
                        <a:spcBef>
                          <a:spcPts val="0"/>
                        </a:spcBef>
                        <a:spcAft>
                          <a:spcPts val="0"/>
                        </a:spcAft>
                      </a:pPr>
                      <a:r>
                        <a:rPr lang="fa-IR" sz="1200" b="1" kern="1200">
                          <a:solidFill>
                            <a:sysClr val="windowText" lastClr="000000"/>
                          </a:solidFill>
                          <a:effectLst/>
                          <a:latin typeface="+mn-lt"/>
                          <a:ea typeface="+mn-ea"/>
                          <a:cs typeface="B Nazanin" panose="00000400000000000000" pitchFamily="2" charset="-78"/>
                        </a:rPr>
                        <a:t>مقامات منتخب محلی</a:t>
                      </a:r>
                      <a:endParaRPr lang="en-US" sz="1200" b="1" kern="1200">
                        <a:solidFill>
                          <a:sysClr val="windowText" lastClr="000000"/>
                        </a:solidFill>
                        <a:effectLst/>
                        <a:latin typeface="+mn-lt"/>
                        <a:ea typeface="+mn-ea"/>
                        <a:cs typeface="B Nazanin" panose="00000400000000000000" pitchFamily="2" charset="-78"/>
                      </a:endParaRPr>
                    </a:p>
                  </a:txBody>
                  <a:tcPr marL="68580" marR="68580" marT="0" marB="0" anchor="ctr">
                    <a:solidFill>
                      <a:schemeClr val="accent1">
                        <a:lumMod val="20%"/>
                        <a:lumOff val="80%"/>
                      </a:schemeClr>
                    </a:solidFill>
                  </a:tcPr>
                </a:tc>
                <a:extLst>
                  <a:ext uri="{0D108BD9-81ED-4DB2-BD59-A6C34878D82A}">
                    <a16:rowId xmlns:a16="http://schemas.microsoft.com/office/drawing/2014/main" val="10001"/>
                  </a:ext>
                </a:extLst>
              </a:tr>
              <a:tr h="1430348">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بله</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tx2">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نه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tx2">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نه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tx2">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tx2">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tx2">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 </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defTabSz="914400" rtl="1" eaLnBrk="1" latinLnBrk="0" hangingPunct="1">
                        <a:lnSpc>
                          <a:spcPct val="115%"/>
                        </a:lnSpc>
                        <a:spcBef>
                          <a:spcPts val="0"/>
                        </a:spcBef>
                        <a:spcAft>
                          <a:spcPts val="0"/>
                        </a:spcAft>
                      </a:pPr>
                      <a:r>
                        <a:rPr lang="en-US" sz="1200" b="1" kern="1200" dirty="0">
                          <a:solidFill>
                            <a:sysClr val="windowText" lastClr="000000"/>
                          </a:solidFill>
                          <a:effectLst/>
                          <a:latin typeface="+mn-lt"/>
                          <a:ea typeface="+mn-ea"/>
                          <a:cs typeface="B Nazanin" panose="00000400000000000000" pitchFamily="2" charset="-78"/>
                        </a:rPr>
                        <a:t> </a:t>
                      </a:r>
                    </a:p>
                  </a:txBody>
                  <a:tcPr marL="68580" marR="68580" marT="0" marB="0" anchor="ctr">
                    <a:solidFill>
                      <a:schemeClr val="accent1">
                        <a:lumMod val="20%"/>
                        <a:lumOff val="80%"/>
                      </a:schemeClr>
                    </a:solidFill>
                  </a:tcPr>
                </a:tc>
                <a:tc>
                  <a:txBody>
                    <a:bodyPr/>
                    <a:lstStyle/>
                    <a:p>
                      <a:pPr marL="0" marR="0" algn="ctr" defTabSz="914400" rtl="1" eaLnBrk="1" latinLnBrk="0" hangingPunct="1">
                        <a:lnSpc>
                          <a:spcPct val="115%"/>
                        </a:lnSpc>
                        <a:spcBef>
                          <a:spcPts val="0"/>
                        </a:spcBef>
                        <a:spcAft>
                          <a:spcPts val="0"/>
                        </a:spcAft>
                      </a:pPr>
                      <a:r>
                        <a:rPr lang="fa-IR" sz="1100" b="1" kern="1200" dirty="0">
                          <a:solidFill>
                            <a:sysClr val="windowText" lastClr="000000"/>
                          </a:solidFill>
                          <a:effectLst/>
                          <a:latin typeface="+mn-lt"/>
                          <a:ea typeface="+mn-ea"/>
                          <a:cs typeface="B Nazanin" panose="00000400000000000000" pitchFamily="2" charset="-78"/>
                        </a:rPr>
                        <a:t>تنها برای نامزدهای تصدی کارمندی دولت نیاز است تا مشخص شود که بدهی بزرگ نداشته باشند</a:t>
                      </a:r>
                      <a:r>
                        <a:rPr lang="fa-IR" sz="1200" b="1" kern="1200" dirty="0">
                          <a:solidFill>
                            <a:sysClr val="windowText" lastClr="000000"/>
                          </a:solidFill>
                          <a:effectLst/>
                          <a:latin typeface="+mn-lt"/>
                          <a:ea typeface="+mn-ea"/>
                          <a:cs typeface="B Nazanin" panose="00000400000000000000" pitchFamily="2" charset="-78"/>
                        </a:rPr>
                        <a:t>. </a:t>
                      </a:r>
                      <a:endParaRPr lang="en-US" sz="1200" b="1" kern="1200" dirty="0">
                        <a:solidFill>
                          <a:sysClr val="windowText" lastClr="000000"/>
                        </a:solidFill>
                        <a:effectLst/>
                        <a:latin typeface="+mn-lt"/>
                        <a:ea typeface="+mn-ea"/>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defTabSz="914400" rtl="1" eaLnBrk="1" latinLnBrk="0" hangingPunct="1">
                        <a:lnSpc>
                          <a:spcPct val="115%"/>
                        </a:lnSpc>
                        <a:spcBef>
                          <a:spcPts val="0"/>
                        </a:spcBef>
                        <a:spcAft>
                          <a:spcPts val="0"/>
                        </a:spcAft>
                      </a:pPr>
                      <a:r>
                        <a:rPr lang="en-US" sz="1200" b="1" kern="1200" dirty="0">
                          <a:solidFill>
                            <a:sysClr val="windowText" lastClr="000000"/>
                          </a:solidFill>
                          <a:effectLst/>
                          <a:latin typeface="+mn-lt"/>
                          <a:ea typeface="+mn-ea"/>
                          <a:cs typeface="B Nazanin" panose="00000400000000000000" pitchFamily="2" charset="-78"/>
                        </a:rPr>
                        <a:t> </a:t>
                      </a:r>
                    </a:p>
                  </a:txBody>
                  <a:tcPr marL="68580" marR="68580" marT="0" marB="0" anchor="ctr">
                    <a:solidFill>
                      <a:schemeClr val="accent1">
                        <a:lumMod val="20%"/>
                        <a:lumOff val="80%"/>
                      </a:schemeClr>
                    </a:solidFill>
                  </a:tcPr>
                </a:tc>
                <a:tc>
                  <a:txBody>
                    <a:bodyPr/>
                    <a:lstStyle/>
                    <a:p>
                      <a:pPr marL="0" marR="0" algn="ctr" defTabSz="914400" rtl="1" eaLnBrk="1" latinLnBrk="0" hangingPunct="1">
                        <a:lnSpc>
                          <a:spcPct val="115%"/>
                        </a:lnSpc>
                        <a:spcBef>
                          <a:spcPts val="0"/>
                        </a:spcBef>
                        <a:spcAft>
                          <a:spcPts val="0"/>
                        </a:spcAft>
                      </a:pPr>
                      <a:r>
                        <a:rPr lang="en-US" sz="1200" b="1" kern="1200" dirty="0">
                          <a:solidFill>
                            <a:sysClr val="windowText" lastClr="000000"/>
                          </a:solidFill>
                          <a:effectLst/>
                          <a:latin typeface="+mn-lt"/>
                          <a:ea typeface="+mn-ea"/>
                          <a:cs typeface="B Nazanin" panose="00000400000000000000" pitchFamily="2" charset="-78"/>
                        </a:rPr>
                        <a:t> </a:t>
                      </a:r>
                    </a:p>
                  </a:txBody>
                  <a:tcPr marL="68580" marR="68580" marT="0" marB="0" anchor="ctr">
                    <a:solidFill>
                      <a:schemeClr val="accent1">
                        <a:lumMod val="20%"/>
                        <a:lumOff val="80%"/>
                      </a:schemeClr>
                    </a:solidFill>
                  </a:tcPr>
                </a:tc>
                <a:tc>
                  <a:txBody>
                    <a:bodyPr/>
                    <a:lstStyle/>
                    <a:p>
                      <a:pPr marL="0" marR="0" algn="ctr" defTabSz="914400" rtl="1" eaLnBrk="1" latinLnBrk="0" hangingPunct="1">
                        <a:lnSpc>
                          <a:spcPct val="115%"/>
                        </a:lnSpc>
                        <a:spcBef>
                          <a:spcPts val="0"/>
                        </a:spcBef>
                        <a:spcAft>
                          <a:spcPts val="0"/>
                        </a:spcAft>
                      </a:pPr>
                      <a:r>
                        <a:rPr lang="en-US" sz="1200" b="1" kern="1200" dirty="0">
                          <a:solidFill>
                            <a:sysClr val="windowText" lastClr="000000"/>
                          </a:solidFill>
                          <a:effectLst/>
                          <a:latin typeface="+mn-lt"/>
                          <a:ea typeface="+mn-ea"/>
                          <a:cs typeface="B Nazanin" panose="00000400000000000000" pitchFamily="2" charset="-78"/>
                        </a:rPr>
                        <a:t> </a:t>
                      </a:r>
                    </a:p>
                  </a:txBody>
                  <a:tcPr marL="68580" marR="68580" marT="0" marB="0" anchor="ctr">
                    <a:solidFill>
                      <a:schemeClr val="accent1">
                        <a:lumMod val="20%"/>
                        <a:lumOff val="80%"/>
                      </a:schemeClr>
                    </a:solidFill>
                  </a:tcPr>
                </a:tc>
                <a:extLst>
                  <a:ext uri="{0D108BD9-81ED-4DB2-BD59-A6C34878D82A}">
                    <a16:rowId xmlns:a16="http://schemas.microsoft.com/office/drawing/2014/main" val="10002"/>
                  </a:ext>
                </a:extLst>
              </a:tr>
              <a:tr h="463758">
                <a:tc gridSpan="5">
                  <a:txBody>
                    <a:bodyPr/>
                    <a:lstStyle/>
                    <a:p>
                      <a:pPr marL="0" marR="0" algn="ctr" rtl="1">
                        <a:lnSpc>
                          <a:spcPct val="115%"/>
                        </a:lnSpc>
                        <a:spcBef>
                          <a:spcPts val="0"/>
                        </a:spcBef>
                        <a:spcAft>
                          <a:spcPts val="0"/>
                        </a:spcAft>
                      </a:pPr>
                      <a:r>
                        <a:rPr lang="fa-IR" sz="2000" dirty="0">
                          <a:solidFill>
                            <a:sysClr val="windowText" lastClr="000000"/>
                          </a:solidFill>
                          <a:effectLst/>
                          <a:cs typeface="B Titr" panose="00000700000000000000" pitchFamily="2" charset="-78"/>
                        </a:rPr>
                        <a:t>فر</a:t>
                      </a:r>
                      <a:r>
                        <a:rPr lang="fa-IR" sz="2000" b="1" kern="1200" dirty="0">
                          <a:solidFill>
                            <a:sysClr val="windowText" lastClr="000000"/>
                          </a:solidFill>
                          <a:effectLst/>
                          <a:latin typeface="+mn-lt"/>
                          <a:ea typeface="+mn-ea"/>
                          <a:cs typeface="B Titr" panose="00000700000000000000" pitchFamily="2" charset="-78"/>
                        </a:rPr>
                        <a:t>ان</a:t>
                      </a:r>
                      <a:r>
                        <a:rPr lang="fa-IR" sz="2000" dirty="0">
                          <a:solidFill>
                            <a:sysClr val="windowText" lastClr="000000"/>
                          </a:solidFill>
                          <a:effectLst/>
                          <a:cs typeface="B Titr" panose="00000700000000000000" pitchFamily="2" charset="-78"/>
                        </a:rPr>
                        <a:t>سه</a:t>
                      </a:r>
                      <a:endParaRPr lang="en-US" sz="20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580" marR="68580" marT="0" marB="0" anchor="ctr">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2000" kern="1200" dirty="0">
                          <a:solidFill>
                            <a:sysClr val="windowText" lastClr="000000"/>
                          </a:solidFill>
                          <a:effectLst/>
                          <a:latin typeface="+mn-lt"/>
                          <a:ea typeface="+mn-ea"/>
                          <a:cs typeface="B Titr" panose="00000700000000000000" pitchFamily="2" charset="-78"/>
                        </a:rPr>
                        <a:t>ایتالیا</a:t>
                      </a:r>
                      <a:endParaRPr lang="en-US" sz="2000"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2000" kern="1200" dirty="0">
                          <a:solidFill>
                            <a:sysClr val="windowText" lastClr="000000"/>
                          </a:solidFill>
                          <a:effectLst/>
                          <a:latin typeface="+mn-lt"/>
                          <a:ea typeface="+mn-ea"/>
                          <a:cs typeface="B Titr" panose="00000700000000000000" pitchFamily="2" charset="-78"/>
                        </a:rPr>
                        <a:t>بریتانیا</a:t>
                      </a:r>
                      <a:endParaRPr lang="en-US" sz="2000"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40793">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منصوبان سیاسی و دولتی</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کارمندان دولت</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قوه قضاییه</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پارلمان</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مقامات منتخب محلی</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منصوبان سیاسی و دولتی</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کارمندان دولت</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قوه قضاییه</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پارلمان</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مقامات منتخب محلی</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منصوبان سیاسی و دولتی</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کارمندان دولت</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قوه قضاییه</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پارلمان</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مقامات منتخب محلی</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extLst>
                  <a:ext uri="{0D108BD9-81ED-4DB2-BD59-A6C34878D82A}">
                    <a16:rowId xmlns:a16="http://schemas.microsoft.com/office/drawing/2014/main" val="10004"/>
                  </a:ext>
                </a:extLst>
              </a:tr>
              <a:tr h="1083027">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 شرکتهای دولتی نیز مشمولند.</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خیر</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برخی از آنها</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بله(قبل از استخدام،دارایی های  کارآفرینی)</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خیر</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خیر</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خیر</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 اگر ارزشش بیشتر از 59.000 پوند باشد.</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خیر</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extLst>
                  <a:ext uri="{0D108BD9-81ED-4DB2-BD59-A6C34878D82A}">
                    <a16:rowId xmlns:a16="http://schemas.microsoft.com/office/drawing/2014/main" val="10005"/>
                  </a:ext>
                </a:extLst>
              </a:tr>
              <a:tr h="615482">
                <a:tc gridSpan="5">
                  <a:txBody>
                    <a:bodyPr/>
                    <a:lstStyle/>
                    <a:p>
                      <a:pPr marL="0" marR="0" algn="ctr" rtl="1">
                        <a:lnSpc>
                          <a:spcPct val="115%"/>
                        </a:lnSpc>
                        <a:spcBef>
                          <a:spcPts val="0"/>
                        </a:spcBef>
                        <a:spcAft>
                          <a:spcPts val="0"/>
                        </a:spcAft>
                      </a:pPr>
                      <a:r>
                        <a:rPr lang="fa-IR" sz="2000" b="1" kern="1200" dirty="0">
                          <a:solidFill>
                            <a:sysClr val="windowText" lastClr="000000"/>
                          </a:solidFill>
                          <a:effectLst/>
                          <a:latin typeface="+mn-lt"/>
                          <a:ea typeface="+mn-ea"/>
                          <a:cs typeface="B Titr" panose="00000700000000000000" pitchFamily="2" charset="-78"/>
                        </a:rPr>
                        <a:t>مجارستان</a:t>
                      </a:r>
                      <a:endParaRPr lang="en-US" sz="2000" b="1"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2000" b="1" kern="1200" dirty="0">
                          <a:solidFill>
                            <a:sysClr val="windowText" lastClr="000000"/>
                          </a:solidFill>
                          <a:effectLst/>
                          <a:latin typeface="+mn-lt"/>
                          <a:ea typeface="+mn-ea"/>
                          <a:cs typeface="B Titr" panose="00000700000000000000" pitchFamily="2" charset="-78"/>
                        </a:rPr>
                        <a:t>لهستان</a:t>
                      </a:r>
                      <a:endParaRPr lang="en-US" sz="2000" b="1"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2000" dirty="0">
                          <a:solidFill>
                            <a:sysClr val="windowText" lastClr="000000"/>
                          </a:solidFill>
                          <a:effectLst/>
                          <a:cs typeface="B Titr" panose="00000700000000000000" pitchFamily="2" charset="-78"/>
                        </a:rPr>
                        <a:t>لتونی</a:t>
                      </a:r>
                      <a:endParaRPr lang="en-US" sz="20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580" marR="68580" marT="0" marB="0" anchor="ctr">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3967">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منصوبان سیاسی و دولتی</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کارمندان دولت</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قوه قضاییه</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پارلمان</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مقامات منتخب محلی</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منصوبان سیاسی و دولتی</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کارمندان دولت</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قوه قضاییه</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پارلمان</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300" b="1">
                          <a:solidFill>
                            <a:sysClr val="windowText" lastClr="000000"/>
                          </a:solidFill>
                          <a:effectLst/>
                          <a:cs typeface="B Nazanin" panose="00000400000000000000" pitchFamily="2" charset="-78"/>
                        </a:rPr>
                        <a:t>مقامات منتخب محلی</a:t>
                      </a:r>
                      <a:endParaRPr lang="en-US" sz="13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منصوبان سیاسی و دولتی</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کارمندان دولت</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قوه قضاییه</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a:solidFill>
                            <a:sysClr val="windowText" lastClr="000000"/>
                          </a:solidFill>
                          <a:effectLst/>
                          <a:cs typeface="B Nazanin" panose="00000400000000000000" pitchFamily="2" charset="-78"/>
                        </a:rPr>
                        <a:t>پارلمان</a:t>
                      </a:r>
                      <a:endParaRPr lang="en-US" sz="13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مقامات منتخب محلی</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extLst>
                  <a:ext uri="{0D108BD9-81ED-4DB2-BD59-A6C34878D82A}">
                    <a16:rowId xmlns:a16="http://schemas.microsoft.com/office/drawing/2014/main" val="10007"/>
                  </a:ext>
                </a:extLst>
              </a:tr>
              <a:tr h="703967">
                <a:tc>
                  <a:txBody>
                    <a:bodyPr/>
                    <a:lstStyle/>
                    <a:p>
                      <a:pPr marL="0" marR="0" algn="ctr" rtl="1">
                        <a:lnSpc>
                          <a:spcPct val="115%"/>
                        </a:lnSpc>
                        <a:spcBef>
                          <a:spcPts val="0"/>
                        </a:spcBef>
                        <a:spcAft>
                          <a:spcPts val="0"/>
                        </a:spcAft>
                      </a:pPr>
                      <a:r>
                        <a:rPr lang="fa-IR" sz="1300" b="1">
                          <a:solidFill>
                            <a:sysClr val="windowText" lastClr="000000"/>
                          </a:solidFill>
                          <a:effectLst/>
                          <a:cs typeface="B Nazanin" panose="00000400000000000000" pitchFamily="2" charset="-78"/>
                        </a:rPr>
                        <a:t>بله</a:t>
                      </a:r>
                      <a:endParaRPr lang="en-US" sz="13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a:solidFill>
                            <a:sysClr val="windowText" lastClr="000000"/>
                          </a:solidFill>
                          <a:effectLst/>
                          <a:cs typeface="B Nazanin" panose="00000400000000000000" pitchFamily="2" charset="-78"/>
                        </a:rPr>
                        <a:t>بله، مدیران ارشد</a:t>
                      </a:r>
                      <a:endParaRPr lang="en-US" sz="13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300" b="1" dirty="0">
                          <a:solidFill>
                            <a:sysClr val="windowText" lastClr="000000"/>
                          </a:solidFill>
                          <a:effectLst/>
                          <a:cs typeface="B Nazanin" panose="00000400000000000000" pitchFamily="2" charset="-78"/>
                        </a:rPr>
                        <a:t> </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بله</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300" b="1" dirty="0">
                          <a:solidFill>
                            <a:sysClr val="windowText" lastClr="000000"/>
                          </a:solidFill>
                          <a:effectLst/>
                          <a:cs typeface="B Nazanin" panose="00000400000000000000" pitchFamily="2" charset="-78"/>
                        </a:rPr>
                        <a:t> </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بله</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300" b="1">
                          <a:solidFill>
                            <a:sysClr val="windowText" lastClr="000000"/>
                          </a:solidFill>
                          <a:effectLst/>
                          <a:cs typeface="B Nazanin" panose="00000400000000000000" pitchFamily="2" charset="-78"/>
                        </a:rPr>
                        <a:t>بله</a:t>
                      </a:r>
                      <a:endParaRPr lang="en-US" sz="13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بله</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بله</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بله</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بله</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بله</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بله</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بله</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300" b="1" dirty="0">
                          <a:solidFill>
                            <a:sysClr val="windowText" lastClr="000000"/>
                          </a:solidFill>
                          <a:effectLst/>
                          <a:cs typeface="B Nazanin" panose="00000400000000000000" pitchFamily="2" charset="-78"/>
                        </a:rPr>
                        <a:t>بله</a:t>
                      </a:r>
                      <a:endParaRPr lang="en-US" sz="13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extLst>
                  <a:ext uri="{0D108BD9-81ED-4DB2-BD59-A6C34878D82A}">
                    <a16:rowId xmlns:a16="http://schemas.microsoft.com/office/drawing/2014/main" val="10008"/>
                  </a:ext>
                </a:extLst>
              </a:tr>
            </a:tbl>
          </a:graphicData>
        </a:graphic>
      </p:graphicFrame>
      <p:sp>
        <p:nvSpPr>
          <p:cNvPr id="8" name="Title 1"/>
          <p:cNvSpPr txBox="1">
            <a:spLocks/>
          </p:cNvSpPr>
          <p:nvPr/>
        </p:nvSpPr>
        <p:spPr>
          <a:xfrm rot="16200000">
            <a:off x="9113326" y="3263387"/>
            <a:ext cx="4973636" cy="945590"/>
          </a:xfrm>
          <a:prstGeom prst="rect">
            <a:avLst/>
          </a:prstGeom>
        </p:spPr>
        <p:txBody>
          <a:bodyPr vert="horz" lIns="91440" tIns="45720" rIns="91440" bIns="45720" rtlCol="0" anchor="ctr">
            <a:normAutofit/>
          </a:bodyPr>
          <a:lstStyle>
            <a:lvl1pPr algn="l" defTabSz="914400" rtl="0" eaLnBrk="1" latinLnBrk="0" hangingPunct="1">
              <a:lnSpc>
                <a:spcPct val="90%"/>
              </a:lnSpc>
              <a:spcBef>
                <a:spcPct val="0%"/>
              </a:spcBef>
              <a:buNone/>
              <a:defRPr sz="4400" kern="1200">
                <a:solidFill>
                  <a:schemeClr val="tx1"/>
                </a:solidFill>
                <a:latin typeface="+mj-lt"/>
                <a:ea typeface="+mj-ea"/>
                <a:cs typeface="+mj-cs"/>
              </a:defRPr>
            </a:lvl1pPr>
          </a:lstStyle>
          <a:p>
            <a:pPr algn="ctr" rtl="1"/>
            <a:r>
              <a:rPr lang="fa-IR" sz="2800" dirty="0">
                <a:cs typeface="B Titr" panose="00000700000000000000" pitchFamily="2" charset="-78"/>
              </a:rPr>
              <a:t>اعلام دارایی های شخصی و </a:t>
            </a:r>
            <a:r>
              <a:rPr lang="fa-IR" sz="2800" dirty="0" smtClean="0">
                <a:cs typeface="B Titr" panose="00000700000000000000" pitchFamily="2" charset="-78"/>
              </a:rPr>
              <a:t>خانوادگی</a:t>
            </a:r>
            <a:endParaRPr lang="en-US" sz="2800" dirty="0">
              <a:cs typeface="B Titr" panose="00000700000000000000" pitchFamily="2" charset="-78"/>
            </a:endParaRPr>
          </a:p>
        </p:txBody>
      </p:sp>
    </p:spTree>
    <p:extLst>
      <p:ext uri="{BB962C8B-B14F-4D97-AF65-F5344CB8AC3E}">
        <p14:creationId xmlns:p14="http://schemas.microsoft.com/office/powerpoint/2010/main" val="4251177059"/>
      </p:ext>
    </p:extLst>
  </p:cSld>
  <p:clrMapOvr>
    <a:masterClrMapping/>
  </p:clrMapOvr>
  <p:timing>
    <p:tnLst>
      <p:par>
        <p:cTn id="1" dur="indefinite" restart="never" nodeType="tmRoot"/>
      </p:par>
    </p:tnLst>
  </p:timing>
</p:sld>
</file>

<file path=ppt/slides/slide5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itle 1"/>
          <p:cNvSpPr txBox="1">
            <a:spLocks/>
          </p:cNvSpPr>
          <p:nvPr/>
        </p:nvSpPr>
        <p:spPr>
          <a:xfrm rot="16200000">
            <a:off x="8356960" y="2826487"/>
            <a:ext cx="6349285" cy="1082675"/>
          </a:xfrm>
          <a:prstGeom prst="rect">
            <a:avLst/>
          </a:prstGeom>
        </p:spPr>
        <p:txBody>
          <a:bodyPr vert="horz" lIns="91440" tIns="45720" rIns="91440" bIns="45720" rtlCol="0" anchor="ctr">
            <a:normAutofit/>
          </a:bodyPr>
          <a:lstStyle>
            <a:lvl1pPr algn="l" defTabSz="914400" rtl="0" eaLnBrk="1" latinLnBrk="0" hangingPunct="1">
              <a:lnSpc>
                <a:spcPct val="90%"/>
              </a:lnSpc>
              <a:spcBef>
                <a:spcPct val="0%"/>
              </a:spcBef>
              <a:buNone/>
              <a:defRPr sz="4400" kern="1200">
                <a:solidFill>
                  <a:schemeClr val="tx1"/>
                </a:solidFill>
                <a:latin typeface="+mj-lt"/>
                <a:ea typeface="+mj-ea"/>
                <a:cs typeface="+mj-cs"/>
              </a:defRPr>
            </a:lvl1pPr>
          </a:lstStyle>
          <a:p>
            <a:pPr algn="r" rtl="1"/>
            <a:r>
              <a:rPr lang="ar-SA" sz="2400" dirty="0">
                <a:cs typeface="B Titr" panose="00000700000000000000" pitchFamily="2" charset="-78"/>
              </a:rPr>
              <a:t>نحوه اعلام  منافع شخصي مرتبط با مدريريت قراردادها </a:t>
            </a:r>
            <a:endParaRPr lang="en-US" sz="2400" dirty="0">
              <a:cs typeface="B Titr" panose="00000700000000000000"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2588930172"/>
              </p:ext>
            </p:extLst>
          </p:nvPr>
        </p:nvGraphicFramePr>
        <p:xfrm>
          <a:off x="1" y="-1"/>
          <a:ext cx="10547796" cy="6894291"/>
        </p:xfrm>
        <a:graphic>
          <a:graphicData uri="http://purl.oclc.org/ooxml/drawingml/table">
            <a:tbl>
              <a:tblPr rtl="1" firstRow="1" firstCol="1" bandRow="1">
                <a:tableStyleId>{5C22544A-7EE6-4342-B048-85BDC9FD1C3A}</a:tableStyleId>
              </a:tblPr>
              <a:tblGrid>
                <a:gridCol w="735104">
                  <a:extLst>
                    <a:ext uri="{9D8B030D-6E8A-4147-A177-3AD203B41FA5}">
                      <a16:colId xmlns:a16="http://schemas.microsoft.com/office/drawing/2014/main" val="20000"/>
                    </a:ext>
                  </a:extLst>
                </a:gridCol>
                <a:gridCol w="747153">
                  <a:extLst>
                    <a:ext uri="{9D8B030D-6E8A-4147-A177-3AD203B41FA5}">
                      <a16:colId xmlns:a16="http://schemas.microsoft.com/office/drawing/2014/main" val="20001"/>
                    </a:ext>
                  </a:extLst>
                </a:gridCol>
                <a:gridCol w="589397">
                  <a:extLst>
                    <a:ext uri="{9D8B030D-6E8A-4147-A177-3AD203B41FA5}">
                      <a16:colId xmlns:a16="http://schemas.microsoft.com/office/drawing/2014/main" val="20002"/>
                    </a:ext>
                  </a:extLst>
                </a:gridCol>
                <a:gridCol w="639793">
                  <a:extLst>
                    <a:ext uri="{9D8B030D-6E8A-4147-A177-3AD203B41FA5}">
                      <a16:colId xmlns:a16="http://schemas.microsoft.com/office/drawing/2014/main" val="20003"/>
                    </a:ext>
                  </a:extLst>
                </a:gridCol>
                <a:gridCol w="612403">
                  <a:extLst>
                    <a:ext uri="{9D8B030D-6E8A-4147-A177-3AD203B41FA5}">
                      <a16:colId xmlns:a16="http://schemas.microsoft.com/office/drawing/2014/main" val="20004"/>
                    </a:ext>
                  </a:extLst>
                </a:gridCol>
                <a:gridCol w="938872">
                  <a:extLst>
                    <a:ext uri="{9D8B030D-6E8A-4147-A177-3AD203B41FA5}">
                      <a16:colId xmlns:a16="http://schemas.microsoft.com/office/drawing/2014/main" val="20005"/>
                    </a:ext>
                  </a:extLst>
                </a:gridCol>
                <a:gridCol w="747153">
                  <a:extLst>
                    <a:ext uri="{9D8B030D-6E8A-4147-A177-3AD203B41FA5}">
                      <a16:colId xmlns:a16="http://schemas.microsoft.com/office/drawing/2014/main" val="20006"/>
                    </a:ext>
                  </a:extLst>
                </a:gridCol>
                <a:gridCol w="587205">
                  <a:extLst>
                    <a:ext uri="{9D8B030D-6E8A-4147-A177-3AD203B41FA5}">
                      <a16:colId xmlns:a16="http://schemas.microsoft.com/office/drawing/2014/main" val="20007"/>
                    </a:ext>
                  </a:extLst>
                </a:gridCol>
                <a:gridCol w="639793">
                  <a:extLst>
                    <a:ext uri="{9D8B030D-6E8A-4147-A177-3AD203B41FA5}">
                      <a16:colId xmlns:a16="http://schemas.microsoft.com/office/drawing/2014/main" val="20008"/>
                    </a:ext>
                  </a:extLst>
                </a:gridCol>
                <a:gridCol w="612403">
                  <a:extLst>
                    <a:ext uri="{9D8B030D-6E8A-4147-A177-3AD203B41FA5}">
                      <a16:colId xmlns:a16="http://schemas.microsoft.com/office/drawing/2014/main" val="20009"/>
                    </a:ext>
                  </a:extLst>
                </a:gridCol>
                <a:gridCol w="690187">
                  <a:extLst>
                    <a:ext uri="{9D8B030D-6E8A-4147-A177-3AD203B41FA5}">
                      <a16:colId xmlns:a16="http://schemas.microsoft.com/office/drawing/2014/main" val="20010"/>
                    </a:ext>
                  </a:extLst>
                </a:gridCol>
                <a:gridCol w="1017750">
                  <a:extLst>
                    <a:ext uri="{9D8B030D-6E8A-4147-A177-3AD203B41FA5}">
                      <a16:colId xmlns:a16="http://schemas.microsoft.com/office/drawing/2014/main" val="20011"/>
                    </a:ext>
                  </a:extLst>
                </a:gridCol>
                <a:gridCol w="587205">
                  <a:extLst>
                    <a:ext uri="{9D8B030D-6E8A-4147-A177-3AD203B41FA5}">
                      <a16:colId xmlns:a16="http://schemas.microsoft.com/office/drawing/2014/main" val="20012"/>
                    </a:ext>
                  </a:extLst>
                </a:gridCol>
                <a:gridCol w="782210">
                  <a:extLst>
                    <a:ext uri="{9D8B030D-6E8A-4147-A177-3AD203B41FA5}">
                      <a16:colId xmlns:a16="http://schemas.microsoft.com/office/drawing/2014/main" val="20013"/>
                    </a:ext>
                  </a:extLst>
                </a:gridCol>
                <a:gridCol w="621168">
                  <a:extLst>
                    <a:ext uri="{9D8B030D-6E8A-4147-A177-3AD203B41FA5}">
                      <a16:colId xmlns:a16="http://schemas.microsoft.com/office/drawing/2014/main" val="20014"/>
                    </a:ext>
                  </a:extLst>
                </a:gridCol>
              </a:tblGrid>
              <a:tr h="492919">
                <a:tc gridSpan="5">
                  <a:txBody>
                    <a:bodyPr/>
                    <a:lstStyle/>
                    <a:p>
                      <a:pPr marL="0" marR="0" algn="ctr" rtl="1">
                        <a:lnSpc>
                          <a:spcPct val="115%"/>
                        </a:lnSpc>
                        <a:spcBef>
                          <a:spcPts val="500"/>
                        </a:spcBef>
                        <a:spcAft>
                          <a:spcPts val="1000"/>
                        </a:spcAft>
                      </a:pPr>
                      <a:r>
                        <a:rPr lang="fa-IR" sz="1400" dirty="0">
                          <a:solidFill>
                            <a:sysClr val="windowText" lastClr="000000"/>
                          </a:solidFill>
                          <a:effectLst/>
                          <a:cs typeface="B Titr" panose="00000700000000000000" pitchFamily="2" charset="-78"/>
                        </a:rPr>
                        <a:t>اسپانیا</a:t>
                      </a:r>
                      <a:endParaRPr lang="en-US" sz="12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580" marR="68580" marT="0" marB="0" anchor="ctr">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پرتغال</a:t>
                      </a:r>
                      <a:endParaRPr lang="en-US" sz="1400" b="1"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آلمان</a:t>
                      </a:r>
                      <a:endParaRPr lang="en-US" sz="1400" b="1"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0802">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منصوبان سیاسی و دولتی</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کارمندان دولت</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قوه قضاییه</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پارلمان</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مقامات منتخب محلی</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منصوبان سیاسی و دولتی</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کارمندان دولت</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قوه قضاییه</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پارلمان</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مقامات منتخب محلی</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منصوبان سیاسی و دولتی</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کارمندان دولت</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قوه قضاییه</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پارلمان</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مقامات منتخب محلی</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extLst>
                  <a:ext uri="{0D108BD9-81ED-4DB2-BD59-A6C34878D82A}">
                    <a16:rowId xmlns:a16="http://schemas.microsoft.com/office/drawing/2014/main" val="10001"/>
                  </a:ext>
                </a:extLst>
              </a:tr>
              <a:tr h="1435894">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نه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نه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بله </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200" b="1">
                          <a:solidFill>
                            <a:sysClr val="windowText" lastClr="000000"/>
                          </a:solidFill>
                          <a:effectLst/>
                          <a:cs typeface="B Nazanin" panose="00000400000000000000" pitchFamily="2" charset="-78"/>
                        </a:rPr>
                        <a:t> </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200" b="1">
                          <a:solidFill>
                            <a:sysClr val="windowText" lastClr="000000"/>
                          </a:solidFill>
                          <a:effectLst/>
                          <a:cs typeface="B Nazanin" panose="00000400000000000000" pitchFamily="2" charset="-78"/>
                        </a:rPr>
                        <a:t> </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بله</a:t>
                      </a:r>
                      <a:endParaRPr lang="en-US" sz="2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تنها برای نامزدهای تصدی کارمندی دولت نیاز است تا مشخص شود که بدهی بزرگ نداشته باشند. </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extLst>
                  <a:ext uri="{0D108BD9-81ED-4DB2-BD59-A6C34878D82A}">
                    <a16:rowId xmlns:a16="http://schemas.microsoft.com/office/drawing/2014/main" val="10002"/>
                  </a:ext>
                </a:extLst>
              </a:tr>
              <a:tr h="612934">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فرانسه</a:t>
                      </a:r>
                      <a:endParaRPr lang="en-US" sz="1400" b="1"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ایتالیا</a:t>
                      </a:r>
                      <a:endParaRPr lang="en-US" sz="1400" b="1"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بریتانیا</a:t>
                      </a:r>
                      <a:endParaRPr lang="en-US" sz="1400" b="1"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43665">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منصوبان سیاسی و دولتی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قوه قضاییه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پارلمان</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منصوبان سیاسی و دولتی</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کارمندان دولت</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پارلمان</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منصوبان سیاسی و دولتی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پارلمان</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مقامات منتخب محلی</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extLst>
                  <a:ext uri="{0D108BD9-81ED-4DB2-BD59-A6C34878D82A}">
                    <a16:rowId xmlns:a16="http://schemas.microsoft.com/office/drawing/2014/main" val="10004"/>
                  </a:ext>
                </a:extLst>
              </a:tr>
              <a:tr h="1021842">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 شرکتهای دولتی نیز مشمولند.</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خیر</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0">
                        <a:lnSpc>
                          <a:spcPct val="115%"/>
                        </a:lnSpc>
                        <a:spcBef>
                          <a:spcPts val="0"/>
                        </a:spcBef>
                        <a:spcAft>
                          <a:spcPts val="0"/>
                        </a:spcAft>
                      </a:pPr>
                      <a:r>
                        <a:rPr lang="en-US" sz="1100" b="1">
                          <a:solidFill>
                            <a:sysClr val="windowText" lastClr="000000"/>
                          </a:solidFill>
                          <a:effectLst/>
                          <a:cs typeface="B Nazanin" panose="00000400000000000000" pitchFamily="2" charset="-78"/>
                        </a:rPr>
                        <a:t> </a:t>
                      </a:r>
                      <a:endParaRPr lang="en-US" sz="2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برخی از آنها</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بله(قبل از استخدام،دارایی های  کارآفرینی)</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 اگر ارزشش بیشتر از 59.000 پوند باشد.</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2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extLst>
                  <a:ext uri="{0D108BD9-81ED-4DB2-BD59-A6C34878D82A}">
                    <a16:rowId xmlns:a16="http://schemas.microsoft.com/office/drawing/2014/main" val="10005"/>
                  </a:ext>
                </a:extLst>
              </a:tr>
              <a:tr h="634365">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مجارستان</a:t>
                      </a:r>
                      <a:endParaRPr lang="en-US" sz="1400" b="1"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لهستان</a:t>
                      </a:r>
                      <a:endParaRPr lang="en-US" sz="1400" b="1"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لتونی</a:t>
                      </a:r>
                      <a:endParaRPr lang="en-US" sz="1400" b="1" kern="1200" dirty="0">
                        <a:solidFill>
                          <a:sysClr val="windowText" lastClr="000000"/>
                        </a:solidFill>
                        <a:effectLst/>
                        <a:latin typeface="+mn-lt"/>
                        <a:ea typeface="+mn-ea"/>
                        <a:cs typeface="B Titr" panose="00000700000000000000" pitchFamily="2" charset="-78"/>
                      </a:endParaRPr>
                    </a:p>
                  </a:txBody>
                  <a:tcPr marL="68580" marR="68580" marT="0" marB="0" anchor="ctr">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07790">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منصوبان سیاسی و دولتی</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کارمندان دولت</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قوه قضاییه</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پارلمان</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مقامات منتخب محلی</a:t>
                      </a:r>
                      <a:endParaRPr lang="en-US" sz="20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منصوبان سیاسی و دولتی</a:t>
                      </a:r>
                      <a:endParaRPr lang="en-US" sz="20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کارمندان دولت</a:t>
                      </a:r>
                      <a:endParaRPr lang="en-US" sz="20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قوه قضاییه</a:t>
                      </a:r>
                      <a:endParaRPr lang="en-US" sz="20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پارلمان</a:t>
                      </a:r>
                      <a:endParaRPr lang="en-US" sz="20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مقامات منتخب محلی</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منصوبان سیاسی و دولتی</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کارمندان دولت</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قوه قضاییه</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پارلمان</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مقامات منتخب محلی</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extLst>
                  <a:ext uri="{0D108BD9-81ED-4DB2-BD59-A6C34878D82A}">
                    <a16:rowId xmlns:a16="http://schemas.microsoft.com/office/drawing/2014/main" val="10007"/>
                  </a:ext>
                </a:extLst>
              </a:tr>
              <a:tr h="607790">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a:t>
                      </a:r>
                      <a:endParaRPr lang="en-US" sz="20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 مدیران ارشد</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050" b="1" dirty="0">
                          <a:solidFill>
                            <a:sysClr val="windowText" lastClr="000000"/>
                          </a:solidFill>
                          <a:effectLst/>
                          <a:cs typeface="B Nazanin" panose="00000400000000000000" pitchFamily="2" charset="-78"/>
                        </a:rPr>
                        <a:t> </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0">
                        <a:lnSpc>
                          <a:spcPct val="115%"/>
                        </a:lnSpc>
                        <a:spcBef>
                          <a:spcPts val="0"/>
                        </a:spcBef>
                        <a:spcAft>
                          <a:spcPts val="0"/>
                        </a:spcAft>
                      </a:pPr>
                      <a:r>
                        <a:rPr lang="en-US" sz="1050" b="1" dirty="0">
                          <a:solidFill>
                            <a:sysClr val="windowText" lastClr="000000"/>
                          </a:solidFill>
                          <a:effectLst/>
                          <a:cs typeface="B Nazanin" panose="00000400000000000000" pitchFamily="2" charset="-78"/>
                        </a:rPr>
                        <a:t> </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a:t>
                      </a:r>
                      <a:endParaRPr lang="en-US" sz="20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20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solidFill>
                      <a:schemeClr val="accent6">
                        <a:lumMod val="40%"/>
                        <a:lumOff val="6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92917034"/>
      </p:ext>
    </p:extLst>
  </p:cSld>
  <p:clrMapOvr>
    <a:masterClrMapping/>
  </p:clrMapOvr>
  <p:timing>
    <p:tnLst>
      <p:par>
        <p:cTn id="1" dur="indefinite" restart="never" nodeType="tmRoot"/>
      </p:par>
    </p:tnLst>
  </p:timing>
</p:sld>
</file>

<file path=ppt/slides/slide6.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rot="16200000">
            <a:off x="8046754" y="2285018"/>
            <a:ext cx="6422570" cy="2078120"/>
          </a:xfrm>
        </p:spPr>
        <p:txBody>
          <a:bodyPr>
            <a:normAutofit/>
          </a:bodyPr>
          <a:lstStyle/>
          <a:p>
            <a:pPr marL="0" indent="0" algn="ctr" rtl="1">
              <a:buNone/>
            </a:pPr>
            <a:r>
              <a:rPr lang="en-US" sz="4800" b="1" dirty="0" smtClean="0">
                <a:latin typeface="Times New Roman" panose="02020603050405020304" pitchFamily="18" charset="0"/>
                <a:cs typeface="Times New Roman" panose="02020603050405020304" pitchFamily="18" charset="0"/>
              </a:rPr>
              <a:t>Building Blocks</a:t>
            </a:r>
            <a:endParaRPr lang="en-US" sz="4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22114" y="262918"/>
            <a:ext cx="9266479" cy="6122320"/>
          </a:xfrm>
          <a:prstGeom prst="rect">
            <a:avLst/>
          </a:prstGeom>
        </p:spPr>
      </p:pic>
      <p:sp>
        <p:nvSpPr>
          <p:cNvPr id="6" name="Rectangle 5"/>
          <p:cNvSpPr/>
          <p:nvPr/>
        </p:nvSpPr>
        <p:spPr>
          <a:xfrm>
            <a:off x="952500" y="2781300"/>
            <a:ext cx="2667000" cy="1955800"/>
          </a:xfrm>
          <a:prstGeom prst="rect">
            <a:avLst/>
          </a:prstGeom>
          <a:noFill/>
          <a:ln w="38100">
            <a:solidFill>
              <a:srgbClr val="FF0000"/>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1982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ppt_x"/>
                                          </p:val>
                                        </p:tav>
                                        <p:tav tm="100%">
                                          <p:val>
                                            <p:strVal val="#ppt_x"/>
                                          </p:val>
                                        </p:tav>
                                      </p:tavLst>
                                    </p:anim>
                                    <p:anim calcmode="lin" valueType="num">
                                      <p:cBhvr additive="base">
                                        <p:cTn id="18" dur="2000" fill="hold"/>
                                        <p:tgtEl>
                                          <p:spTgt spid="6"/>
                                        </p:tgtEl>
                                        <p:attrNameLst>
                                          <p:attrName>ppt_y</p:attrName>
                                        </p:attrNameLst>
                                      </p:cBhvr>
                                      <p:tavLst>
                                        <p:tav tm="0%">
                                          <p:val>
                                            <p:strVal val="1+#ppt_h/2"/>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6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itle 1"/>
          <p:cNvSpPr txBox="1">
            <a:spLocks/>
          </p:cNvSpPr>
          <p:nvPr/>
        </p:nvSpPr>
        <p:spPr>
          <a:xfrm rot="16200000">
            <a:off x="8279686" y="2929517"/>
            <a:ext cx="6503833" cy="1082675"/>
          </a:xfrm>
          <a:prstGeom prst="rect">
            <a:avLst/>
          </a:prstGeom>
        </p:spPr>
        <p:txBody>
          <a:bodyPr vert="horz" lIns="91440" tIns="45720" rIns="91440" bIns="45720" rtlCol="0" anchor="ctr">
            <a:normAutofit/>
          </a:bodyPr>
          <a:lstStyle>
            <a:lvl1pPr algn="l" defTabSz="914400" rtl="0" eaLnBrk="1" latinLnBrk="0" hangingPunct="1">
              <a:lnSpc>
                <a:spcPct val="90%"/>
              </a:lnSpc>
              <a:spcBef>
                <a:spcPct val="0%"/>
              </a:spcBef>
              <a:buNone/>
              <a:defRPr sz="4400" kern="1200">
                <a:solidFill>
                  <a:schemeClr val="tx1"/>
                </a:solidFill>
                <a:latin typeface="+mj-lt"/>
                <a:ea typeface="+mj-ea"/>
                <a:cs typeface="+mj-cs"/>
              </a:defRPr>
            </a:lvl1pPr>
          </a:lstStyle>
          <a:p>
            <a:pPr algn="r" rtl="1"/>
            <a:r>
              <a:rPr lang="ar-SA" sz="2200" dirty="0">
                <a:cs typeface="B Titr" panose="00000700000000000000" pitchFamily="2" charset="-78"/>
              </a:rPr>
              <a:t>نحوه اعلام  منافع شخصي مرتبط با  تصميم گيري و </a:t>
            </a:r>
            <a:r>
              <a:rPr lang="ar-SA" sz="2200" dirty="0" smtClean="0">
                <a:cs typeface="B Titr" panose="00000700000000000000" pitchFamily="2" charset="-78"/>
              </a:rPr>
              <a:t>رأي</a:t>
            </a:r>
            <a:r>
              <a:rPr lang="fa-IR" sz="2200" dirty="0" smtClean="0">
                <a:cs typeface="B Titr" panose="00000700000000000000" pitchFamily="2" charset="-78"/>
              </a:rPr>
              <a:t> </a:t>
            </a:r>
            <a:r>
              <a:rPr lang="ar-SA" sz="2200" dirty="0" smtClean="0">
                <a:cs typeface="B Titr" panose="00000700000000000000" pitchFamily="2" charset="-78"/>
              </a:rPr>
              <a:t>گيري </a:t>
            </a:r>
            <a:endParaRPr lang="en-US" sz="2200" dirty="0">
              <a:cs typeface="B Titr" panose="00000700000000000000" pitchFamily="2"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3956417750"/>
              </p:ext>
            </p:extLst>
          </p:nvPr>
        </p:nvGraphicFramePr>
        <p:xfrm>
          <a:off x="25758" y="38635"/>
          <a:ext cx="10019762" cy="6754970"/>
        </p:xfrm>
        <a:graphic>
          <a:graphicData uri="http://purl.oclc.org/ooxml/drawingml/table">
            <a:tbl>
              <a:tblPr rtl="1" firstRow="1" firstCol="1" bandRow="1">
                <a:tableStyleId>{5C22544A-7EE6-4342-B048-85BDC9FD1C3A}</a:tableStyleId>
              </a:tblPr>
              <a:tblGrid>
                <a:gridCol w="698302">
                  <a:extLst>
                    <a:ext uri="{9D8B030D-6E8A-4147-A177-3AD203B41FA5}">
                      <a16:colId xmlns:a16="http://schemas.microsoft.com/office/drawing/2014/main" val="20000"/>
                    </a:ext>
                  </a:extLst>
                </a:gridCol>
                <a:gridCol w="709751">
                  <a:extLst>
                    <a:ext uri="{9D8B030D-6E8A-4147-A177-3AD203B41FA5}">
                      <a16:colId xmlns:a16="http://schemas.microsoft.com/office/drawing/2014/main" val="20001"/>
                    </a:ext>
                  </a:extLst>
                </a:gridCol>
                <a:gridCol w="559891">
                  <a:extLst>
                    <a:ext uri="{9D8B030D-6E8A-4147-A177-3AD203B41FA5}">
                      <a16:colId xmlns:a16="http://schemas.microsoft.com/office/drawing/2014/main" val="20002"/>
                    </a:ext>
                  </a:extLst>
                </a:gridCol>
                <a:gridCol w="607763">
                  <a:extLst>
                    <a:ext uri="{9D8B030D-6E8A-4147-A177-3AD203B41FA5}">
                      <a16:colId xmlns:a16="http://schemas.microsoft.com/office/drawing/2014/main" val="20003"/>
                    </a:ext>
                  </a:extLst>
                </a:gridCol>
                <a:gridCol w="581745">
                  <a:extLst>
                    <a:ext uri="{9D8B030D-6E8A-4147-A177-3AD203B41FA5}">
                      <a16:colId xmlns:a16="http://schemas.microsoft.com/office/drawing/2014/main" val="20004"/>
                    </a:ext>
                  </a:extLst>
                </a:gridCol>
                <a:gridCol w="891871">
                  <a:extLst>
                    <a:ext uri="{9D8B030D-6E8A-4147-A177-3AD203B41FA5}">
                      <a16:colId xmlns:a16="http://schemas.microsoft.com/office/drawing/2014/main" val="20005"/>
                    </a:ext>
                  </a:extLst>
                </a:gridCol>
                <a:gridCol w="709751">
                  <a:extLst>
                    <a:ext uri="{9D8B030D-6E8A-4147-A177-3AD203B41FA5}">
                      <a16:colId xmlns:a16="http://schemas.microsoft.com/office/drawing/2014/main" val="20006"/>
                    </a:ext>
                  </a:extLst>
                </a:gridCol>
                <a:gridCol w="557810">
                  <a:extLst>
                    <a:ext uri="{9D8B030D-6E8A-4147-A177-3AD203B41FA5}">
                      <a16:colId xmlns:a16="http://schemas.microsoft.com/office/drawing/2014/main" val="20007"/>
                    </a:ext>
                  </a:extLst>
                </a:gridCol>
                <a:gridCol w="607763">
                  <a:extLst>
                    <a:ext uri="{9D8B030D-6E8A-4147-A177-3AD203B41FA5}">
                      <a16:colId xmlns:a16="http://schemas.microsoft.com/office/drawing/2014/main" val="20008"/>
                    </a:ext>
                  </a:extLst>
                </a:gridCol>
                <a:gridCol w="581745">
                  <a:extLst>
                    <a:ext uri="{9D8B030D-6E8A-4147-A177-3AD203B41FA5}">
                      <a16:colId xmlns:a16="http://schemas.microsoft.com/office/drawing/2014/main" val="20009"/>
                    </a:ext>
                  </a:extLst>
                </a:gridCol>
                <a:gridCol w="655636">
                  <a:extLst>
                    <a:ext uri="{9D8B030D-6E8A-4147-A177-3AD203B41FA5}">
                      <a16:colId xmlns:a16="http://schemas.microsoft.com/office/drawing/2014/main" val="20010"/>
                    </a:ext>
                  </a:extLst>
                </a:gridCol>
                <a:gridCol w="966801">
                  <a:extLst>
                    <a:ext uri="{9D8B030D-6E8A-4147-A177-3AD203B41FA5}">
                      <a16:colId xmlns:a16="http://schemas.microsoft.com/office/drawing/2014/main" val="20011"/>
                    </a:ext>
                  </a:extLst>
                </a:gridCol>
                <a:gridCol w="557810">
                  <a:extLst>
                    <a:ext uri="{9D8B030D-6E8A-4147-A177-3AD203B41FA5}">
                      <a16:colId xmlns:a16="http://schemas.microsoft.com/office/drawing/2014/main" val="20012"/>
                    </a:ext>
                  </a:extLst>
                </a:gridCol>
                <a:gridCol w="743052">
                  <a:extLst>
                    <a:ext uri="{9D8B030D-6E8A-4147-A177-3AD203B41FA5}">
                      <a16:colId xmlns:a16="http://schemas.microsoft.com/office/drawing/2014/main" val="20013"/>
                    </a:ext>
                  </a:extLst>
                </a:gridCol>
                <a:gridCol w="590071">
                  <a:extLst>
                    <a:ext uri="{9D8B030D-6E8A-4147-A177-3AD203B41FA5}">
                      <a16:colId xmlns:a16="http://schemas.microsoft.com/office/drawing/2014/main" val="20014"/>
                    </a:ext>
                  </a:extLst>
                </a:gridCol>
              </a:tblGrid>
              <a:tr h="485513">
                <a:tc gridSpan="5">
                  <a:txBody>
                    <a:bodyPr/>
                    <a:lstStyle/>
                    <a:p>
                      <a:pPr marL="0" marR="0" algn="ctr" rtl="1">
                        <a:lnSpc>
                          <a:spcPct val="115%"/>
                        </a:lnSpc>
                        <a:spcBef>
                          <a:spcPts val="500"/>
                        </a:spcBef>
                        <a:spcAft>
                          <a:spcPts val="1000"/>
                        </a:spcAft>
                      </a:pPr>
                      <a:r>
                        <a:rPr lang="fa-IR" sz="1800" b="1" kern="1200" dirty="0">
                          <a:solidFill>
                            <a:sysClr val="windowText" lastClr="000000"/>
                          </a:solidFill>
                          <a:effectLst/>
                          <a:latin typeface="+mn-lt"/>
                          <a:ea typeface="+mn-ea"/>
                          <a:cs typeface="B Titr" panose="00000700000000000000" pitchFamily="2" charset="-78"/>
                        </a:rPr>
                        <a:t>اسپانیا</a:t>
                      </a:r>
                      <a:endParaRPr lang="en-US" sz="18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b="1" kern="1200" dirty="0">
                          <a:solidFill>
                            <a:sysClr val="windowText" lastClr="000000"/>
                          </a:solidFill>
                          <a:effectLst/>
                          <a:latin typeface="+mn-lt"/>
                          <a:ea typeface="+mn-ea"/>
                          <a:cs typeface="B Titr" panose="00000700000000000000" pitchFamily="2" charset="-78"/>
                        </a:rPr>
                        <a:t>پرتغال</a:t>
                      </a:r>
                      <a:endParaRPr lang="en-US" sz="18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b="1" dirty="0">
                          <a:solidFill>
                            <a:sysClr val="windowText" lastClr="000000"/>
                          </a:solidFill>
                          <a:effectLst/>
                          <a:cs typeface="B Titr" panose="00000700000000000000" pitchFamily="2" charset="-78"/>
                        </a:rPr>
                        <a:t>آلمان</a:t>
                      </a:r>
                      <a:endParaRPr lang="en-US" sz="1800" b="1"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90274">
                <a:tc>
                  <a:txBody>
                    <a:bodyPr/>
                    <a:lstStyle/>
                    <a:p>
                      <a:pPr marL="0" marR="0" algn="ctr" rtl="1">
                        <a:lnSpc>
                          <a:spcPct val="115%"/>
                        </a:lnSpc>
                        <a:spcBef>
                          <a:spcPts val="0"/>
                        </a:spcBef>
                        <a:spcAft>
                          <a:spcPts val="0"/>
                        </a:spcAft>
                      </a:pPr>
                      <a:r>
                        <a:rPr lang="fa-IR" sz="700" dirty="0">
                          <a:solidFill>
                            <a:sysClr val="windowText" lastClr="000000"/>
                          </a:solidFill>
                          <a:effectLst/>
                        </a:rPr>
                        <a:t>منصوبان سیاسی و دولتی</a:t>
                      </a:r>
                      <a:endParaRPr lang="en-US" sz="1200" dirty="0">
                        <a:solidFill>
                          <a:sysClr val="windowText" lastClr="000000"/>
                        </a:solidFill>
                        <a:effectLst/>
                        <a:latin typeface="Calibri" panose="020F0502020204030204" pitchFamily="34" charset="0"/>
                        <a:ea typeface="SimSun" panose="02010600030101010101" pitchFamily="2" charset="-122"/>
                        <a:cs typeface="B Mitra"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کارمندان دولت</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قوه قضاییه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پارلمان</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مقامات منتخب محلی</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منصوبان سیاسی و دولتی</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کارمندان دولت</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قوه قضاییه</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پارلمان</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مقامات منتخب محلی</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منصوبان سیاسی و دولتی</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کارمندان دولت</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قوه قضاییه</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پارلمان</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مقامات منتخب محلی</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extLst>
                  <a:ext uri="{0D108BD9-81ED-4DB2-BD59-A6C34878D82A}">
                    <a16:rowId xmlns:a16="http://schemas.microsoft.com/office/drawing/2014/main" val="10001"/>
                  </a:ext>
                </a:extLst>
              </a:tr>
              <a:tr h="1414321">
                <a:tc>
                  <a:txBody>
                    <a:bodyPr/>
                    <a:lstStyle/>
                    <a:p>
                      <a:pPr marL="0" marR="0" algn="ctr" rtl="1">
                        <a:lnSpc>
                          <a:spcPct val="115%"/>
                        </a:lnSpc>
                        <a:spcBef>
                          <a:spcPts val="0"/>
                        </a:spcBef>
                        <a:spcAft>
                          <a:spcPts val="0"/>
                        </a:spcAft>
                      </a:pPr>
                      <a:r>
                        <a:rPr lang="fa-IR" sz="700" dirty="0">
                          <a:solidFill>
                            <a:sysClr val="windowText" lastClr="000000"/>
                          </a:solidFill>
                          <a:effectLst/>
                        </a:rPr>
                        <a:t>بله</a:t>
                      </a:r>
                      <a:endParaRPr lang="en-US" sz="1200" dirty="0">
                        <a:solidFill>
                          <a:sysClr val="windowText" lastClr="000000"/>
                        </a:solidFill>
                        <a:effectLst/>
                        <a:latin typeface="Calibri" panose="020F0502020204030204" pitchFamily="34" charset="0"/>
                        <a:ea typeface="SimSun" panose="02010600030101010101" pitchFamily="2" charset="-122"/>
                        <a:cs typeface="B Mitra"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نه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نه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0">
                        <a:lnSpc>
                          <a:spcPct val="115%"/>
                        </a:lnSpc>
                        <a:spcBef>
                          <a:spcPts val="0"/>
                        </a:spcBef>
                        <a:spcAft>
                          <a:spcPts val="0"/>
                        </a:spcAft>
                      </a:pPr>
                      <a:r>
                        <a:rPr lang="en-US" sz="1000" b="1">
                          <a:solidFill>
                            <a:sysClr val="windowText" lastClr="000000"/>
                          </a:solidFill>
                          <a:effectLst/>
                          <a:cs typeface="B Nazanin" panose="00000400000000000000" pitchFamily="2" charset="-78"/>
                        </a:rPr>
                        <a:t> </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0">
                        <a:lnSpc>
                          <a:spcPct val="115%"/>
                        </a:lnSpc>
                        <a:spcBef>
                          <a:spcPts val="0"/>
                        </a:spcBef>
                        <a:spcAft>
                          <a:spcPts val="0"/>
                        </a:spcAft>
                      </a:pPr>
                      <a:r>
                        <a:rPr lang="en-US" sz="1000" b="1">
                          <a:solidFill>
                            <a:sysClr val="windowText" lastClr="000000"/>
                          </a:solidFill>
                          <a:effectLst/>
                          <a:cs typeface="B Nazanin" panose="00000400000000000000" pitchFamily="2" charset="-78"/>
                        </a:rPr>
                        <a:t> </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بله</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0">
                        <a:lnSpc>
                          <a:spcPct val="115%"/>
                        </a:lnSpc>
                        <a:spcBef>
                          <a:spcPts val="0"/>
                        </a:spcBef>
                        <a:spcAft>
                          <a:spcPts val="0"/>
                        </a:spcAft>
                      </a:pPr>
                      <a:r>
                        <a:rPr lang="en-US" sz="1000" b="1">
                          <a:solidFill>
                            <a:sysClr val="windowText" lastClr="000000"/>
                          </a:solidFill>
                          <a:effectLst/>
                          <a:cs typeface="B Nazanin" panose="00000400000000000000" pitchFamily="2" charset="-78"/>
                        </a:rPr>
                        <a:t> </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تنها برای نامزدهای تصدی کارمندی دولت نیاز است تا مشخص شود که بدهی بزرگ نداشته باشند.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0">
                        <a:lnSpc>
                          <a:spcPct val="115%"/>
                        </a:lnSpc>
                        <a:spcBef>
                          <a:spcPts val="0"/>
                        </a:spcBef>
                        <a:spcAft>
                          <a:spcPts val="0"/>
                        </a:spcAft>
                      </a:pPr>
                      <a:r>
                        <a:rPr lang="en-US" sz="1000" b="1" dirty="0">
                          <a:solidFill>
                            <a:sysClr val="windowText" lastClr="000000"/>
                          </a:solidFill>
                          <a:effectLst/>
                          <a:cs typeface="B Nazanin" panose="00000400000000000000" pitchFamily="2" charset="-78"/>
                        </a:rPr>
                        <a:t>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0">
                        <a:lnSpc>
                          <a:spcPct val="115%"/>
                        </a:lnSpc>
                        <a:spcBef>
                          <a:spcPts val="0"/>
                        </a:spcBef>
                        <a:spcAft>
                          <a:spcPts val="0"/>
                        </a:spcAft>
                      </a:pPr>
                      <a:r>
                        <a:rPr lang="en-US" sz="1000" b="1">
                          <a:solidFill>
                            <a:sysClr val="windowText" lastClr="000000"/>
                          </a:solidFill>
                          <a:effectLst/>
                          <a:cs typeface="B Nazanin" panose="00000400000000000000" pitchFamily="2" charset="-78"/>
                        </a:rPr>
                        <a:t> </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0">
                        <a:lnSpc>
                          <a:spcPct val="115%"/>
                        </a:lnSpc>
                        <a:spcBef>
                          <a:spcPts val="0"/>
                        </a:spcBef>
                        <a:spcAft>
                          <a:spcPts val="0"/>
                        </a:spcAft>
                      </a:pPr>
                      <a:r>
                        <a:rPr lang="en-US" sz="1000" b="1" dirty="0">
                          <a:solidFill>
                            <a:sysClr val="windowText" lastClr="000000"/>
                          </a:solidFill>
                          <a:effectLst/>
                          <a:cs typeface="B Nazanin" panose="00000400000000000000" pitchFamily="2" charset="-78"/>
                        </a:rPr>
                        <a:t>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extLst>
                  <a:ext uri="{0D108BD9-81ED-4DB2-BD59-A6C34878D82A}">
                    <a16:rowId xmlns:a16="http://schemas.microsoft.com/office/drawing/2014/main" val="10002"/>
                  </a:ext>
                </a:extLst>
              </a:tr>
              <a:tr h="603726">
                <a:tc gridSpan="5">
                  <a:txBody>
                    <a:bodyPr/>
                    <a:lstStyle/>
                    <a:p>
                      <a:pPr marL="0" marR="0" algn="ctr" rtl="1">
                        <a:lnSpc>
                          <a:spcPct val="115%"/>
                        </a:lnSpc>
                        <a:spcBef>
                          <a:spcPts val="0"/>
                        </a:spcBef>
                        <a:spcAft>
                          <a:spcPts val="0"/>
                        </a:spcAft>
                      </a:pPr>
                      <a:r>
                        <a:rPr lang="fa-IR" sz="1800" b="1" kern="1200" dirty="0">
                          <a:solidFill>
                            <a:sysClr val="windowText" lastClr="000000"/>
                          </a:solidFill>
                          <a:effectLst/>
                          <a:latin typeface="+mn-lt"/>
                          <a:ea typeface="+mn-ea"/>
                          <a:cs typeface="B Titr" panose="00000700000000000000" pitchFamily="2" charset="-78"/>
                        </a:rPr>
                        <a:t>فرانسه</a:t>
                      </a:r>
                      <a:endParaRPr lang="en-US" sz="18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b="1" kern="1200" dirty="0">
                          <a:solidFill>
                            <a:sysClr val="windowText" lastClr="000000"/>
                          </a:solidFill>
                          <a:effectLst/>
                          <a:latin typeface="+mn-lt"/>
                          <a:ea typeface="+mn-ea"/>
                          <a:cs typeface="B Titr" panose="00000700000000000000" pitchFamily="2" charset="-78"/>
                        </a:rPr>
                        <a:t>ایتالیا</a:t>
                      </a:r>
                      <a:endParaRPr lang="en-US" sz="18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b="1" kern="1200" dirty="0">
                          <a:solidFill>
                            <a:sysClr val="windowText" lastClr="000000"/>
                          </a:solidFill>
                          <a:effectLst/>
                          <a:latin typeface="+mn-lt"/>
                          <a:ea typeface="+mn-ea"/>
                          <a:cs typeface="B Titr" panose="00000700000000000000" pitchFamily="2" charset="-78"/>
                        </a:rPr>
                        <a:t>بریتانیا</a:t>
                      </a:r>
                      <a:endParaRPr lang="en-US" sz="18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32492">
                <a:tc>
                  <a:txBody>
                    <a:bodyPr/>
                    <a:lstStyle/>
                    <a:p>
                      <a:pPr marL="0" marR="0" algn="ctr" rtl="1">
                        <a:lnSpc>
                          <a:spcPct val="115%"/>
                        </a:lnSpc>
                        <a:spcBef>
                          <a:spcPts val="0"/>
                        </a:spcBef>
                        <a:spcAft>
                          <a:spcPts val="0"/>
                        </a:spcAft>
                      </a:pPr>
                      <a:r>
                        <a:rPr lang="fa-IR" sz="700">
                          <a:solidFill>
                            <a:sysClr val="windowText" lastClr="000000"/>
                          </a:solidFill>
                          <a:effectLst/>
                        </a:rPr>
                        <a:t>منصوبان سیاسی و دولتی</a:t>
                      </a:r>
                      <a:endParaRPr lang="en-US" sz="1200">
                        <a:solidFill>
                          <a:sysClr val="windowText" lastClr="000000"/>
                        </a:solidFill>
                        <a:effectLst/>
                        <a:latin typeface="Calibri" panose="020F0502020204030204" pitchFamily="34" charset="0"/>
                        <a:ea typeface="SimSun" panose="02010600030101010101" pitchFamily="2" charset="-122"/>
                        <a:cs typeface="B Mitra"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کارمندان دولت</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قوه قضاییه</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پارلمان</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مقامات منتخب محلی</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منصوبان سیاسی و دولتی</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کارمندان دولت</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قوه قضاییه</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پارلمان</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مقامات منتخب محلی</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منصوبان سیاسی و دولتی</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کارمندان دولت</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قوه قضاییه</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پارلمان</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مقامات منتخب محلی</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extLst>
                  <a:ext uri="{0D108BD9-81ED-4DB2-BD59-A6C34878D82A}">
                    <a16:rowId xmlns:a16="http://schemas.microsoft.com/office/drawing/2014/main" val="10004"/>
                  </a:ext>
                </a:extLst>
              </a:tr>
              <a:tr h="1006491">
                <a:tc>
                  <a:txBody>
                    <a:bodyPr/>
                    <a:lstStyle/>
                    <a:p>
                      <a:pPr marL="0" marR="0" algn="ctr" rtl="1">
                        <a:lnSpc>
                          <a:spcPct val="115%"/>
                        </a:lnSpc>
                        <a:spcBef>
                          <a:spcPts val="0"/>
                        </a:spcBef>
                        <a:spcAft>
                          <a:spcPts val="0"/>
                        </a:spcAft>
                      </a:pPr>
                      <a:r>
                        <a:rPr lang="fa-IR" sz="700">
                          <a:solidFill>
                            <a:sysClr val="windowText" lastClr="000000"/>
                          </a:solidFill>
                          <a:effectLst/>
                        </a:rPr>
                        <a:t>بله، شرکتهای دولتی نیز مشمولند.</a:t>
                      </a:r>
                      <a:endParaRPr lang="en-US" sz="1200">
                        <a:solidFill>
                          <a:sysClr val="windowText" lastClr="000000"/>
                        </a:solidFill>
                        <a:effectLst/>
                        <a:latin typeface="Calibri" panose="020F0502020204030204" pitchFamily="34" charset="0"/>
                        <a:ea typeface="SimSun" panose="02010600030101010101" pitchFamily="2" charset="-122"/>
                        <a:cs typeface="B Mitra"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خیر</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0">
                        <a:lnSpc>
                          <a:spcPct val="115%"/>
                        </a:lnSpc>
                        <a:spcBef>
                          <a:spcPts val="0"/>
                        </a:spcBef>
                        <a:spcAft>
                          <a:spcPts val="0"/>
                        </a:spcAft>
                      </a:pPr>
                      <a:r>
                        <a:rPr lang="en-US" sz="1000" b="1">
                          <a:solidFill>
                            <a:sysClr val="windowText" lastClr="000000"/>
                          </a:solidFill>
                          <a:effectLst/>
                          <a:cs typeface="B Nazanin" panose="00000400000000000000" pitchFamily="2" charset="-78"/>
                        </a:rPr>
                        <a:t> </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بله</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برخی از آنها</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بله(قبل از استخدام،دارایی های  کارآفرینی)</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0">
                        <a:lnSpc>
                          <a:spcPct val="115%"/>
                        </a:lnSpc>
                        <a:spcBef>
                          <a:spcPts val="0"/>
                        </a:spcBef>
                        <a:spcAft>
                          <a:spcPts val="0"/>
                        </a:spcAft>
                      </a:pPr>
                      <a:r>
                        <a:rPr lang="en-US" sz="1000" b="1">
                          <a:solidFill>
                            <a:sysClr val="windowText" lastClr="000000"/>
                          </a:solidFill>
                          <a:effectLst/>
                          <a:cs typeface="B Nazanin" panose="00000400000000000000" pitchFamily="2" charset="-78"/>
                        </a:rPr>
                        <a:t> </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0">
                        <a:lnSpc>
                          <a:spcPct val="115%"/>
                        </a:lnSpc>
                        <a:spcBef>
                          <a:spcPts val="0"/>
                        </a:spcBef>
                        <a:spcAft>
                          <a:spcPts val="0"/>
                        </a:spcAft>
                      </a:pPr>
                      <a:r>
                        <a:rPr lang="en-US" sz="1000" b="1">
                          <a:solidFill>
                            <a:sysClr val="windowText" lastClr="000000"/>
                          </a:solidFill>
                          <a:effectLst/>
                          <a:cs typeface="B Nazanin" panose="00000400000000000000" pitchFamily="2" charset="-78"/>
                        </a:rPr>
                        <a:t> </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0">
                        <a:lnSpc>
                          <a:spcPct val="115%"/>
                        </a:lnSpc>
                        <a:spcBef>
                          <a:spcPts val="0"/>
                        </a:spcBef>
                        <a:spcAft>
                          <a:spcPts val="0"/>
                        </a:spcAft>
                      </a:pPr>
                      <a:r>
                        <a:rPr lang="en-US" sz="1000" b="1" dirty="0">
                          <a:solidFill>
                            <a:sysClr val="windowText" lastClr="000000"/>
                          </a:solidFill>
                          <a:effectLst/>
                          <a:cs typeface="B Nazanin" panose="00000400000000000000" pitchFamily="2" charset="-78"/>
                        </a:rPr>
                        <a:t>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خیر</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خیر</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خیر</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 اگر ارزشش بیشتر از 59.000 پوند باشد.</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خیر</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extLst>
                  <a:ext uri="{0D108BD9-81ED-4DB2-BD59-A6C34878D82A}">
                    <a16:rowId xmlns:a16="http://schemas.microsoft.com/office/drawing/2014/main" val="10005"/>
                  </a:ext>
                </a:extLst>
              </a:tr>
              <a:tr h="624835">
                <a:tc gridSpan="5">
                  <a:txBody>
                    <a:bodyPr/>
                    <a:lstStyle/>
                    <a:p>
                      <a:pPr marL="0" marR="0" algn="ctr" rtl="1">
                        <a:lnSpc>
                          <a:spcPct val="115%"/>
                        </a:lnSpc>
                        <a:spcBef>
                          <a:spcPts val="0"/>
                        </a:spcBef>
                        <a:spcAft>
                          <a:spcPts val="0"/>
                        </a:spcAft>
                      </a:pPr>
                      <a:r>
                        <a:rPr lang="fa-IR" sz="1800" b="1" kern="1200" dirty="0">
                          <a:solidFill>
                            <a:sysClr val="windowText" lastClr="000000"/>
                          </a:solidFill>
                          <a:effectLst/>
                          <a:latin typeface="+mn-lt"/>
                          <a:ea typeface="+mn-ea"/>
                          <a:cs typeface="B Titr" panose="00000700000000000000" pitchFamily="2" charset="-78"/>
                        </a:rPr>
                        <a:t>مجارستان</a:t>
                      </a:r>
                      <a:endParaRPr lang="en-US" sz="18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b="1" kern="1200" dirty="0">
                          <a:solidFill>
                            <a:sysClr val="windowText" lastClr="000000"/>
                          </a:solidFill>
                          <a:effectLst/>
                          <a:latin typeface="+mn-lt"/>
                          <a:ea typeface="+mn-ea"/>
                          <a:cs typeface="B Titr" panose="00000700000000000000" pitchFamily="2" charset="-78"/>
                        </a:rPr>
                        <a:t>لهستان</a:t>
                      </a:r>
                      <a:endParaRPr lang="en-US" sz="18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b="1" kern="1200" dirty="0">
                          <a:solidFill>
                            <a:sysClr val="windowText" lastClr="000000"/>
                          </a:solidFill>
                          <a:effectLst/>
                          <a:latin typeface="+mn-lt"/>
                          <a:ea typeface="+mn-ea"/>
                          <a:cs typeface="B Titr" panose="00000700000000000000" pitchFamily="2" charset="-78"/>
                        </a:rPr>
                        <a:t>لتونی</a:t>
                      </a:r>
                      <a:endParaRPr lang="en-US" sz="18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98659">
                <a:tc>
                  <a:txBody>
                    <a:bodyPr/>
                    <a:lstStyle/>
                    <a:p>
                      <a:pPr marL="0" marR="0" algn="ctr" rtl="1">
                        <a:lnSpc>
                          <a:spcPct val="115%"/>
                        </a:lnSpc>
                        <a:spcBef>
                          <a:spcPts val="0"/>
                        </a:spcBef>
                        <a:spcAft>
                          <a:spcPts val="0"/>
                        </a:spcAft>
                      </a:pPr>
                      <a:r>
                        <a:rPr lang="fa-IR" sz="700" dirty="0">
                          <a:solidFill>
                            <a:sysClr val="windowText" lastClr="000000"/>
                          </a:solidFill>
                          <a:effectLst/>
                        </a:rPr>
                        <a:t>منصوبان سیاسی و دولتی</a:t>
                      </a:r>
                      <a:endParaRPr lang="en-US" sz="1200" dirty="0">
                        <a:solidFill>
                          <a:sysClr val="windowText" lastClr="000000"/>
                        </a:solidFill>
                        <a:effectLst/>
                        <a:latin typeface="Calibri" panose="020F0502020204030204" pitchFamily="34" charset="0"/>
                        <a:ea typeface="SimSun" panose="02010600030101010101" pitchFamily="2" charset="-122"/>
                        <a:cs typeface="B Mitra"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کارمندان دولت</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قوه قضاییه</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پارلمان</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مقامات منتخب محلی</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منصوبان سیاسی و دولتی</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کارمندان دولت</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قوه قضاییه</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پارلمان</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مقامات منتخب محلی</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منصوبان سیاسی و دولتی</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کارمندان دولت</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قوه قضاییه</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پارلمان</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مقامات منتخب محلی</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extLst>
                  <a:ext uri="{0D108BD9-81ED-4DB2-BD59-A6C34878D82A}">
                    <a16:rowId xmlns:a16="http://schemas.microsoft.com/office/drawing/2014/main" val="10007"/>
                  </a:ext>
                </a:extLst>
              </a:tr>
              <a:tr h="598659">
                <a:tc>
                  <a:txBody>
                    <a:bodyPr/>
                    <a:lstStyle/>
                    <a:p>
                      <a:pPr marL="0" marR="0" algn="ctr" rtl="1">
                        <a:lnSpc>
                          <a:spcPct val="115%"/>
                        </a:lnSpc>
                        <a:spcBef>
                          <a:spcPts val="0"/>
                        </a:spcBef>
                        <a:spcAft>
                          <a:spcPts val="0"/>
                        </a:spcAft>
                      </a:pPr>
                      <a:r>
                        <a:rPr lang="fa-IR" sz="700">
                          <a:solidFill>
                            <a:sysClr val="windowText" lastClr="000000"/>
                          </a:solidFill>
                          <a:effectLst/>
                        </a:rPr>
                        <a:t>بله</a:t>
                      </a:r>
                      <a:endParaRPr lang="en-US" sz="1200">
                        <a:solidFill>
                          <a:sysClr val="windowText" lastClr="000000"/>
                        </a:solidFill>
                        <a:effectLst/>
                        <a:latin typeface="Calibri" panose="020F0502020204030204" pitchFamily="34" charset="0"/>
                        <a:ea typeface="SimSun" panose="02010600030101010101" pitchFamily="2" charset="-122"/>
                        <a:cs typeface="B Mitra"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 مدیران ارشد</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0">
                        <a:lnSpc>
                          <a:spcPct val="115%"/>
                        </a:lnSpc>
                        <a:spcBef>
                          <a:spcPts val="0"/>
                        </a:spcBef>
                        <a:spcAft>
                          <a:spcPts val="0"/>
                        </a:spcAft>
                      </a:pPr>
                      <a:r>
                        <a:rPr lang="en-US" sz="1000" b="1" dirty="0">
                          <a:solidFill>
                            <a:sysClr val="windowText" lastClr="000000"/>
                          </a:solidFill>
                          <a:effectLst/>
                          <a:cs typeface="B Nazanin" panose="00000400000000000000" pitchFamily="2" charset="-78"/>
                        </a:rPr>
                        <a:t>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0">
                        <a:lnSpc>
                          <a:spcPct val="115%"/>
                        </a:lnSpc>
                        <a:spcBef>
                          <a:spcPts val="0"/>
                        </a:spcBef>
                        <a:spcAft>
                          <a:spcPts val="0"/>
                        </a:spcAft>
                      </a:pPr>
                      <a:r>
                        <a:rPr lang="en-US" sz="1000" b="1" dirty="0">
                          <a:solidFill>
                            <a:sysClr val="windowText" lastClr="000000"/>
                          </a:solidFill>
                          <a:effectLst/>
                          <a:cs typeface="B Nazanin" panose="00000400000000000000" pitchFamily="2" charset="-78"/>
                        </a:rPr>
                        <a:t>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a:solidFill>
                            <a:sysClr val="windowText" lastClr="000000"/>
                          </a:solidFill>
                          <a:effectLst/>
                          <a:cs typeface="B Nazanin" panose="00000400000000000000" pitchFamily="2" charset="-78"/>
                        </a:rPr>
                        <a:t>بله</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tc>
                  <a:txBody>
                    <a:bodyPr/>
                    <a:lstStyle/>
                    <a:p>
                      <a:pPr marL="0" marR="0" algn="ctr" rtl="1">
                        <a:lnSpc>
                          <a:spcPct val="115%"/>
                        </a:lnSpc>
                        <a:spcBef>
                          <a:spcPts val="0"/>
                        </a:spcBef>
                        <a:spcAft>
                          <a:spcPts val="0"/>
                        </a:spcAft>
                      </a:pPr>
                      <a:r>
                        <a:rPr lang="fa-IR" sz="10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
                        <a:lumOff val="8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070088819"/>
      </p:ext>
    </p:extLst>
  </p:cSld>
  <p:clrMapOvr>
    <a:masterClrMapping/>
  </p:clrMapOvr>
  <p:timing>
    <p:tnLst>
      <p:par>
        <p:cTn id="1" dur="indefinite" restart="never" nodeType="tmRoot"/>
      </p:par>
    </p:tnLst>
  </p:timing>
</p:sld>
</file>

<file path=ppt/slides/slide6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itle 1"/>
          <p:cNvSpPr txBox="1">
            <a:spLocks/>
          </p:cNvSpPr>
          <p:nvPr/>
        </p:nvSpPr>
        <p:spPr>
          <a:xfrm rot="16200000">
            <a:off x="8247489" y="2845805"/>
            <a:ext cx="6568226" cy="1082675"/>
          </a:xfrm>
          <a:prstGeom prst="rect">
            <a:avLst/>
          </a:prstGeom>
        </p:spPr>
        <p:txBody>
          <a:bodyPr vert="horz" lIns="91440" tIns="45720" rIns="91440" bIns="45720" rtlCol="0" anchor="ctr">
            <a:normAutofit/>
          </a:bodyPr>
          <a:lstStyle>
            <a:lvl1pPr algn="l" defTabSz="914400" rtl="0" eaLnBrk="1" latinLnBrk="0" hangingPunct="1">
              <a:lnSpc>
                <a:spcPct val="90%"/>
              </a:lnSpc>
              <a:spcBef>
                <a:spcPct val="0%"/>
              </a:spcBef>
              <a:buNone/>
              <a:defRPr sz="4400" kern="1200">
                <a:solidFill>
                  <a:schemeClr val="tx1"/>
                </a:solidFill>
                <a:latin typeface="+mj-lt"/>
                <a:ea typeface="+mj-ea"/>
                <a:cs typeface="+mj-cs"/>
              </a:defRPr>
            </a:lvl1pPr>
          </a:lstStyle>
          <a:p>
            <a:pPr algn="ctr" rtl="1"/>
            <a:r>
              <a:rPr lang="ar-SA" sz="2200" dirty="0">
                <a:cs typeface="B Titr" panose="00000700000000000000" pitchFamily="2" charset="-78"/>
              </a:rPr>
              <a:t>اعلام منافع شخصی مرتبط با مشارکت در تهیه یا ارائه مشاوره سیاستی</a:t>
            </a:r>
            <a:endParaRPr lang="en-US" sz="2200" dirty="0">
              <a:cs typeface="B Titr" panose="00000700000000000000" pitchFamily="2"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2686775054"/>
              </p:ext>
            </p:extLst>
          </p:nvPr>
        </p:nvGraphicFramePr>
        <p:xfrm>
          <a:off x="218942" y="2"/>
          <a:ext cx="10200066" cy="6912236"/>
        </p:xfrm>
        <a:graphic>
          <a:graphicData uri="http://purl.oclc.org/ooxml/drawingml/table">
            <a:tbl>
              <a:tblPr rtl="1" firstRow="1" firstCol="1" bandRow="1">
                <a:tableStyleId>{5C22544A-7EE6-4342-B048-85BDC9FD1C3A}</a:tableStyleId>
              </a:tblPr>
              <a:tblGrid>
                <a:gridCol w="724719">
                  <a:extLst>
                    <a:ext uri="{9D8B030D-6E8A-4147-A177-3AD203B41FA5}">
                      <a16:colId xmlns:a16="http://schemas.microsoft.com/office/drawing/2014/main" val="20000"/>
                    </a:ext>
                  </a:extLst>
                </a:gridCol>
                <a:gridCol w="736601">
                  <a:extLst>
                    <a:ext uri="{9D8B030D-6E8A-4147-A177-3AD203B41FA5}">
                      <a16:colId xmlns:a16="http://schemas.microsoft.com/office/drawing/2014/main" val="20001"/>
                    </a:ext>
                  </a:extLst>
                </a:gridCol>
                <a:gridCol w="581070">
                  <a:extLst>
                    <a:ext uri="{9D8B030D-6E8A-4147-A177-3AD203B41FA5}">
                      <a16:colId xmlns:a16="http://schemas.microsoft.com/office/drawing/2014/main" val="20002"/>
                    </a:ext>
                  </a:extLst>
                </a:gridCol>
                <a:gridCol w="391866">
                  <a:extLst>
                    <a:ext uri="{9D8B030D-6E8A-4147-A177-3AD203B41FA5}">
                      <a16:colId xmlns:a16="http://schemas.microsoft.com/office/drawing/2014/main" val="20003"/>
                    </a:ext>
                  </a:extLst>
                </a:gridCol>
                <a:gridCol w="238886">
                  <a:extLst>
                    <a:ext uri="{9D8B030D-6E8A-4147-A177-3AD203B41FA5}">
                      <a16:colId xmlns:a16="http://schemas.microsoft.com/office/drawing/2014/main" val="20004"/>
                    </a:ext>
                  </a:extLst>
                </a:gridCol>
                <a:gridCol w="330496">
                  <a:extLst>
                    <a:ext uri="{9D8B030D-6E8A-4147-A177-3AD203B41FA5}">
                      <a16:colId xmlns:a16="http://schemas.microsoft.com/office/drawing/2014/main" val="20005"/>
                    </a:ext>
                  </a:extLst>
                </a:gridCol>
                <a:gridCol w="975293">
                  <a:extLst>
                    <a:ext uri="{9D8B030D-6E8A-4147-A177-3AD203B41FA5}">
                      <a16:colId xmlns:a16="http://schemas.microsoft.com/office/drawing/2014/main" val="20006"/>
                    </a:ext>
                  </a:extLst>
                </a:gridCol>
                <a:gridCol w="736601">
                  <a:extLst>
                    <a:ext uri="{9D8B030D-6E8A-4147-A177-3AD203B41FA5}">
                      <a16:colId xmlns:a16="http://schemas.microsoft.com/office/drawing/2014/main" val="20007"/>
                    </a:ext>
                  </a:extLst>
                </a:gridCol>
                <a:gridCol w="592952">
                  <a:extLst>
                    <a:ext uri="{9D8B030D-6E8A-4147-A177-3AD203B41FA5}">
                      <a16:colId xmlns:a16="http://schemas.microsoft.com/office/drawing/2014/main" val="20008"/>
                    </a:ext>
                  </a:extLst>
                </a:gridCol>
                <a:gridCol w="630752">
                  <a:extLst>
                    <a:ext uri="{9D8B030D-6E8A-4147-A177-3AD203B41FA5}">
                      <a16:colId xmlns:a16="http://schemas.microsoft.com/office/drawing/2014/main" val="20009"/>
                    </a:ext>
                  </a:extLst>
                </a:gridCol>
                <a:gridCol w="615635">
                  <a:extLst>
                    <a:ext uri="{9D8B030D-6E8A-4147-A177-3AD203B41FA5}">
                      <a16:colId xmlns:a16="http://schemas.microsoft.com/office/drawing/2014/main" val="20010"/>
                    </a:ext>
                  </a:extLst>
                </a:gridCol>
                <a:gridCol w="680437">
                  <a:extLst>
                    <a:ext uri="{9D8B030D-6E8A-4147-A177-3AD203B41FA5}">
                      <a16:colId xmlns:a16="http://schemas.microsoft.com/office/drawing/2014/main" val="20011"/>
                    </a:ext>
                  </a:extLst>
                </a:gridCol>
                <a:gridCol w="736601">
                  <a:extLst>
                    <a:ext uri="{9D8B030D-6E8A-4147-A177-3AD203B41FA5}">
                      <a16:colId xmlns:a16="http://schemas.microsoft.com/office/drawing/2014/main" val="20012"/>
                    </a:ext>
                  </a:extLst>
                </a:gridCol>
                <a:gridCol w="850006">
                  <a:extLst>
                    <a:ext uri="{9D8B030D-6E8A-4147-A177-3AD203B41FA5}">
                      <a16:colId xmlns:a16="http://schemas.microsoft.com/office/drawing/2014/main" val="20013"/>
                    </a:ext>
                  </a:extLst>
                </a:gridCol>
                <a:gridCol w="630752">
                  <a:extLst>
                    <a:ext uri="{9D8B030D-6E8A-4147-A177-3AD203B41FA5}">
                      <a16:colId xmlns:a16="http://schemas.microsoft.com/office/drawing/2014/main" val="20014"/>
                    </a:ext>
                  </a:extLst>
                </a:gridCol>
                <a:gridCol w="747399">
                  <a:extLst>
                    <a:ext uri="{9D8B030D-6E8A-4147-A177-3AD203B41FA5}">
                      <a16:colId xmlns:a16="http://schemas.microsoft.com/office/drawing/2014/main" val="20015"/>
                    </a:ext>
                  </a:extLst>
                </a:gridCol>
              </a:tblGrid>
              <a:tr h="347728">
                <a:tc gridSpan="6">
                  <a:txBody>
                    <a:bodyPr/>
                    <a:lstStyle/>
                    <a:p>
                      <a:pPr marL="0" marR="0" algn="ctr" rtl="1">
                        <a:lnSpc>
                          <a:spcPct val="115%"/>
                        </a:lnSpc>
                        <a:spcBef>
                          <a:spcPts val="0"/>
                        </a:spcBef>
                        <a:spcAft>
                          <a:spcPts val="0"/>
                        </a:spcAft>
                      </a:pPr>
                      <a:r>
                        <a:rPr lang="fa-IR" sz="1600" dirty="0">
                          <a:solidFill>
                            <a:sysClr val="windowText" lastClr="000000"/>
                          </a:solidFill>
                          <a:effectLst/>
                          <a:cs typeface="B Titr" panose="00000700000000000000" pitchFamily="2" charset="-78"/>
                        </a:rPr>
                        <a:t>اسپانیا</a:t>
                      </a:r>
                      <a:endParaRPr lang="en-US" sz="16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600" b="1" kern="1200" dirty="0">
                          <a:solidFill>
                            <a:sysClr val="windowText" lastClr="000000"/>
                          </a:solidFill>
                          <a:effectLst/>
                          <a:latin typeface="+mn-lt"/>
                          <a:ea typeface="+mn-ea"/>
                          <a:cs typeface="B Titr" panose="00000700000000000000" pitchFamily="2" charset="-78"/>
                        </a:rPr>
                        <a:t>پرتغال</a:t>
                      </a:r>
                      <a:endParaRPr lang="en-US" sz="1600" b="1" kern="1200" dirty="0">
                        <a:solidFill>
                          <a:sysClr val="windowText" lastClr="000000"/>
                        </a:solidFill>
                        <a:effectLst/>
                        <a:latin typeface="+mn-lt"/>
                        <a:ea typeface="+mn-ea"/>
                        <a:cs typeface="B Titr" panose="000007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600" b="1" kern="1200" dirty="0">
                          <a:solidFill>
                            <a:sysClr val="windowText" lastClr="000000"/>
                          </a:solidFill>
                          <a:effectLst/>
                          <a:latin typeface="+mn-lt"/>
                          <a:ea typeface="+mn-ea"/>
                          <a:cs typeface="B Titr" panose="00000700000000000000" pitchFamily="2" charset="-78"/>
                        </a:rPr>
                        <a:t>آلمان</a:t>
                      </a:r>
                      <a:endParaRPr lang="en-US" sz="1600" b="1" kern="1200" dirty="0">
                        <a:solidFill>
                          <a:sysClr val="windowText" lastClr="000000"/>
                        </a:solidFill>
                        <a:effectLst/>
                        <a:latin typeface="+mn-lt"/>
                        <a:ea typeface="+mn-ea"/>
                        <a:cs typeface="B Titr" panose="000007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12137">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منصوبان سیاسی و دولتی</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کارمندان دولت</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قوه قضاییه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پارلمان</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gridSpan="2">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مقامات منتخب محلی</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hMerge="1">
                  <a:txBody>
                    <a:bodyPr/>
                    <a:lstStyle/>
                    <a:p>
                      <a:pPr marL="0" marR="0" algn="ctr" rtl="1">
                        <a:lnSpc>
                          <a:spcPct val="115%"/>
                        </a:lnSpc>
                        <a:spcBef>
                          <a:spcPts val="0"/>
                        </a:spcBef>
                        <a:spcAft>
                          <a:spcPts val="0"/>
                        </a:spcAft>
                      </a:pP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منصوبان سیاسی و دولتی</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کارمندان دولت</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قوه قضاییه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پارلمان</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مقامات منتخب محلی</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منصوبان سیاسی و دولتی</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کارمندان دولت</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قوه قضاییه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پارلمان</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مقامات منتخب محلی</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extLst>
                  <a:ext uri="{0D108BD9-81ED-4DB2-BD59-A6C34878D82A}">
                    <a16:rowId xmlns:a16="http://schemas.microsoft.com/office/drawing/2014/main" val="10001"/>
                  </a:ext>
                </a:extLst>
              </a:tr>
              <a:tr h="363514">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بله، تا دوسال قبل</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بله</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0">
                        <a:lnSpc>
                          <a:spcPct val="115%"/>
                        </a:lnSpc>
                        <a:spcBef>
                          <a:spcPts val="0"/>
                        </a:spcBef>
                        <a:spcAft>
                          <a:spcPts val="0"/>
                        </a:spcAft>
                      </a:pPr>
                      <a:r>
                        <a:rPr lang="en-US" sz="1200" b="1">
                          <a:solidFill>
                            <a:sysClr val="windowText" lastClr="000000"/>
                          </a:solidFill>
                          <a:effectLst/>
                          <a:cs typeface="B Nazanin" panose="00000400000000000000" pitchFamily="2" charset="-78"/>
                        </a:rPr>
                        <a:t> </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gridSpan="2">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hMerge="1">
                  <a:txBody>
                    <a:bodyPr/>
                    <a:lstStyle/>
                    <a:p>
                      <a:pPr marL="0" marR="0" algn="ctr" rtl="0">
                        <a:lnSpc>
                          <a:spcPct val="115%"/>
                        </a:lnSpc>
                        <a:spcBef>
                          <a:spcPts val="0"/>
                        </a:spcBef>
                        <a:spcAft>
                          <a:spcPts val="0"/>
                        </a:spcAft>
                      </a:pP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بله (تا سه سال قبل)</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بله</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0">
                        <a:lnSpc>
                          <a:spcPct val="115%"/>
                        </a:lnSpc>
                        <a:spcBef>
                          <a:spcPts val="0"/>
                        </a:spcBef>
                        <a:spcAft>
                          <a:spcPts val="0"/>
                        </a:spcAft>
                      </a:pPr>
                      <a:r>
                        <a:rPr lang="en-US" sz="1200" b="1">
                          <a:solidFill>
                            <a:sysClr val="windowText" lastClr="000000"/>
                          </a:solidFill>
                          <a:effectLst/>
                          <a:cs typeface="B Nazanin" panose="00000400000000000000" pitchFamily="2" charset="-78"/>
                        </a:rPr>
                        <a:t> </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0">
                        <a:lnSpc>
                          <a:spcPct val="115%"/>
                        </a:lnSpc>
                        <a:spcBef>
                          <a:spcPts val="0"/>
                        </a:spcBef>
                        <a:spcAft>
                          <a:spcPts val="0"/>
                        </a:spcAft>
                      </a:pPr>
                      <a:r>
                        <a:rPr lang="en-US" sz="1200" b="1">
                          <a:solidFill>
                            <a:sysClr val="windowText" lastClr="000000"/>
                          </a:solidFill>
                          <a:effectLst/>
                          <a:cs typeface="B Nazanin" panose="00000400000000000000" pitchFamily="2" charset="-78"/>
                        </a:rPr>
                        <a:t> </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200" b="1">
                          <a:solidFill>
                            <a:sysClr val="windowText" lastClr="000000"/>
                          </a:solidFill>
                          <a:effectLst/>
                          <a:cs typeface="B Nazanin" panose="00000400000000000000" pitchFamily="2" charset="-78"/>
                        </a:rPr>
                        <a:t>بله</a:t>
                      </a:r>
                      <a:endParaRPr lang="en-US" sz="18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0">
                        <a:lnSpc>
                          <a:spcPct val="115%"/>
                        </a:lnSpc>
                        <a:spcBef>
                          <a:spcPts val="0"/>
                        </a:spcBef>
                        <a:spcAft>
                          <a:spcPts val="0"/>
                        </a:spcAft>
                      </a:pPr>
                      <a:r>
                        <a:rPr lang="en-US" sz="1200" b="1" dirty="0">
                          <a:solidFill>
                            <a:sysClr val="windowText" lastClr="000000"/>
                          </a:solidFill>
                          <a:effectLst/>
                          <a:cs typeface="B Nazanin" panose="00000400000000000000" pitchFamily="2" charset="-78"/>
                        </a:rPr>
                        <a:t> </a:t>
                      </a:r>
                      <a:endParaRPr lang="en-US" sz="1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extLst>
                  <a:ext uri="{0D108BD9-81ED-4DB2-BD59-A6C34878D82A}">
                    <a16:rowId xmlns:a16="http://schemas.microsoft.com/office/drawing/2014/main" val="10002"/>
                  </a:ext>
                </a:extLst>
              </a:tr>
              <a:tr h="355597">
                <a:tc gridSpan="6">
                  <a:txBody>
                    <a:bodyPr/>
                    <a:lstStyle/>
                    <a:p>
                      <a:pPr marL="0" marR="0" algn="ctr" rtl="1">
                        <a:lnSpc>
                          <a:spcPct val="115%"/>
                        </a:lnSpc>
                        <a:spcBef>
                          <a:spcPts val="0"/>
                        </a:spcBef>
                        <a:spcAft>
                          <a:spcPts val="0"/>
                        </a:spcAft>
                      </a:pPr>
                      <a:r>
                        <a:rPr lang="fa-IR" sz="1600" b="1" kern="1200" dirty="0">
                          <a:solidFill>
                            <a:sysClr val="windowText" lastClr="000000"/>
                          </a:solidFill>
                          <a:effectLst/>
                          <a:latin typeface="+mn-lt"/>
                          <a:ea typeface="+mn-ea"/>
                          <a:cs typeface="B Titr" panose="00000700000000000000" pitchFamily="2" charset="-78"/>
                        </a:rPr>
                        <a:t>فرانسه</a:t>
                      </a:r>
                      <a:endParaRPr lang="en-US" sz="1600" b="1" kern="1200" dirty="0">
                        <a:solidFill>
                          <a:sysClr val="windowText" lastClr="000000"/>
                        </a:solidFill>
                        <a:effectLst/>
                        <a:latin typeface="+mn-lt"/>
                        <a:ea typeface="+mn-ea"/>
                        <a:cs typeface="B Titr" panose="000007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600" b="1" kern="1200" dirty="0">
                          <a:solidFill>
                            <a:sysClr val="windowText" lastClr="000000"/>
                          </a:solidFill>
                          <a:effectLst/>
                          <a:latin typeface="+mn-lt"/>
                          <a:ea typeface="+mn-ea"/>
                          <a:cs typeface="B Titr" panose="00000700000000000000" pitchFamily="2" charset="-78"/>
                        </a:rPr>
                        <a:t>ایتالیا</a:t>
                      </a:r>
                      <a:endParaRPr lang="en-US" sz="1600" b="1" kern="1200" dirty="0">
                        <a:solidFill>
                          <a:sysClr val="windowText" lastClr="000000"/>
                        </a:solidFill>
                        <a:effectLst/>
                        <a:latin typeface="+mn-lt"/>
                        <a:ea typeface="+mn-ea"/>
                        <a:cs typeface="B Titr" panose="000007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600" b="1" kern="1200" dirty="0">
                          <a:solidFill>
                            <a:sysClr val="windowText" lastClr="000000"/>
                          </a:solidFill>
                          <a:effectLst/>
                          <a:latin typeface="+mn-lt"/>
                          <a:ea typeface="+mn-ea"/>
                          <a:cs typeface="B Titr" panose="00000700000000000000" pitchFamily="2" charset="-78"/>
                        </a:rPr>
                        <a:t>بریتانیا</a:t>
                      </a:r>
                      <a:endParaRPr lang="en-US" sz="1600" b="1" kern="1200" dirty="0">
                        <a:solidFill>
                          <a:sysClr val="windowText" lastClr="000000"/>
                        </a:solidFill>
                        <a:effectLst/>
                        <a:latin typeface="+mn-lt"/>
                        <a:ea typeface="+mn-ea"/>
                        <a:cs typeface="B Titr" panose="000007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512137">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منصوبان سیاسی و دولتی</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کارمندان دولت</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پارلمان</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gridSpan="2">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hMerge="1">
                  <a:txBody>
                    <a:bodyPr/>
                    <a:lstStyle/>
                    <a:p>
                      <a:pPr marL="0" marR="0" algn="ctr" rtl="1">
                        <a:lnSpc>
                          <a:spcPct val="115%"/>
                        </a:lnSpc>
                        <a:spcBef>
                          <a:spcPts val="0"/>
                        </a:spcBef>
                        <a:spcAft>
                          <a:spcPts val="0"/>
                        </a:spcAft>
                      </a:pP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منصوبان سیاسی و دولتی</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کارمندان دولت</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پارلمان</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منصوبان سیاسی و دولتی</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قوه قضاییه</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پارلمان</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extLst>
                  <a:ext uri="{0D108BD9-81ED-4DB2-BD59-A6C34878D82A}">
                    <a16:rowId xmlns:a16="http://schemas.microsoft.com/office/drawing/2014/main" val="10004"/>
                  </a:ext>
                </a:extLst>
              </a:tr>
              <a:tr h="545271">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خیر</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خیر</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خیر</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gridSpan="2">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hMerge="1">
                  <a:txBody>
                    <a:bodyPr/>
                    <a:lstStyle/>
                    <a:p>
                      <a:pPr marL="0" marR="0" algn="ctr" rtl="1">
                        <a:lnSpc>
                          <a:spcPct val="115%"/>
                        </a:lnSpc>
                        <a:spcBef>
                          <a:spcPts val="0"/>
                        </a:spcBef>
                        <a:spcAft>
                          <a:spcPts val="0"/>
                        </a:spcAft>
                      </a:pP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پیش از استخدام، و منافع کارافرینی و خصوصی</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0">
                        <a:lnSpc>
                          <a:spcPct val="115%"/>
                        </a:lnSpc>
                        <a:spcBef>
                          <a:spcPts val="0"/>
                        </a:spcBef>
                        <a:spcAft>
                          <a:spcPts val="0"/>
                        </a:spcAft>
                      </a:pPr>
                      <a:r>
                        <a:rPr lang="en-US" sz="1100" b="1">
                          <a:solidFill>
                            <a:sysClr val="windowText" lastClr="000000"/>
                          </a:solidFill>
                          <a:effectLst/>
                          <a:cs typeface="B Nazanin" panose="00000400000000000000" pitchFamily="2" charset="-78"/>
                        </a:rPr>
                        <a:t> </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0">
                        <a:lnSpc>
                          <a:spcPct val="115%"/>
                        </a:lnSpc>
                        <a:spcBef>
                          <a:spcPts val="0"/>
                        </a:spcBef>
                        <a:spcAft>
                          <a:spcPts val="0"/>
                        </a:spcAft>
                      </a:pPr>
                      <a:r>
                        <a:rPr lang="en-US" sz="1100" b="1">
                          <a:solidFill>
                            <a:sysClr val="windowText" lastClr="000000"/>
                          </a:solidFill>
                          <a:effectLst/>
                          <a:cs typeface="B Nazanin" panose="00000400000000000000" pitchFamily="2" charset="-78"/>
                        </a:rPr>
                        <a:t> </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0">
                        <a:lnSpc>
                          <a:spcPct val="115%"/>
                        </a:lnSpc>
                        <a:spcBef>
                          <a:spcPts val="0"/>
                        </a:spcBef>
                        <a:spcAft>
                          <a:spcPts val="0"/>
                        </a:spcAft>
                      </a:pPr>
                      <a:r>
                        <a:rPr lang="en-US" sz="1100" b="1">
                          <a:solidFill>
                            <a:sysClr val="windowText" lastClr="000000"/>
                          </a:solidFill>
                          <a:effectLst/>
                          <a:cs typeface="B Nazanin" panose="00000400000000000000" pitchFamily="2" charset="-78"/>
                        </a:rPr>
                        <a:t> </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بله(شامل منافع خانواده و افراد نزدیک)</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 </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extLst>
                  <a:ext uri="{0D108BD9-81ED-4DB2-BD59-A6C34878D82A}">
                    <a16:rowId xmlns:a16="http://schemas.microsoft.com/office/drawing/2014/main" val="10005"/>
                  </a:ext>
                </a:extLst>
              </a:tr>
              <a:tr h="395127">
                <a:tc gridSpan="6">
                  <a:txBody>
                    <a:bodyPr/>
                    <a:lstStyle/>
                    <a:p>
                      <a:pPr marL="0" marR="0" algn="ctr" rtl="1">
                        <a:lnSpc>
                          <a:spcPct val="115%"/>
                        </a:lnSpc>
                        <a:spcBef>
                          <a:spcPts val="0"/>
                        </a:spcBef>
                        <a:spcAft>
                          <a:spcPts val="0"/>
                        </a:spcAft>
                      </a:pPr>
                      <a:r>
                        <a:rPr lang="fa-IR" sz="1600" b="1" kern="1200" dirty="0">
                          <a:solidFill>
                            <a:sysClr val="windowText" lastClr="000000"/>
                          </a:solidFill>
                          <a:effectLst/>
                          <a:latin typeface="+mn-lt"/>
                          <a:ea typeface="+mn-ea"/>
                          <a:cs typeface="B Titr" panose="00000700000000000000" pitchFamily="2" charset="-78"/>
                        </a:rPr>
                        <a:t>مجارستان</a:t>
                      </a:r>
                      <a:endParaRPr lang="en-US" sz="1600" b="1" kern="1200" dirty="0">
                        <a:solidFill>
                          <a:sysClr val="windowText" lastClr="000000"/>
                        </a:solidFill>
                        <a:effectLst/>
                        <a:latin typeface="+mn-lt"/>
                        <a:ea typeface="+mn-ea"/>
                        <a:cs typeface="B Titr" panose="000007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600" b="1" kern="1200" dirty="0">
                          <a:solidFill>
                            <a:sysClr val="windowText" lastClr="000000"/>
                          </a:solidFill>
                          <a:effectLst/>
                          <a:latin typeface="+mn-lt"/>
                          <a:ea typeface="+mn-ea"/>
                          <a:cs typeface="B Titr" panose="00000700000000000000" pitchFamily="2" charset="-78"/>
                        </a:rPr>
                        <a:t>لهستان</a:t>
                      </a:r>
                      <a:endParaRPr lang="en-US" sz="1600" b="1" kern="1200" dirty="0">
                        <a:solidFill>
                          <a:sysClr val="windowText" lastClr="000000"/>
                        </a:solidFill>
                        <a:effectLst/>
                        <a:latin typeface="+mn-lt"/>
                        <a:ea typeface="+mn-ea"/>
                        <a:cs typeface="B Titr" panose="000007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600" b="1" kern="1200" dirty="0">
                          <a:solidFill>
                            <a:sysClr val="windowText" lastClr="000000"/>
                          </a:solidFill>
                          <a:effectLst/>
                          <a:latin typeface="+mn-lt"/>
                          <a:ea typeface="+mn-ea"/>
                          <a:cs typeface="B Titr" panose="00000700000000000000" pitchFamily="2" charset="-78"/>
                        </a:rPr>
                        <a:t>لتونی</a:t>
                      </a:r>
                      <a:endParaRPr lang="en-US" sz="1600" b="1" kern="1200" dirty="0">
                        <a:solidFill>
                          <a:sysClr val="windowText" lastClr="000000"/>
                        </a:solidFill>
                        <a:effectLst/>
                        <a:latin typeface="+mn-lt"/>
                        <a:ea typeface="+mn-ea"/>
                        <a:cs typeface="B Titr" panose="000007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512137">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منصوبان سیاسی و دولتی</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قوه قضاییه</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gridSpan="2">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پارلمان</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hMerge="1">
                  <a:txBody>
                    <a:bodyPr/>
                    <a:lstStyle/>
                    <a:p>
                      <a:endParaRPr lang="en-US"/>
                    </a:p>
                  </a:txBody>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منصوبان سیاسی و دولتی</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کارمندان دولت</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پارلمان</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منصوبان سیاسی و دولتی</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قوه قضاییه</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پارلمان</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extLst>
                  <a:ext uri="{0D108BD9-81ED-4DB2-BD59-A6C34878D82A}">
                    <a16:rowId xmlns:a16="http://schemas.microsoft.com/office/drawing/2014/main" val="10007"/>
                  </a:ext>
                </a:extLst>
              </a:tr>
              <a:tr h="278391">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خیر</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خیر</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خیر</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gridSpan="2">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خیر</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hMerge="1">
                  <a:txBody>
                    <a:bodyPr/>
                    <a:lstStyle/>
                    <a:p>
                      <a:endParaRPr lang="en-US"/>
                    </a:p>
                  </a:txBody>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خیر</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خیر</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خیر</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خیر</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39056" marR="390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
                        <a:lumOff val="8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408358854"/>
      </p:ext>
    </p:extLst>
  </p:cSld>
  <p:clrMapOvr>
    <a:masterClrMapping/>
  </p:clrMapOvr>
  <p:timing>
    <p:tnLst>
      <p:par>
        <p:cTn id="1" dur="indefinite" restart="never" nodeType="tmRoot"/>
      </p:par>
    </p:tnLst>
  </p:timing>
</p:sld>
</file>

<file path=ppt/slides/slide6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itle 1"/>
          <p:cNvSpPr txBox="1">
            <a:spLocks/>
          </p:cNvSpPr>
          <p:nvPr/>
        </p:nvSpPr>
        <p:spPr>
          <a:xfrm rot="16200000">
            <a:off x="9044784" y="3194844"/>
            <a:ext cx="4973636" cy="1082675"/>
          </a:xfrm>
          <a:prstGeom prst="rect">
            <a:avLst/>
          </a:prstGeom>
        </p:spPr>
        <p:txBody>
          <a:bodyPr vert="horz" lIns="91440" tIns="45720" rIns="91440" bIns="45720" rtlCol="0" anchor="ctr">
            <a:normAutofit/>
          </a:bodyPr>
          <a:lstStyle>
            <a:defPPr>
              <a:defRPr lang="en-US"/>
            </a:defPPr>
            <a:lvl1pPr algn="ctr" rtl="1">
              <a:lnSpc>
                <a:spcPct val="90%"/>
              </a:lnSpc>
              <a:spcBef>
                <a:spcPct val="0%"/>
              </a:spcBef>
              <a:buNone/>
              <a:defRPr sz="2200">
                <a:latin typeface="+mj-lt"/>
                <a:ea typeface="+mj-ea"/>
                <a:cs typeface="B Titr" panose="00000700000000000000" pitchFamily="2" charset="-78"/>
              </a:defRPr>
            </a:lvl1pPr>
          </a:lstStyle>
          <a:p>
            <a:r>
              <a:rPr lang="ar-SA" sz="2400" dirty="0"/>
              <a:t>نحوه اعمال  محدوديت براي شغل دوم </a:t>
            </a:r>
            <a:endParaRPr 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4074267337"/>
              </p:ext>
            </p:extLst>
          </p:nvPr>
        </p:nvGraphicFramePr>
        <p:xfrm>
          <a:off x="0" y="0"/>
          <a:ext cx="10341734" cy="6761410"/>
        </p:xfrm>
        <a:graphic>
          <a:graphicData uri="http://purl.oclc.org/ooxml/drawingml/table">
            <a:tbl>
              <a:tblPr rtl="1" firstRow="1" firstCol="1" bandRow="1">
                <a:tableStyleId>{5C22544A-7EE6-4342-B048-85BDC9FD1C3A}</a:tableStyleId>
              </a:tblPr>
              <a:tblGrid>
                <a:gridCol w="877330">
                  <a:extLst>
                    <a:ext uri="{9D8B030D-6E8A-4147-A177-3AD203B41FA5}">
                      <a16:colId xmlns:a16="http://schemas.microsoft.com/office/drawing/2014/main" val="20000"/>
                    </a:ext>
                  </a:extLst>
                </a:gridCol>
                <a:gridCol w="677985">
                  <a:extLst>
                    <a:ext uri="{9D8B030D-6E8A-4147-A177-3AD203B41FA5}">
                      <a16:colId xmlns:a16="http://schemas.microsoft.com/office/drawing/2014/main" val="20001"/>
                    </a:ext>
                  </a:extLst>
                </a:gridCol>
                <a:gridCol w="581599">
                  <a:extLst>
                    <a:ext uri="{9D8B030D-6E8A-4147-A177-3AD203B41FA5}">
                      <a16:colId xmlns:a16="http://schemas.microsoft.com/office/drawing/2014/main" val="20002"/>
                    </a:ext>
                  </a:extLst>
                </a:gridCol>
                <a:gridCol w="562980">
                  <a:extLst>
                    <a:ext uri="{9D8B030D-6E8A-4147-A177-3AD203B41FA5}">
                      <a16:colId xmlns:a16="http://schemas.microsoft.com/office/drawing/2014/main" val="20003"/>
                    </a:ext>
                  </a:extLst>
                </a:gridCol>
                <a:gridCol w="572836">
                  <a:extLst>
                    <a:ext uri="{9D8B030D-6E8A-4147-A177-3AD203B41FA5}">
                      <a16:colId xmlns:a16="http://schemas.microsoft.com/office/drawing/2014/main" val="20004"/>
                    </a:ext>
                  </a:extLst>
                </a:gridCol>
                <a:gridCol w="778750">
                  <a:extLst>
                    <a:ext uri="{9D8B030D-6E8A-4147-A177-3AD203B41FA5}">
                      <a16:colId xmlns:a16="http://schemas.microsoft.com/office/drawing/2014/main" val="20005"/>
                    </a:ext>
                  </a:extLst>
                </a:gridCol>
                <a:gridCol w="619934">
                  <a:extLst>
                    <a:ext uri="{9D8B030D-6E8A-4147-A177-3AD203B41FA5}">
                      <a16:colId xmlns:a16="http://schemas.microsoft.com/office/drawing/2014/main" val="20006"/>
                    </a:ext>
                  </a:extLst>
                </a:gridCol>
                <a:gridCol w="644030">
                  <a:extLst>
                    <a:ext uri="{9D8B030D-6E8A-4147-A177-3AD203B41FA5}">
                      <a16:colId xmlns:a16="http://schemas.microsoft.com/office/drawing/2014/main" val="20007"/>
                    </a:ext>
                  </a:extLst>
                </a:gridCol>
                <a:gridCol w="635270">
                  <a:extLst>
                    <a:ext uri="{9D8B030D-6E8A-4147-A177-3AD203B41FA5}">
                      <a16:colId xmlns:a16="http://schemas.microsoft.com/office/drawing/2014/main" val="20008"/>
                    </a:ext>
                  </a:extLst>
                </a:gridCol>
                <a:gridCol w="740418">
                  <a:extLst>
                    <a:ext uri="{9D8B030D-6E8A-4147-A177-3AD203B41FA5}">
                      <a16:colId xmlns:a16="http://schemas.microsoft.com/office/drawing/2014/main" val="20009"/>
                    </a:ext>
                  </a:extLst>
                </a:gridCol>
                <a:gridCol w="443593">
                  <a:extLst>
                    <a:ext uri="{9D8B030D-6E8A-4147-A177-3AD203B41FA5}">
                      <a16:colId xmlns:a16="http://schemas.microsoft.com/office/drawing/2014/main" val="20010"/>
                    </a:ext>
                  </a:extLst>
                </a:gridCol>
                <a:gridCol w="682365">
                  <a:extLst>
                    <a:ext uri="{9D8B030D-6E8A-4147-A177-3AD203B41FA5}">
                      <a16:colId xmlns:a16="http://schemas.microsoft.com/office/drawing/2014/main" val="20011"/>
                    </a:ext>
                  </a:extLst>
                </a:gridCol>
                <a:gridCol w="443593">
                  <a:extLst>
                    <a:ext uri="{9D8B030D-6E8A-4147-A177-3AD203B41FA5}">
                      <a16:colId xmlns:a16="http://schemas.microsoft.com/office/drawing/2014/main" val="20012"/>
                    </a:ext>
                  </a:extLst>
                </a:gridCol>
                <a:gridCol w="635270">
                  <a:extLst>
                    <a:ext uri="{9D8B030D-6E8A-4147-A177-3AD203B41FA5}">
                      <a16:colId xmlns:a16="http://schemas.microsoft.com/office/drawing/2014/main" val="20013"/>
                    </a:ext>
                  </a:extLst>
                </a:gridCol>
                <a:gridCol w="1445781">
                  <a:extLst>
                    <a:ext uri="{9D8B030D-6E8A-4147-A177-3AD203B41FA5}">
                      <a16:colId xmlns:a16="http://schemas.microsoft.com/office/drawing/2014/main" val="20014"/>
                    </a:ext>
                  </a:extLst>
                </a:gridCol>
              </a:tblGrid>
              <a:tr h="254302">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اسپانیا</a:t>
                      </a:r>
                      <a:endParaRPr lang="en-US" sz="1400" b="1" kern="1200" dirty="0">
                        <a:solidFill>
                          <a:sysClr val="windowText" lastClr="000000"/>
                        </a:solidFill>
                        <a:effectLst/>
                        <a:latin typeface="+mn-lt"/>
                        <a:ea typeface="+mn-ea"/>
                        <a:cs typeface="B Titr" panose="000007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پرتغال</a:t>
                      </a:r>
                      <a:endParaRPr lang="en-US" sz="1400" b="1" kern="1200" dirty="0">
                        <a:solidFill>
                          <a:sysClr val="windowText" lastClr="000000"/>
                        </a:solidFill>
                        <a:effectLst/>
                        <a:latin typeface="+mn-lt"/>
                        <a:ea typeface="+mn-ea"/>
                        <a:cs typeface="B Titr" panose="000007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آلمان</a:t>
                      </a:r>
                      <a:endParaRPr lang="en-US" sz="1400" b="1" kern="1200" dirty="0">
                        <a:solidFill>
                          <a:sysClr val="windowText" lastClr="000000"/>
                        </a:solidFill>
                        <a:effectLst/>
                        <a:latin typeface="+mn-lt"/>
                        <a:ea typeface="+mn-ea"/>
                        <a:cs typeface="B Titr" panose="000007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99043">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منصوبان سیاسی و دولتی</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کارمندان دولت</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پارلمان</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مقامات منتخب محلی</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منصوبان سیاسی و دولتی</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کارمندان دولت</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پارلمان</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منصوبان سیاسی و دولتی</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کارمندان دولت</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پارلمان</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extLst>
                  <a:ext uri="{0D108BD9-81ED-4DB2-BD59-A6C34878D82A}">
                    <a16:rowId xmlns:a16="http://schemas.microsoft.com/office/drawing/2014/main" val="10001"/>
                  </a:ext>
                </a:extLst>
              </a:tr>
              <a:tr h="999043">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 خیلی شدید</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بله،خیلی شدید</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بله،اگر شغل تمام وقت برگزینند.</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 </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l" rtl="0">
                        <a:lnSpc>
                          <a:spcPct val="115%"/>
                        </a:lnSpc>
                        <a:spcBef>
                          <a:spcPts val="0"/>
                        </a:spcBef>
                        <a:spcAft>
                          <a:spcPts val="0"/>
                        </a:spcAft>
                      </a:pPr>
                      <a:r>
                        <a:rPr lang="en-US" sz="1100" b="1">
                          <a:solidFill>
                            <a:sysClr val="windowText" lastClr="000000"/>
                          </a:solidFill>
                          <a:effectLst/>
                          <a:cs typeface="B Nazanin" panose="00000400000000000000" pitchFamily="2" charset="-78"/>
                        </a:rPr>
                        <a:t>May exercise certain others</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l" rtl="0">
                        <a:lnSpc>
                          <a:spcPct val="115%"/>
                        </a:lnSpc>
                        <a:spcBef>
                          <a:spcPts val="0"/>
                        </a:spcBef>
                        <a:spcAft>
                          <a:spcPts val="0"/>
                        </a:spcAft>
                      </a:pPr>
                      <a:r>
                        <a:rPr lang="en-US" sz="1100" b="1" dirty="0">
                          <a:solidFill>
                            <a:sysClr val="windowText" lastClr="000000"/>
                          </a:solidFill>
                          <a:effectLst/>
                          <a:cs typeface="B Nazanin" panose="00000400000000000000" pitchFamily="2" charset="-78"/>
                        </a:rPr>
                        <a:t>May exercise certain others</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بله،خیلی شدید</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بله</a:t>
                      </a:r>
                      <a:endParaRPr lang="en-US" sz="16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بله، تنها برای استخدامهای دولتی خاص</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بسته به قانون لندرز</a:t>
                      </a:r>
                      <a:endParaRPr lang="en-US" sz="16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extLst>
                  <a:ext uri="{0D108BD9-81ED-4DB2-BD59-A6C34878D82A}">
                    <a16:rowId xmlns:a16="http://schemas.microsoft.com/office/drawing/2014/main" val="10002"/>
                  </a:ext>
                </a:extLst>
              </a:tr>
              <a:tr h="254302">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فرانسه</a:t>
                      </a:r>
                      <a:endParaRPr lang="en-US" sz="1400" b="1" kern="1200" dirty="0">
                        <a:solidFill>
                          <a:sysClr val="windowText" lastClr="000000"/>
                        </a:solidFill>
                        <a:effectLst/>
                        <a:latin typeface="+mn-lt"/>
                        <a:ea typeface="+mn-ea"/>
                        <a:cs typeface="B Titr" panose="000007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ایتالیا</a:t>
                      </a:r>
                      <a:endParaRPr lang="en-US" sz="1400" b="1" kern="1200" dirty="0">
                        <a:solidFill>
                          <a:sysClr val="windowText" lastClr="000000"/>
                        </a:solidFill>
                        <a:effectLst/>
                        <a:latin typeface="+mn-lt"/>
                        <a:ea typeface="+mn-ea"/>
                        <a:cs typeface="B Titr" panose="000007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بریتانیا</a:t>
                      </a:r>
                      <a:endParaRPr lang="en-US" sz="1400" b="1" kern="1200" dirty="0">
                        <a:solidFill>
                          <a:sysClr val="windowText" lastClr="000000"/>
                        </a:solidFill>
                        <a:effectLst/>
                        <a:latin typeface="+mn-lt"/>
                        <a:ea typeface="+mn-ea"/>
                        <a:cs typeface="B Titr" panose="000007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53632">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منصوبان سیاسی و دولتی</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کارمندان دولت</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قوه قضاییه</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پارلمان</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مقامات منتخب محلی</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منصوبان سیاسی و دولتی</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کارمندان دولت</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قوه قضاییه</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پارلمان</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مقامات منتخب محلی</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منصوبان سیاسی و دولتی</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کارمندان دولت</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قوه قضاییه</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پارلمان</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مقامات منتخب محلی</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extLst>
                  <a:ext uri="{0D108BD9-81ED-4DB2-BD59-A6C34878D82A}">
                    <a16:rowId xmlns:a16="http://schemas.microsoft.com/office/drawing/2014/main" val="10004"/>
                  </a:ext>
                </a:extLst>
              </a:tr>
              <a:tr h="1046577">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 خیلی شدید</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 اما سازگار با استخدام بخش خصوصی</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 اما سازگار با عضویت در پارلمان</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 بعضی</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 بعضی</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 بعضی</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0">
                        <a:lnSpc>
                          <a:spcPct val="115%"/>
                        </a:lnSpc>
                        <a:spcBef>
                          <a:spcPts val="0"/>
                        </a:spcBef>
                        <a:spcAft>
                          <a:spcPts val="0"/>
                        </a:spcAft>
                      </a:pPr>
                      <a:r>
                        <a:rPr lang="en-US" sz="1050" b="1" dirty="0">
                          <a:solidFill>
                            <a:sysClr val="windowText" lastClr="000000"/>
                          </a:solidFill>
                          <a:effectLst/>
                          <a:cs typeface="B Nazanin" panose="00000400000000000000" pitchFamily="2" charset="-78"/>
                        </a:rPr>
                        <a:t>may exercise certain others</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0">
                        <a:lnSpc>
                          <a:spcPct val="115%"/>
                        </a:lnSpc>
                        <a:spcBef>
                          <a:spcPts val="0"/>
                        </a:spcBef>
                        <a:spcAft>
                          <a:spcPts val="0"/>
                        </a:spcAft>
                      </a:pPr>
                      <a:r>
                        <a:rPr lang="en-US" sz="1050" b="1" dirty="0">
                          <a:solidFill>
                            <a:sysClr val="windowText" lastClr="000000"/>
                          </a:solidFill>
                          <a:effectLst/>
                          <a:cs typeface="B Nazanin" panose="00000400000000000000" pitchFamily="2" charset="-78"/>
                        </a:rPr>
                        <a:t>may exercise certain others</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extLst>
                  <a:ext uri="{0D108BD9-81ED-4DB2-BD59-A6C34878D82A}">
                    <a16:rowId xmlns:a16="http://schemas.microsoft.com/office/drawing/2014/main" val="10005"/>
                  </a:ext>
                </a:extLst>
              </a:tr>
              <a:tr h="254302">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مجارستان</a:t>
                      </a:r>
                      <a:endParaRPr lang="en-US" sz="1400" b="1" kern="1200" dirty="0">
                        <a:solidFill>
                          <a:sysClr val="windowText" lastClr="000000"/>
                        </a:solidFill>
                        <a:effectLst/>
                        <a:latin typeface="+mn-lt"/>
                        <a:ea typeface="+mn-ea"/>
                        <a:cs typeface="B Titr" panose="000007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لهستان</a:t>
                      </a:r>
                      <a:endParaRPr lang="en-US" sz="1400" b="1" kern="1200" dirty="0">
                        <a:solidFill>
                          <a:sysClr val="windowText" lastClr="000000"/>
                        </a:solidFill>
                        <a:effectLst/>
                        <a:latin typeface="+mn-lt"/>
                        <a:ea typeface="+mn-ea"/>
                        <a:cs typeface="B Titr" panose="000007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400" b="1" kern="1200" dirty="0">
                          <a:solidFill>
                            <a:sysClr val="windowText" lastClr="000000"/>
                          </a:solidFill>
                          <a:effectLst/>
                          <a:latin typeface="+mn-lt"/>
                          <a:ea typeface="+mn-ea"/>
                          <a:cs typeface="B Titr" panose="00000700000000000000" pitchFamily="2" charset="-78"/>
                        </a:rPr>
                        <a:t>لتونی</a:t>
                      </a:r>
                      <a:endParaRPr lang="en-US" sz="1400" b="1" kern="1200" dirty="0">
                        <a:solidFill>
                          <a:sysClr val="windowText" lastClr="000000"/>
                        </a:solidFill>
                        <a:effectLst/>
                        <a:latin typeface="+mn-lt"/>
                        <a:ea typeface="+mn-ea"/>
                        <a:cs typeface="B Titr" panose="000007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53632">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منصوبان سیاسی و دولتی</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کارمندان دولت</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قوه قضاییه</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پارلمان</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مقامات منتخب محلی</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منصوبان سیاسی و دولتی</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کارمندان دولت</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قوه قضاییه</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پارلمان</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مقامات منتخب محلی</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منصوبان سیاسی و دولتی</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کارمندان دولت</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قوه قضاییه</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پارلمان</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مقامات منتخب محلی</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extLst>
                  <a:ext uri="{0D108BD9-81ED-4DB2-BD59-A6C34878D82A}">
                    <a16:rowId xmlns:a16="http://schemas.microsoft.com/office/drawing/2014/main" val="10007"/>
                  </a:ext>
                </a:extLst>
              </a:tr>
              <a:tr h="1046577">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 قواعد مختلف</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 سازگار با استخدام بخش خصوصی</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 اما سازگار با عضویت در پارلمان</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 خیلی شدید</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 اما سازگار با استخدام بخش خصوصی</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
                        <a:lumOff val="6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 برخی</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 برخی</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a:solidFill>
                            <a:sysClr val="windowText" lastClr="000000"/>
                          </a:solidFill>
                          <a:effectLst/>
                          <a:cs typeface="B Nazanin" panose="00000400000000000000" pitchFamily="2" charset="-78"/>
                        </a:rPr>
                        <a:t>بله</a:t>
                      </a:r>
                      <a:endParaRPr lang="en-US" sz="14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بله</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tc>
                  <a:txBody>
                    <a:bodyPr/>
                    <a:lstStyle/>
                    <a:p>
                      <a:pPr marL="0" marR="0" algn="ctr" rtl="1">
                        <a:lnSpc>
                          <a:spcPct val="115%"/>
                        </a:lnSpc>
                        <a:spcBef>
                          <a:spcPts val="0"/>
                        </a:spcBef>
                        <a:spcAft>
                          <a:spcPts val="0"/>
                        </a:spcAft>
                      </a:pPr>
                      <a:r>
                        <a:rPr lang="fa-IR" sz="1050" b="1" dirty="0">
                          <a:solidFill>
                            <a:sysClr val="windowText" lastClr="000000"/>
                          </a:solidFill>
                          <a:effectLst/>
                          <a:cs typeface="B Nazanin" panose="00000400000000000000" pitchFamily="2" charset="-78"/>
                        </a:rPr>
                        <a:t>خیر</a:t>
                      </a:r>
                      <a:endParaRPr lang="en-US" sz="14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44926" marR="449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
                        <a:lumOff val="8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42394454"/>
      </p:ext>
    </p:extLst>
  </p:cSld>
  <p:clrMapOvr>
    <a:masterClrMapping/>
  </p:clrMapOvr>
  <p:timing>
    <p:tnLst>
      <p:par>
        <p:cTn id="1" dur="indefinite" restart="never" nodeType="tmRoot"/>
      </p:par>
    </p:tnLst>
  </p:timing>
</p:sld>
</file>

<file path=ppt/slides/slide6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itle 1"/>
          <p:cNvSpPr txBox="1">
            <a:spLocks/>
          </p:cNvSpPr>
          <p:nvPr/>
        </p:nvSpPr>
        <p:spPr>
          <a:xfrm rot="16200000">
            <a:off x="8299006" y="2832927"/>
            <a:ext cx="6465194" cy="1082675"/>
          </a:xfrm>
          <a:prstGeom prst="rect">
            <a:avLst/>
          </a:prstGeom>
        </p:spPr>
        <p:txBody>
          <a:bodyPr vert="horz" lIns="91440" tIns="45720" rIns="91440" bIns="45720" rtlCol="0" anchor="ctr">
            <a:normAutofit/>
          </a:bodyPr>
          <a:lstStyle>
            <a:lvl1pPr algn="l" defTabSz="914400" rtl="0" eaLnBrk="1" latinLnBrk="0" hangingPunct="1">
              <a:lnSpc>
                <a:spcPct val="90%"/>
              </a:lnSpc>
              <a:spcBef>
                <a:spcPct val="0%"/>
              </a:spcBef>
              <a:buNone/>
              <a:defRPr sz="4400" kern="1200">
                <a:solidFill>
                  <a:schemeClr val="tx1"/>
                </a:solidFill>
                <a:latin typeface="+mj-lt"/>
                <a:ea typeface="+mj-ea"/>
                <a:cs typeface="+mj-cs"/>
              </a:defRPr>
            </a:lvl1pPr>
          </a:lstStyle>
          <a:p>
            <a:pPr algn="ctr" rtl="1"/>
            <a:r>
              <a:rPr lang="ar-SA" sz="2400" dirty="0">
                <a:cs typeface="B Titr" panose="00000700000000000000" pitchFamily="2" charset="-78"/>
              </a:rPr>
              <a:t>محدوديت فعاليت در بخش خصوصي و </a:t>
            </a:r>
            <a:r>
              <a:rPr lang="en-US" sz="2400" dirty="0">
                <a:cs typeface="B Titr" panose="00000700000000000000" pitchFamily="2" charset="-78"/>
              </a:rPr>
              <a:t>NGO</a:t>
            </a:r>
            <a:r>
              <a:rPr lang="fa-IR" sz="2400" dirty="0">
                <a:cs typeface="B Titr" panose="00000700000000000000" pitchFamily="2" charset="-78"/>
              </a:rPr>
              <a:t> ها پس از ترك مشاغل حاكميتي</a:t>
            </a:r>
            <a:endParaRPr lang="en-US" sz="2400" dirty="0">
              <a:cs typeface="B Titr" panose="00000700000000000000" pitchFamily="2"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982230652"/>
              </p:ext>
            </p:extLst>
          </p:nvPr>
        </p:nvGraphicFramePr>
        <p:xfrm>
          <a:off x="2" y="90152"/>
          <a:ext cx="10084155" cy="6864283"/>
        </p:xfrm>
        <a:graphic>
          <a:graphicData uri="http://purl.oclc.org/ooxml/drawingml/table">
            <a:tbl>
              <a:tblPr rtl="1" firstRow="1" firstCol="1" bandRow="1">
                <a:tableStyleId>{5C22544A-7EE6-4342-B048-85BDC9FD1C3A}</a:tableStyleId>
              </a:tblPr>
              <a:tblGrid>
                <a:gridCol w="663085">
                  <a:extLst>
                    <a:ext uri="{9D8B030D-6E8A-4147-A177-3AD203B41FA5}">
                      <a16:colId xmlns:a16="http://schemas.microsoft.com/office/drawing/2014/main" val="20000"/>
                    </a:ext>
                  </a:extLst>
                </a:gridCol>
                <a:gridCol w="717816">
                  <a:extLst>
                    <a:ext uri="{9D8B030D-6E8A-4147-A177-3AD203B41FA5}">
                      <a16:colId xmlns:a16="http://schemas.microsoft.com/office/drawing/2014/main" val="20001"/>
                    </a:ext>
                  </a:extLst>
                </a:gridCol>
                <a:gridCol w="564149">
                  <a:extLst>
                    <a:ext uri="{9D8B030D-6E8A-4147-A177-3AD203B41FA5}">
                      <a16:colId xmlns:a16="http://schemas.microsoft.com/office/drawing/2014/main" val="20002"/>
                    </a:ext>
                  </a:extLst>
                </a:gridCol>
                <a:gridCol w="859905">
                  <a:extLst>
                    <a:ext uri="{9D8B030D-6E8A-4147-A177-3AD203B41FA5}">
                      <a16:colId xmlns:a16="http://schemas.microsoft.com/office/drawing/2014/main" val="20003"/>
                    </a:ext>
                  </a:extLst>
                </a:gridCol>
                <a:gridCol w="714659">
                  <a:extLst>
                    <a:ext uri="{9D8B030D-6E8A-4147-A177-3AD203B41FA5}">
                      <a16:colId xmlns:a16="http://schemas.microsoft.com/office/drawing/2014/main" val="20004"/>
                    </a:ext>
                  </a:extLst>
                </a:gridCol>
                <a:gridCol w="663085">
                  <a:extLst>
                    <a:ext uri="{9D8B030D-6E8A-4147-A177-3AD203B41FA5}">
                      <a16:colId xmlns:a16="http://schemas.microsoft.com/office/drawing/2014/main" val="20005"/>
                    </a:ext>
                  </a:extLst>
                </a:gridCol>
                <a:gridCol w="717816">
                  <a:extLst>
                    <a:ext uri="{9D8B030D-6E8A-4147-A177-3AD203B41FA5}">
                      <a16:colId xmlns:a16="http://schemas.microsoft.com/office/drawing/2014/main" val="20006"/>
                    </a:ext>
                  </a:extLst>
                </a:gridCol>
                <a:gridCol w="599934">
                  <a:extLst>
                    <a:ext uri="{9D8B030D-6E8A-4147-A177-3AD203B41FA5}">
                      <a16:colId xmlns:a16="http://schemas.microsoft.com/office/drawing/2014/main" val="20007"/>
                    </a:ext>
                  </a:extLst>
                </a:gridCol>
                <a:gridCol w="614669">
                  <a:extLst>
                    <a:ext uri="{9D8B030D-6E8A-4147-A177-3AD203B41FA5}">
                      <a16:colId xmlns:a16="http://schemas.microsoft.com/office/drawing/2014/main" val="20008"/>
                    </a:ext>
                  </a:extLst>
                </a:gridCol>
                <a:gridCol w="610459">
                  <a:extLst>
                    <a:ext uri="{9D8B030D-6E8A-4147-A177-3AD203B41FA5}">
                      <a16:colId xmlns:a16="http://schemas.microsoft.com/office/drawing/2014/main" val="20009"/>
                    </a:ext>
                  </a:extLst>
                </a:gridCol>
                <a:gridCol w="663085">
                  <a:extLst>
                    <a:ext uri="{9D8B030D-6E8A-4147-A177-3AD203B41FA5}">
                      <a16:colId xmlns:a16="http://schemas.microsoft.com/office/drawing/2014/main" val="20010"/>
                    </a:ext>
                  </a:extLst>
                </a:gridCol>
                <a:gridCol w="717816">
                  <a:extLst>
                    <a:ext uri="{9D8B030D-6E8A-4147-A177-3AD203B41FA5}">
                      <a16:colId xmlns:a16="http://schemas.microsoft.com/office/drawing/2014/main" val="20011"/>
                    </a:ext>
                  </a:extLst>
                </a:gridCol>
                <a:gridCol w="564149">
                  <a:extLst>
                    <a:ext uri="{9D8B030D-6E8A-4147-A177-3AD203B41FA5}">
                      <a16:colId xmlns:a16="http://schemas.microsoft.com/office/drawing/2014/main" val="20012"/>
                    </a:ext>
                  </a:extLst>
                </a:gridCol>
                <a:gridCol w="614669">
                  <a:extLst>
                    <a:ext uri="{9D8B030D-6E8A-4147-A177-3AD203B41FA5}">
                      <a16:colId xmlns:a16="http://schemas.microsoft.com/office/drawing/2014/main" val="20013"/>
                    </a:ext>
                  </a:extLst>
                </a:gridCol>
                <a:gridCol w="798859">
                  <a:extLst>
                    <a:ext uri="{9D8B030D-6E8A-4147-A177-3AD203B41FA5}">
                      <a16:colId xmlns:a16="http://schemas.microsoft.com/office/drawing/2014/main" val="20014"/>
                    </a:ext>
                  </a:extLst>
                </a:gridCol>
              </a:tblGrid>
              <a:tr h="321814">
                <a:tc gridSpan="5">
                  <a:txBody>
                    <a:bodyPr/>
                    <a:lstStyle/>
                    <a:p>
                      <a:pPr marL="0" marR="0" algn="ctr" rtl="1">
                        <a:lnSpc>
                          <a:spcPct val="115%"/>
                        </a:lnSpc>
                        <a:spcBef>
                          <a:spcPts val="0"/>
                        </a:spcBef>
                        <a:spcAft>
                          <a:spcPts val="0"/>
                        </a:spcAft>
                      </a:pPr>
                      <a:r>
                        <a:rPr lang="fa-IR" sz="1800" dirty="0">
                          <a:solidFill>
                            <a:sysClr val="windowText" lastClr="000000"/>
                          </a:solidFill>
                          <a:effectLst/>
                          <a:cs typeface="B Titr" panose="00000700000000000000" pitchFamily="2" charset="-78"/>
                        </a:rPr>
                        <a:t>اسپانیا</a:t>
                      </a:r>
                      <a:endParaRPr lang="en-US" sz="1800" dirty="0">
                        <a:solidFill>
                          <a:sysClr val="windowText" lastClr="000000"/>
                        </a:solidFill>
                        <a:effectLst/>
                        <a:latin typeface="Calibri" panose="020F0502020204030204" pitchFamily="34" charset="0"/>
                        <a:ea typeface="SimSun" panose="02010600030101010101" pitchFamily="2" charset="-122"/>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b="1" kern="1200" dirty="0">
                          <a:solidFill>
                            <a:sysClr val="windowText" lastClr="000000"/>
                          </a:solidFill>
                          <a:effectLst/>
                          <a:latin typeface="+mn-lt"/>
                          <a:ea typeface="+mn-ea"/>
                          <a:cs typeface="B Titr" panose="00000700000000000000" pitchFamily="2" charset="-78"/>
                        </a:rPr>
                        <a:t>پرتغال</a:t>
                      </a:r>
                      <a:endParaRPr lang="en-US" sz="18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1800" b="1" kern="1200" dirty="0">
                          <a:solidFill>
                            <a:sysClr val="windowText" lastClr="000000"/>
                          </a:solidFill>
                          <a:effectLst/>
                          <a:latin typeface="+mn-lt"/>
                          <a:ea typeface="+mn-ea"/>
                          <a:cs typeface="B Titr" panose="00000700000000000000" pitchFamily="2" charset="-78"/>
                        </a:rPr>
                        <a:t>آلمان</a:t>
                      </a:r>
                      <a:endParaRPr lang="en-US" sz="18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67210">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منصوبان سیاسی و دولتی</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کارمندان دولت</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قوه قضاییه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پارلمان</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مقامات منتخب محلی</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منصوبان سیاسی و دولتی</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کارمندان دولت</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قوه قضاییه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پارلمان</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مقامات منتخب محلی</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منصوبان سیاسی و دولتی</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کارمندان دولت</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قوه قضاییه</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پارلمان</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b="1" dirty="0">
                          <a:solidFill>
                            <a:sysClr val="windowText" lastClr="000000"/>
                          </a:solidFill>
                          <a:effectLst/>
                          <a:cs typeface="B Nazanin" panose="00000400000000000000" pitchFamily="2" charset="-78"/>
                        </a:rPr>
                        <a:t>مقامات منتخب محلی</a:t>
                      </a:r>
                      <a:endParaRPr lang="en-US" sz="28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190887">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بله، دوسال</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0">
                        <a:lnSpc>
                          <a:spcPct val="115%"/>
                        </a:lnSpc>
                        <a:spcBef>
                          <a:spcPts val="0"/>
                        </a:spcBef>
                        <a:spcAft>
                          <a:spcPts val="0"/>
                        </a:spcAft>
                      </a:pPr>
                      <a:r>
                        <a:rPr lang="en-US" sz="1050" dirty="0">
                          <a:solidFill>
                            <a:sysClr val="windowText" lastClr="000000"/>
                          </a:solidFill>
                          <a:effectLst/>
                          <a:cs typeface="B Nazanin" panose="00000400000000000000" pitchFamily="2" charset="-78"/>
                        </a:rPr>
                        <a:t> </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0">
                        <a:lnSpc>
                          <a:spcPct val="115%"/>
                        </a:lnSpc>
                        <a:spcBef>
                          <a:spcPts val="0"/>
                        </a:spcBef>
                        <a:spcAft>
                          <a:spcPts val="0"/>
                        </a:spcAft>
                      </a:pPr>
                      <a:r>
                        <a:rPr lang="en-US" sz="1050" dirty="0">
                          <a:solidFill>
                            <a:sysClr val="windowText" lastClr="000000"/>
                          </a:solidFill>
                          <a:effectLst/>
                          <a:cs typeface="B Nazanin" panose="00000400000000000000" pitchFamily="2" charset="-78"/>
                        </a:rPr>
                        <a:t> </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0">
                        <a:lnSpc>
                          <a:spcPct val="115%"/>
                        </a:lnSpc>
                        <a:spcBef>
                          <a:spcPts val="0"/>
                        </a:spcBef>
                        <a:spcAft>
                          <a:spcPts val="0"/>
                        </a:spcAft>
                      </a:pPr>
                      <a:r>
                        <a:rPr lang="en-US" sz="1050" dirty="0">
                          <a:solidFill>
                            <a:sysClr val="windowText" lastClr="000000"/>
                          </a:solidFill>
                          <a:effectLst/>
                          <a:cs typeface="B Nazanin" panose="00000400000000000000" pitchFamily="2" charset="-78"/>
                        </a:rPr>
                        <a:t> </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dirty="0">
                          <a:solidFill>
                            <a:sysClr val="windowText" lastClr="000000"/>
                          </a:solidFill>
                          <a:effectLst/>
                          <a:cs typeface="B Nazanin" panose="00000400000000000000" pitchFamily="2" charset="-78"/>
                        </a:rPr>
                        <a:t>درصورت ارتکاب به جرم(مثلا رشوه گیری)</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بله (سه سال)</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0">
                        <a:lnSpc>
                          <a:spcPct val="115%"/>
                        </a:lnSpc>
                        <a:spcBef>
                          <a:spcPts val="0"/>
                        </a:spcBef>
                        <a:spcAft>
                          <a:spcPts val="0"/>
                        </a:spcAft>
                      </a:pPr>
                      <a:r>
                        <a:rPr lang="en-US" sz="1050">
                          <a:solidFill>
                            <a:sysClr val="windowText" lastClr="000000"/>
                          </a:solidFill>
                          <a:effectLst/>
                          <a:cs typeface="B Nazanin" panose="00000400000000000000" pitchFamily="2" charset="-78"/>
                        </a:rPr>
                        <a:t> </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0">
                        <a:lnSpc>
                          <a:spcPct val="115%"/>
                        </a:lnSpc>
                        <a:spcBef>
                          <a:spcPts val="0"/>
                        </a:spcBef>
                        <a:spcAft>
                          <a:spcPts val="0"/>
                        </a:spcAft>
                      </a:pPr>
                      <a:r>
                        <a:rPr lang="en-US" sz="1050" dirty="0">
                          <a:solidFill>
                            <a:sysClr val="windowText" lastClr="000000"/>
                          </a:solidFill>
                          <a:effectLst/>
                          <a:cs typeface="B Nazanin" panose="00000400000000000000" pitchFamily="2" charset="-78"/>
                        </a:rPr>
                        <a:t> </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0">
                        <a:lnSpc>
                          <a:spcPct val="115%"/>
                        </a:lnSpc>
                        <a:spcBef>
                          <a:spcPts val="0"/>
                        </a:spcBef>
                        <a:spcAft>
                          <a:spcPts val="0"/>
                        </a:spcAft>
                      </a:pPr>
                      <a:r>
                        <a:rPr lang="en-US" sz="1050" dirty="0">
                          <a:solidFill>
                            <a:sysClr val="windowText" lastClr="000000"/>
                          </a:solidFill>
                          <a:effectLst/>
                          <a:cs typeface="B Nazanin" panose="00000400000000000000" pitchFamily="2" charset="-78"/>
                        </a:rPr>
                        <a:t> </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0">
                        <a:lnSpc>
                          <a:spcPct val="115%"/>
                        </a:lnSpc>
                        <a:spcBef>
                          <a:spcPts val="0"/>
                        </a:spcBef>
                        <a:spcAft>
                          <a:spcPts val="0"/>
                        </a:spcAft>
                      </a:pPr>
                      <a:r>
                        <a:rPr lang="en-US" sz="1050" dirty="0">
                          <a:solidFill>
                            <a:sysClr val="windowText" lastClr="000000"/>
                          </a:solidFill>
                          <a:effectLst/>
                          <a:cs typeface="B Nazanin" panose="00000400000000000000" pitchFamily="2" charset="-78"/>
                        </a:rPr>
                        <a:t> </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خیر </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خیر </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خیر</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خیر</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dirty="0">
                          <a:solidFill>
                            <a:sysClr val="windowText" lastClr="000000"/>
                          </a:solidFill>
                          <a:effectLst/>
                          <a:cs typeface="B Nazanin" panose="00000400000000000000" pitchFamily="2" charset="-78"/>
                        </a:rPr>
                        <a:t>خیر</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321814">
                <a:tc gridSpan="5">
                  <a:txBody>
                    <a:bodyPr/>
                    <a:lstStyle/>
                    <a:p>
                      <a:pPr marL="0" marR="0" algn="ctr" rtl="1">
                        <a:lnSpc>
                          <a:spcPct val="115%"/>
                        </a:lnSpc>
                        <a:spcBef>
                          <a:spcPts val="0"/>
                        </a:spcBef>
                        <a:spcAft>
                          <a:spcPts val="0"/>
                        </a:spcAft>
                      </a:pPr>
                      <a:r>
                        <a:rPr lang="fa-IR" sz="2000" b="1" kern="1200" dirty="0">
                          <a:solidFill>
                            <a:sysClr val="windowText" lastClr="000000"/>
                          </a:solidFill>
                          <a:effectLst/>
                          <a:latin typeface="+mn-lt"/>
                          <a:ea typeface="+mn-ea"/>
                          <a:cs typeface="B Titr" panose="00000700000000000000" pitchFamily="2" charset="-78"/>
                        </a:rPr>
                        <a:t>فرانسه</a:t>
                      </a:r>
                      <a:endParaRPr lang="en-US" sz="20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2000" b="1" kern="1200" dirty="0">
                          <a:solidFill>
                            <a:sysClr val="windowText" lastClr="000000"/>
                          </a:solidFill>
                          <a:effectLst/>
                          <a:latin typeface="+mn-lt"/>
                          <a:ea typeface="+mn-ea"/>
                          <a:cs typeface="B Titr" panose="00000700000000000000" pitchFamily="2" charset="-78"/>
                        </a:rPr>
                        <a:t>ایتالیا</a:t>
                      </a:r>
                      <a:endParaRPr lang="en-US" sz="20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2000" b="1" kern="1200" dirty="0">
                          <a:solidFill>
                            <a:sysClr val="windowText" lastClr="000000"/>
                          </a:solidFill>
                          <a:effectLst/>
                          <a:latin typeface="+mn-lt"/>
                          <a:ea typeface="+mn-ea"/>
                          <a:cs typeface="B Titr" panose="00000700000000000000" pitchFamily="2" charset="-78"/>
                        </a:rPr>
                        <a:t>بریتانیا</a:t>
                      </a:r>
                      <a:endParaRPr lang="en-US" sz="20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91912">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منصوبان سیاسی و دولتی</a:t>
                      </a:r>
                      <a:endParaRPr lang="en-US" sz="11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11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قوه قضاییه</a:t>
                      </a:r>
                      <a:endParaRPr lang="en-US" sz="11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پارلمان</a:t>
                      </a:r>
                      <a:endParaRPr lang="en-US" sz="11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مقامات منتخب محلی</a:t>
                      </a:r>
                      <a:endParaRPr lang="en-US" sz="11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منصوبان سیاسی و دولتی</a:t>
                      </a:r>
                      <a:endParaRPr lang="en-US" sz="11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کارمندان دولت</a:t>
                      </a:r>
                      <a:endParaRPr lang="en-US" sz="11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11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پارلمان</a:t>
                      </a:r>
                      <a:endParaRPr lang="en-US" sz="11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11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منصوبان سیاسی و دولتی</a:t>
                      </a:r>
                      <a:endParaRPr lang="en-US" sz="11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کارمندان دولت</a:t>
                      </a:r>
                      <a:endParaRPr lang="en-US" sz="11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قوه قضاییه</a:t>
                      </a:r>
                      <a:endParaRPr lang="en-US" sz="11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100" b="1">
                          <a:solidFill>
                            <a:sysClr val="windowText" lastClr="000000"/>
                          </a:solidFill>
                          <a:effectLst/>
                          <a:cs typeface="B Nazanin" panose="00000400000000000000" pitchFamily="2" charset="-78"/>
                        </a:rPr>
                        <a:t>پارلمان</a:t>
                      </a:r>
                      <a:endParaRPr lang="en-US" sz="1100" b="1">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100" b="1" dirty="0">
                          <a:solidFill>
                            <a:sysClr val="windowText" lastClr="000000"/>
                          </a:solidFill>
                          <a:effectLst/>
                          <a:cs typeface="B Nazanin" panose="00000400000000000000" pitchFamily="2" charset="-78"/>
                        </a:rPr>
                        <a:t>مقامات منتخب محلی</a:t>
                      </a:r>
                      <a:endParaRPr lang="en-US" sz="1100" b="1"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r h="1069597">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بله</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بله(5 سال)</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0">
                        <a:lnSpc>
                          <a:spcPct val="115%"/>
                        </a:lnSpc>
                        <a:spcBef>
                          <a:spcPts val="0"/>
                        </a:spcBef>
                        <a:spcAft>
                          <a:spcPts val="0"/>
                        </a:spcAft>
                      </a:pPr>
                      <a:r>
                        <a:rPr lang="en-US" sz="1050" dirty="0">
                          <a:solidFill>
                            <a:sysClr val="windowText" lastClr="000000"/>
                          </a:solidFill>
                          <a:effectLst/>
                          <a:cs typeface="B Nazanin" panose="00000400000000000000" pitchFamily="2" charset="-78"/>
                        </a:rPr>
                        <a:t> </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050" dirty="0">
                          <a:solidFill>
                            <a:sysClr val="windowText" lastClr="000000"/>
                          </a:solidFill>
                          <a:effectLst/>
                          <a:cs typeface="B Nazanin" panose="00000400000000000000" pitchFamily="2" charset="-78"/>
                        </a:rPr>
                        <a:t>خیلی کم(تنها موسسات پس انداز،شرکتهای دولتی)</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050" dirty="0">
                          <a:solidFill>
                            <a:sysClr val="windowText" lastClr="000000"/>
                          </a:solidFill>
                          <a:effectLst/>
                          <a:cs typeface="B Nazanin" panose="00000400000000000000" pitchFamily="2" charset="-78"/>
                        </a:rPr>
                        <a:t>بله</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0">
                        <a:lnSpc>
                          <a:spcPct val="115%"/>
                        </a:lnSpc>
                        <a:spcBef>
                          <a:spcPts val="0"/>
                        </a:spcBef>
                        <a:spcAft>
                          <a:spcPts val="0"/>
                        </a:spcAft>
                      </a:pPr>
                      <a:r>
                        <a:rPr lang="en-US" sz="1050" dirty="0">
                          <a:solidFill>
                            <a:sysClr val="windowText" lastClr="000000"/>
                          </a:solidFill>
                          <a:effectLst/>
                          <a:cs typeface="B Nazanin" panose="00000400000000000000" pitchFamily="2" charset="-78"/>
                        </a:rPr>
                        <a:t> </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بله(برخی)</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0">
                        <a:lnSpc>
                          <a:spcPct val="115%"/>
                        </a:lnSpc>
                        <a:spcBef>
                          <a:spcPts val="0"/>
                        </a:spcBef>
                        <a:spcAft>
                          <a:spcPts val="0"/>
                        </a:spcAft>
                      </a:pPr>
                      <a:r>
                        <a:rPr lang="en-US" sz="1050">
                          <a:solidFill>
                            <a:sysClr val="windowText" lastClr="000000"/>
                          </a:solidFill>
                          <a:effectLst/>
                          <a:cs typeface="B Nazanin" panose="00000400000000000000" pitchFamily="2" charset="-78"/>
                        </a:rPr>
                        <a:t> </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0">
                        <a:lnSpc>
                          <a:spcPct val="115%"/>
                        </a:lnSpc>
                        <a:spcBef>
                          <a:spcPts val="0"/>
                        </a:spcBef>
                        <a:spcAft>
                          <a:spcPts val="0"/>
                        </a:spcAft>
                      </a:pPr>
                      <a:r>
                        <a:rPr lang="en-US" sz="1050">
                          <a:solidFill>
                            <a:sysClr val="windowText" lastClr="000000"/>
                          </a:solidFill>
                          <a:effectLst/>
                          <a:cs typeface="B Nazanin" panose="00000400000000000000" pitchFamily="2" charset="-78"/>
                        </a:rPr>
                        <a:t> </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0">
                        <a:lnSpc>
                          <a:spcPct val="115%"/>
                        </a:lnSpc>
                        <a:spcBef>
                          <a:spcPts val="0"/>
                        </a:spcBef>
                        <a:spcAft>
                          <a:spcPts val="0"/>
                        </a:spcAft>
                      </a:pPr>
                      <a:r>
                        <a:rPr lang="en-US" sz="1050" dirty="0">
                          <a:solidFill>
                            <a:sysClr val="windowText" lastClr="000000"/>
                          </a:solidFill>
                          <a:effectLst/>
                          <a:cs typeface="B Nazanin" panose="00000400000000000000" pitchFamily="2" charset="-78"/>
                        </a:rPr>
                        <a:t> </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0">
                        <a:lnSpc>
                          <a:spcPct val="115%"/>
                        </a:lnSpc>
                        <a:spcBef>
                          <a:spcPts val="0"/>
                        </a:spcBef>
                        <a:spcAft>
                          <a:spcPts val="0"/>
                        </a:spcAft>
                      </a:pPr>
                      <a:r>
                        <a:rPr lang="en-US" sz="1050">
                          <a:solidFill>
                            <a:sysClr val="windowText" lastClr="000000"/>
                          </a:solidFill>
                          <a:effectLst/>
                          <a:cs typeface="B Nazanin" panose="00000400000000000000" pitchFamily="2" charset="-78"/>
                        </a:rPr>
                        <a:t> </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050" dirty="0">
                          <a:solidFill>
                            <a:sysClr val="windowText" lastClr="000000"/>
                          </a:solidFill>
                          <a:effectLst/>
                          <a:cs typeface="B Nazanin" panose="00000400000000000000" pitchFamily="2" charset="-78"/>
                        </a:rPr>
                        <a:t>بله، دوسال و می بایست گزارش دهند</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0">
                        <a:lnSpc>
                          <a:spcPct val="115%"/>
                        </a:lnSpc>
                        <a:spcBef>
                          <a:spcPts val="0"/>
                        </a:spcBef>
                        <a:spcAft>
                          <a:spcPts val="0"/>
                        </a:spcAft>
                      </a:pPr>
                      <a:r>
                        <a:rPr lang="en-US" sz="1050" dirty="0">
                          <a:solidFill>
                            <a:sysClr val="windowText" lastClr="000000"/>
                          </a:solidFill>
                          <a:effectLst/>
                          <a:cs typeface="B Nazanin" panose="00000400000000000000" pitchFamily="2" charset="-78"/>
                        </a:rPr>
                        <a:t> </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0">
                        <a:lnSpc>
                          <a:spcPct val="115%"/>
                        </a:lnSpc>
                        <a:spcBef>
                          <a:spcPts val="0"/>
                        </a:spcBef>
                        <a:spcAft>
                          <a:spcPts val="0"/>
                        </a:spcAft>
                      </a:pPr>
                      <a:r>
                        <a:rPr lang="en-US" sz="1050" dirty="0">
                          <a:solidFill>
                            <a:sysClr val="windowText" lastClr="000000"/>
                          </a:solidFill>
                          <a:effectLst/>
                          <a:cs typeface="B Nazanin" panose="00000400000000000000" pitchFamily="2" charset="-78"/>
                        </a:rPr>
                        <a:t> </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0">
                        <a:lnSpc>
                          <a:spcPct val="115%"/>
                        </a:lnSpc>
                        <a:spcBef>
                          <a:spcPts val="0"/>
                        </a:spcBef>
                        <a:spcAft>
                          <a:spcPts val="0"/>
                        </a:spcAft>
                      </a:pPr>
                      <a:r>
                        <a:rPr lang="en-US" sz="1050" dirty="0">
                          <a:solidFill>
                            <a:sysClr val="windowText" lastClr="000000"/>
                          </a:solidFill>
                          <a:effectLst/>
                          <a:cs typeface="B Nazanin" panose="00000400000000000000" pitchFamily="2" charset="-78"/>
                        </a:rPr>
                        <a:t> </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321814">
                <a:tc gridSpan="5">
                  <a:txBody>
                    <a:bodyPr/>
                    <a:lstStyle/>
                    <a:p>
                      <a:pPr marL="0" marR="0" algn="ctr" rtl="1">
                        <a:lnSpc>
                          <a:spcPct val="115%"/>
                        </a:lnSpc>
                        <a:spcBef>
                          <a:spcPts val="0"/>
                        </a:spcBef>
                        <a:spcAft>
                          <a:spcPts val="0"/>
                        </a:spcAft>
                      </a:pPr>
                      <a:r>
                        <a:rPr lang="fa-IR" sz="2000" b="1" kern="1200" dirty="0">
                          <a:solidFill>
                            <a:sysClr val="windowText" lastClr="000000"/>
                          </a:solidFill>
                          <a:effectLst/>
                          <a:latin typeface="+mn-lt"/>
                          <a:ea typeface="+mn-ea"/>
                          <a:cs typeface="B Titr" panose="00000700000000000000" pitchFamily="2" charset="-78"/>
                        </a:rPr>
                        <a:t>مجارستان</a:t>
                      </a:r>
                      <a:endParaRPr lang="en-US" sz="20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2000" b="1" kern="1200" dirty="0">
                          <a:solidFill>
                            <a:sysClr val="windowText" lastClr="000000"/>
                          </a:solidFill>
                          <a:effectLst/>
                          <a:latin typeface="+mn-lt"/>
                          <a:ea typeface="+mn-ea"/>
                          <a:cs typeface="B Titr" panose="00000700000000000000" pitchFamily="2" charset="-78"/>
                        </a:rPr>
                        <a:t>لهستان</a:t>
                      </a:r>
                      <a:endParaRPr lang="en-US" sz="20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rtl="1">
                        <a:lnSpc>
                          <a:spcPct val="115%"/>
                        </a:lnSpc>
                        <a:spcBef>
                          <a:spcPts val="0"/>
                        </a:spcBef>
                        <a:spcAft>
                          <a:spcPts val="0"/>
                        </a:spcAft>
                      </a:pPr>
                      <a:r>
                        <a:rPr lang="fa-IR" sz="2000" b="1" kern="1200" dirty="0">
                          <a:solidFill>
                            <a:sysClr val="windowText" lastClr="000000"/>
                          </a:solidFill>
                          <a:effectLst/>
                          <a:latin typeface="+mn-lt"/>
                          <a:ea typeface="+mn-ea"/>
                          <a:cs typeface="B Titr" panose="00000700000000000000" pitchFamily="2" charset="-78"/>
                        </a:rPr>
                        <a:t>لتونی</a:t>
                      </a:r>
                      <a:endParaRPr lang="en-US" sz="2000" b="1" kern="1200" dirty="0">
                        <a:solidFill>
                          <a:sysClr val="windowText" lastClr="000000"/>
                        </a:solidFill>
                        <a:effectLst/>
                        <a:latin typeface="+mn-lt"/>
                        <a:ea typeface="+mn-ea"/>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91912">
                <a:tc>
                  <a:txBody>
                    <a:bodyPr/>
                    <a:lstStyle/>
                    <a:p>
                      <a:pPr marL="0" marR="0" algn="ctr" rtl="1">
                        <a:lnSpc>
                          <a:spcPct val="115%"/>
                        </a:lnSpc>
                        <a:spcBef>
                          <a:spcPts val="0"/>
                        </a:spcBef>
                        <a:spcAft>
                          <a:spcPts val="0"/>
                        </a:spcAft>
                      </a:pPr>
                      <a:r>
                        <a:rPr lang="fa-IR" sz="1200" dirty="0">
                          <a:solidFill>
                            <a:sysClr val="windowText" lastClr="000000"/>
                          </a:solidFill>
                          <a:effectLst/>
                          <a:cs typeface="B Nazanin" panose="00000400000000000000" pitchFamily="2" charset="-78"/>
                        </a:rPr>
                        <a:t>منصوبان سیاسی و دولتی</a:t>
                      </a:r>
                      <a:endParaRPr lang="en-US" sz="12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dirty="0">
                          <a:solidFill>
                            <a:sysClr val="windowText" lastClr="000000"/>
                          </a:solidFill>
                          <a:effectLst/>
                          <a:cs typeface="B Nazanin" panose="00000400000000000000" pitchFamily="2" charset="-78"/>
                        </a:rPr>
                        <a:t>کارمندان دولت</a:t>
                      </a:r>
                      <a:endParaRPr lang="en-US" sz="12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dirty="0">
                          <a:solidFill>
                            <a:sysClr val="windowText" lastClr="000000"/>
                          </a:solidFill>
                          <a:effectLst/>
                          <a:cs typeface="B Nazanin" panose="00000400000000000000" pitchFamily="2" charset="-78"/>
                        </a:rPr>
                        <a:t>قوه قضاییه</a:t>
                      </a:r>
                      <a:endParaRPr lang="en-US" sz="12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dirty="0">
                          <a:solidFill>
                            <a:sysClr val="windowText" lastClr="000000"/>
                          </a:solidFill>
                          <a:effectLst/>
                          <a:cs typeface="B Nazanin" panose="00000400000000000000" pitchFamily="2" charset="-78"/>
                        </a:rPr>
                        <a:t>پارلمان</a:t>
                      </a:r>
                      <a:endParaRPr lang="en-US" sz="12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dirty="0">
                          <a:solidFill>
                            <a:sysClr val="windowText" lastClr="000000"/>
                          </a:solidFill>
                          <a:effectLst/>
                          <a:cs typeface="B Nazanin" panose="00000400000000000000" pitchFamily="2" charset="-78"/>
                        </a:rPr>
                        <a:t>مقامات منتخب محلی</a:t>
                      </a:r>
                      <a:endParaRPr lang="en-US" sz="12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a:solidFill>
                            <a:sysClr val="windowText" lastClr="000000"/>
                          </a:solidFill>
                          <a:effectLst/>
                          <a:cs typeface="B Nazanin" panose="00000400000000000000" pitchFamily="2" charset="-78"/>
                        </a:rPr>
                        <a:t>منصوبان سیاسی و دولتی</a:t>
                      </a:r>
                      <a:endParaRPr lang="en-US" sz="12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200" dirty="0">
                          <a:solidFill>
                            <a:sysClr val="windowText" lastClr="000000"/>
                          </a:solidFill>
                          <a:effectLst/>
                          <a:cs typeface="B Nazanin" panose="00000400000000000000" pitchFamily="2" charset="-78"/>
                        </a:rPr>
                        <a:t>کارمندان دولت</a:t>
                      </a:r>
                      <a:endParaRPr lang="en-US" sz="12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200" dirty="0">
                          <a:solidFill>
                            <a:sysClr val="windowText" lastClr="000000"/>
                          </a:solidFill>
                          <a:effectLst/>
                          <a:cs typeface="B Nazanin" panose="00000400000000000000" pitchFamily="2" charset="-78"/>
                        </a:rPr>
                        <a:t>قوه قضاییه</a:t>
                      </a:r>
                      <a:endParaRPr lang="en-US" sz="12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200">
                          <a:solidFill>
                            <a:sysClr val="windowText" lastClr="000000"/>
                          </a:solidFill>
                          <a:effectLst/>
                          <a:cs typeface="B Nazanin" panose="00000400000000000000" pitchFamily="2" charset="-78"/>
                        </a:rPr>
                        <a:t>پارلمان</a:t>
                      </a:r>
                      <a:endParaRPr lang="en-US" sz="12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200" dirty="0">
                          <a:solidFill>
                            <a:sysClr val="windowText" lastClr="000000"/>
                          </a:solidFill>
                          <a:effectLst/>
                          <a:cs typeface="B Nazanin" panose="00000400000000000000" pitchFamily="2" charset="-78"/>
                        </a:rPr>
                        <a:t>مقامات منتخب محلی</a:t>
                      </a:r>
                      <a:endParaRPr lang="en-US" sz="12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200" dirty="0">
                          <a:solidFill>
                            <a:sysClr val="windowText" lastClr="000000"/>
                          </a:solidFill>
                          <a:effectLst/>
                          <a:cs typeface="B Nazanin" panose="00000400000000000000" pitchFamily="2" charset="-78"/>
                        </a:rPr>
                        <a:t>منصوبان سیاسی و دولتی</a:t>
                      </a:r>
                      <a:endParaRPr lang="en-US" sz="12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dirty="0">
                          <a:solidFill>
                            <a:sysClr val="windowText" lastClr="000000"/>
                          </a:solidFill>
                          <a:effectLst/>
                          <a:cs typeface="B Nazanin" panose="00000400000000000000" pitchFamily="2" charset="-78"/>
                        </a:rPr>
                        <a:t>کارمندان دولت</a:t>
                      </a:r>
                      <a:endParaRPr lang="en-US" sz="12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dirty="0">
                          <a:solidFill>
                            <a:sysClr val="windowText" lastClr="000000"/>
                          </a:solidFill>
                          <a:effectLst/>
                          <a:cs typeface="B Nazanin" panose="00000400000000000000" pitchFamily="2" charset="-78"/>
                        </a:rPr>
                        <a:t>قوه قضاییه</a:t>
                      </a:r>
                      <a:endParaRPr lang="en-US" sz="12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dirty="0">
                          <a:solidFill>
                            <a:sysClr val="windowText" lastClr="000000"/>
                          </a:solidFill>
                          <a:effectLst/>
                          <a:cs typeface="B Nazanin" panose="00000400000000000000" pitchFamily="2" charset="-78"/>
                        </a:rPr>
                        <a:t>پارلمان</a:t>
                      </a:r>
                      <a:endParaRPr lang="en-US" sz="12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200" dirty="0">
                          <a:solidFill>
                            <a:sysClr val="windowText" lastClr="000000"/>
                          </a:solidFill>
                          <a:effectLst/>
                          <a:cs typeface="B Nazanin" panose="00000400000000000000" pitchFamily="2" charset="-78"/>
                        </a:rPr>
                        <a:t>مقامات منتخب محلی</a:t>
                      </a:r>
                      <a:endParaRPr lang="en-US" sz="12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7"/>
                  </a:ext>
                </a:extLst>
              </a:tr>
              <a:tr h="1190887">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خیر</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خیر</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خیر</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خیر</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dirty="0">
                          <a:solidFill>
                            <a:sysClr val="windowText" lastClr="000000"/>
                          </a:solidFill>
                          <a:effectLst/>
                          <a:cs typeface="B Nazanin" panose="00000400000000000000" pitchFamily="2" charset="-78"/>
                        </a:rPr>
                        <a:t>خیر</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بله، می بایست موافقت کسب نمایند.</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بله، یکسال پس از رفتن از بخش دولتی</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0">
                        <a:lnSpc>
                          <a:spcPct val="115%"/>
                        </a:lnSpc>
                        <a:spcBef>
                          <a:spcPts val="0"/>
                        </a:spcBef>
                        <a:spcAft>
                          <a:spcPts val="0"/>
                        </a:spcAft>
                      </a:pPr>
                      <a:r>
                        <a:rPr lang="en-US" sz="1050">
                          <a:solidFill>
                            <a:sysClr val="windowText" lastClr="000000"/>
                          </a:solidFill>
                          <a:effectLst/>
                          <a:cs typeface="B Nazanin" panose="00000400000000000000" pitchFamily="2" charset="-78"/>
                        </a:rPr>
                        <a:t> </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0">
                        <a:lnSpc>
                          <a:spcPct val="115%"/>
                        </a:lnSpc>
                        <a:spcBef>
                          <a:spcPts val="0"/>
                        </a:spcBef>
                        <a:spcAft>
                          <a:spcPts val="0"/>
                        </a:spcAft>
                      </a:pPr>
                      <a:r>
                        <a:rPr lang="en-US" sz="1050">
                          <a:solidFill>
                            <a:sysClr val="windowText" lastClr="000000"/>
                          </a:solidFill>
                          <a:effectLst/>
                          <a:cs typeface="B Nazanin" panose="00000400000000000000" pitchFamily="2" charset="-78"/>
                        </a:rPr>
                        <a:t> </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050" dirty="0">
                          <a:solidFill>
                            <a:sysClr val="windowText" lastClr="000000"/>
                          </a:solidFill>
                          <a:effectLst/>
                          <a:cs typeface="B Nazanin" panose="00000400000000000000" pitchFamily="2" charset="-78"/>
                        </a:rPr>
                        <a:t>بله، یکسال پس از رفتن از بخش دولتی</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بله</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بله</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بله</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a:solidFill>
                            <a:sysClr val="windowText" lastClr="000000"/>
                          </a:solidFill>
                          <a:effectLst/>
                          <a:cs typeface="B Nazanin" panose="00000400000000000000" pitchFamily="2" charset="-78"/>
                        </a:rPr>
                        <a:t>بله</a:t>
                      </a:r>
                      <a:endParaRPr lang="en-US" sz="200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rtl="1">
                        <a:lnSpc>
                          <a:spcPct val="115%"/>
                        </a:lnSpc>
                        <a:spcBef>
                          <a:spcPts val="0"/>
                        </a:spcBef>
                        <a:spcAft>
                          <a:spcPts val="0"/>
                        </a:spcAft>
                      </a:pPr>
                      <a:r>
                        <a:rPr lang="fa-IR" sz="1050" dirty="0">
                          <a:solidFill>
                            <a:sysClr val="windowText" lastClr="000000"/>
                          </a:solidFill>
                          <a:effectLst/>
                          <a:cs typeface="B Nazanin" panose="00000400000000000000" pitchFamily="2" charset="-78"/>
                        </a:rPr>
                        <a:t>بله</a:t>
                      </a:r>
                      <a:endParaRPr lang="en-US" sz="2000" dirty="0">
                        <a:solidFill>
                          <a:sysClr val="windowText" lastClr="000000"/>
                        </a:solidFill>
                        <a:effectLst/>
                        <a:latin typeface="Calibri" panose="020F0502020204030204" pitchFamily="34" charset="0"/>
                        <a:ea typeface="SimSun" panose="02010600030101010101" pitchFamily="2" charset="-122"/>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71624642"/>
      </p:ext>
    </p:extLst>
  </p:cSld>
  <p:clrMapOvr>
    <a:masterClrMapping/>
  </p:clrMapOvr>
  <p:timing>
    <p:tnLst>
      <p:par>
        <p:cTn id="1" dur="indefinite" restart="never" nodeType="tmRoot"/>
      </p:par>
    </p:tnLst>
  </p:timing>
</p:sld>
</file>

<file path=ppt/slides/slide7.xml><?xml version="1.0" encoding="utf-8"?>
<p:sld xmlns:a="http://purl.oclc.org/ooxml/drawingml/main" xmlns:r="http://purl.oclc.org/ooxml/officeDocument/relationships" xmlns:p="http://purl.oclc.org/ooxml/presentationml/main">
  <p:cSld>
    <p:bg>
      <p:bgRef idx="1003">
        <a:schemeClr val="bg2"/>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19101" y="0"/>
            <a:ext cx="9601200" cy="6775469"/>
          </a:xfrm>
          <a:prstGeom prst="rect">
            <a:avLst/>
          </a:prstGeom>
        </p:spPr>
      </p:pic>
      <p:sp>
        <p:nvSpPr>
          <p:cNvPr id="7" name="Content Placeholder 2"/>
          <p:cNvSpPr>
            <a:spLocks noGrp="1"/>
          </p:cNvSpPr>
          <p:nvPr>
            <p:ph idx="1"/>
          </p:nvPr>
        </p:nvSpPr>
        <p:spPr>
          <a:xfrm rot="16200000">
            <a:off x="8186454" y="2348674"/>
            <a:ext cx="6422570" cy="2078120"/>
          </a:xfrm>
        </p:spPr>
        <p:txBody>
          <a:bodyPr>
            <a:normAutofit/>
          </a:bodyPr>
          <a:lstStyle/>
          <a:p>
            <a:pPr marL="0" indent="0" algn="ctr" rtl="1">
              <a:buNone/>
            </a:pPr>
            <a:r>
              <a:rPr lang="en-US" sz="4800" b="1" dirty="0" smtClean="0">
                <a:latin typeface="Times New Roman" panose="02020603050405020304" pitchFamily="18" charset="0"/>
                <a:cs typeface="Times New Roman" panose="02020603050405020304" pitchFamily="18" charset="0"/>
              </a:rPr>
              <a:t>Building Blocks</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72755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5" name="TextBox 4"/>
          <p:cNvSpPr txBox="1"/>
          <p:nvPr/>
        </p:nvSpPr>
        <p:spPr>
          <a:xfrm>
            <a:off x="2184400" y="1730600"/>
            <a:ext cx="8374379" cy="1482500"/>
          </a:xfrm>
          <a:prstGeom prst="rect">
            <a:avLst/>
          </a:prstGeom>
          <a:noFill/>
        </p:spPr>
        <p:txBody>
          <a:bodyPr wrap="square" rtlCol="0">
            <a:spAutoFit/>
          </a:bodyPr>
          <a:lstStyle/>
          <a:p>
            <a:pPr algn="ctr">
              <a:lnSpc>
                <a:spcPct val="150%"/>
              </a:lnSpc>
            </a:pPr>
            <a:r>
              <a:rPr lang="fa-IR" sz="6000" dirty="0" smtClean="0">
                <a:ln w="0"/>
                <a:effectLst>
                  <a:outerShdw blurRad="38100" dist="19050" dir="2700000" algn="tl" rotWithShape="0">
                    <a:schemeClr val="dk1">
                      <a:alpha val="40%"/>
                    </a:schemeClr>
                  </a:outerShdw>
                </a:effectLst>
                <a:latin typeface="IranNastaliq" panose="02020505000000020003" pitchFamily="18" charset="0"/>
                <a:cs typeface="B Titr" panose="00000700000000000000" pitchFamily="2" charset="-78"/>
              </a:rPr>
              <a:t>تعارض منافع در نظام سلامت</a:t>
            </a:r>
            <a:endParaRPr lang="en-US" sz="6000" dirty="0">
              <a:ln w="0"/>
              <a:effectLst>
                <a:outerShdw blurRad="38100" dist="19050" dir="2700000" algn="tl" rotWithShape="0">
                  <a:schemeClr val="dk1">
                    <a:alpha val="40%"/>
                  </a:schemeClr>
                </a:outerShdw>
              </a:effectLst>
              <a:latin typeface="IranNastaliq" panose="02020505000000020003" pitchFamily="18" charset="0"/>
              <a:cs typeface="B Titr" panose="00000700000000000000" pitchFamily="2" charset="-78"/>
            </a:endParaRPr>
          </a:p>
        </p:txBody>
      </p:sp>
    </p:spTree>
    <p:extLst>
      <p:ext uri="{BB962C8B-B14F-4D97-AF65-F5344CB8AC3E}">
        <p14:creationId xmlns:p14="http://schemas.microsoft.com/office/powerpoint/2010/main" val="329347344"/>
      </p:ext>
    </p:extLst>
  </p:cSld>
  <p:clrMapOvr>
    <a:masterClrMapping/>
  </p:clrMapOvr>
  <p:timing>
    <p:tnLst>
      <p:par>
        <p:cTn id="1" dur="indefinite" restart="never" nodeType="tmRoot"/>
      </p:par>
    </p:tnLst>
  </p:timing>
</p:sld>
</file>

<file path=ppt/slides/slide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7c5b21e92f7fb4fb965abd92d992fb2f6679107-720p__5188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1414" y="169817"/>
            <a:ext cx="9575022" cy="5386251"/>
          </a:xfrm>
        </p:spPr>
      </p:pic>
    </p:spTree>
    <p:extLst>
      <p:ext uri="{BB962C8B-B14F-4D97-AF65-F5344CB8AC3E}">
        <p14:creationId xmlns:p14="http://schemas.microsoft.com/office/powerpoint/2010/main" val="1723262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
                <p:cTn id="7" fill="hold" display="0">
                  <p:stCondLst>
                    <p:cond delay="indefinite"/>
                  </p:stCondLst>
                </p:cTn>
                <p:tgtEl>
                  <p:spTgt spid="4"/>
                </p:tgtEl>
              </p:cMediaNode>
            </p:video>
          </p:childTnLst>
        </p:cTn>
      </p:par>
    </p:tnLst>
  </p:timing>
</p:sld>
</file>

<file path=ppt/theme/_rels/theme2.xml.rels><?xml version="1.0" encoding="UTF-8" standalone="yes"?>
<Relationships xmlns="http://schemas.openxmlformats.org/package/2006/relationships"><Relationship Id="rId1" Type="http://purl.oclc.org/ooxml/officeDocument/relationships/image" Target="../media/image1.jpeg"/></Relationships>
</file>

<file path=ppt/theme/theme1.xml><?xml version="1.0" encoding="utf-8"?>
<a:theme xmlns:a="http://purl.oclc.org/ooxml/drawingml/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purl.oclc.org/ooxml/drawingml/main" name="Theme1">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
                <a:satMod val="108%"/>
                <a:lumMod val="110%"/>
              </a:schemeClr>
            </a:gs>
            <a:gs pos="100%">
              <a:schemeClr val="phClr">
                <a:tint val="81%"/>
                <a:satMod val="109%"/>
                <a:lumMod val="105%"/>
              </a:schemeClr>
            </a:gs>
          </a:gsLst>
          <a:lin ang="5040000" scaled="0"/>
        </a:gradFill>
        <a:gradFill rotWithShape="1">
          <a:gsLst>
            <a:gs pos="0%">
              <a:schemeClr val="phClr">
                <a:tint val="94%"/>
                <a:satMod val="105%"/>
                <a:lumMod val="102%"/>
              </a:schemeClr>
            </a:gs>
            <a:gs pos="100%">
              <a:schemeClr val="phClr">
                <a:shade val="74%"/>
                <a:satMod val="128%"/>
                <a:lumMod val="1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gradFill rotWithShape="1">
          <a:gsLst>
            <a:gs pos="0%">
              <a:schemeClr val="phClr">
                <a:tint val="98%"/>
                <a:hueMod val="88%"/>
                <a:satMod val="148%"/>
                <a:lumMod val="150%"/>
              </a:schemeClr>
            </a:gs>
            <a:gs pos="100%">
              <a:schemeClr val="phClr">
                <a:shade val="92%"/>
                <a:hueMod val="104%"/>
                <a:satMod val="140%"/>
                <a:lumMod val="68%"/>
              </a:schemeClr>
            </a:gs>
          </a:gsLst>
          <a:lin ang="5040000" scaled="0"/>
        </a:gradFill>
        <a:blipFill>
          <a:blip xmlns:r="http://purl.oclc.org/ooxml/officeDocument/relationships" r:embed="rId1">
            <a:duotone>
              <a:schemeClr val="phClr">
                <a:shade val="88%"/>
                <a:hueMod val="106%"/>
                <a:satMod val="140%"/>
                <a:lumMod val="54%"/>
              </a:schemeClr>
              <a:schemeClr val="phClr">
                <a:tint val="98%"/>
                <a:hueMod val="82%"/>
                <a:satMod val="150%"/>
                <a:lumMod val="160%"/>
              </a:schemeClr>
            </a:duotone>
          </a:blip>
          <a:stretch/>
        </a:blipFill>
      </a:bgFillStyleLst>
    </a:fmtScheme>
  </a:themeElements>
  <a:objectDefaults/>
  <a:extraClrSchemeLst/>
  <a:extLst>
    <a:ext uri="{05A4C25C-085E-4340-85A3-A5531E510DB2}">
      <thm15:themeFamily xmlns:thm15="http://schemas.microsoft.com/office/thememl/2012/main" name="Theme1" id="{6774C3D4-B56D-4302-BCEB-8E37A36CC99E}" vid="{FE9CAD0A-E7CE-4A31-88C7-163CE97BAEC0}"/>
    </a:ext>
  </a:extLst>
</a:theme>
</file>

<file path=ppt/theme/themeOverride1.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10.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11.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12.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13.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14.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15.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16.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17.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18.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19.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2.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20.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21.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22.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23.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24.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25.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26.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27.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28.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29.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3.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30.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31.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32.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33.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34.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35.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36.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37.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38.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39.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4.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40.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41.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42.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43.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44.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45.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46.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5.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6.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7.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8.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ppt/theme/themeOverride9.xml><?xml version="1.0" encoding="utf-8"?>
<a:themeOverride xmlns:a="http://purl.oclc.org/ooxml/drawingml/main">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themeOverride>
</file>

<file path=docProps/app.xml><?xml version="1.0" encoding="utf-8"?>
<Properties xmlns="http://purl.oclc.org/ooxml/officeDocument/extendedProperties" xmlns:vt="http://purl.oclc.org/ooxml/officeDocument/docPropsVTypes">
  <Template>Office Theme</Template>
  <TotalTime>2657</TotalTime>
  <Words>4499</Words>
  <Application>Microsoft Office PowerPoint</Application>
  <PresentationFormat>Widescreen</PresentationFormat>
  <Paragraphs>1028</Paragraphs>
  <Slides>63</Slides>
  <Notes>0</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63</vt:i4>
      </vt:variant>
    </vt:vector>
  </HeadingPairs>
  <TitlesOfParts>
    <vt:vector size="82" baseType="lpstr">
      <vt:lpstr>SimSun</vt:lpstr>
      <vt:lpstr>A EntezareZohoor 1 **</vt:lpstr>
      <vt:lpstr>Arial</vt:lpstr>
      <vt:lpstr>B Koodak</vt:lpstr>
      <vt:lpstr>B Mitra</vt:lpstr>
      <vt:lpstr>B Nazanin</vt:lpstr>
      <vt:lpstr>B Titr</vt:lpstr>
      <vt:lpstr>B Yagut</vt:lpstr>
      <vt:lpstr>Calibri</vt:lpstr>
      <vt:lpstr>Calibri Light</vt:lpstr>
      <vt:lpstr>IranNastaliq</vt:lpstr>
      <vt:lpstr>IRANSans</vt:lpstr>
      <vt:lpstr>Sahel</vt:lpstr>
      <vt:lpstr>Times New Roman</vt:lpstr>
      <vt:lpstr>Trebuchet MS</vt:lpstr>
      <vt:lpstr>Tw Cen MT</vt:lpstr>
      <vt:lpstr>Wingdings</vt:lpstr>
      <vt:lpstr>Office Theme</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مثال:</vt:lpstr>
      <vt:lpstr>در کشور فرضی</vt:lpstr>
      <vt:lpstr>مقدمه</vt:lpstr>
      <vt:lpstr>مقدمه</vt:lpstr>
      <vt:lpstr>تعریف تعارض منافع</vt:lpstr>
      <vt:lpstr>تعریف تعارض منافع</vt:lpstr>
      <vt:lpstr>PowerPoint Presentation</vt:lpstr>
      <vt:lpstr>PowerPoint Presentation</vt:lpstr>
      <vt:lpstr>PowerPoint Presentation</vt:lpstr>
      <vt:lpstr>ارتباط تعارض منافع با مسئله فساد</vt:lpstr>
      <vt:lpstr>دسته بندی تعارض منافع</vt:lpstr>
      <vt:lpstr>عوامل فردي ايجاد كننده تعارض منافع</vt:lpstr>
      <vt:lpstr>عوامل نهادي ايجاد كننده تعارض منافع</vt:lpstr>
      <vt:lpstr>تعارض منافع در نظام سلامت </vt:lpstr>
      <vt:lpstr>حوزه‌های تعارض منافع در سلامت</vt:lpstr>
      <vt:lpstr>مصادیق تعارض منافع در نظام سلامت</vt:lpstr>
      <vt:lpstr>تعارض درآمد و وظایف</vt:lpstr>
      <vt:lpstr>تعارض وظایف</vt:lpstr>
      <vt:lpstr>اتحاد قاعده‌گذار و مجری</vt:lpstr>
      <vt:lpstr>اتحاد ناظر و منظور (نظارت شونده)</vt:lpstr>
      <vt:lpstr>تبانی خدمت‌گزاران</vt:lpstr>
      <vt:lpstr>اشتغال همزمان</vt:lpstr>
      <vt:lpstr>ارتباطات پسا شغلی (درب‌های گردان)</vt:lpstr>
      <vt:lpstr>ارتباط سهام‌داری یا مالکیت شرکت‌های مرتبط با تصمیم‌گیری</vt:lpstr>
      <vt:lpstr>انگیزه‌های سیاسی و منطقه‌ای</vt:lpstr>
      <vt:lpstr>روابط خویشاوندی</vt:lpstr>
      <vt:lpstr>PowerPoint Presentation</vt:lpstr>
      <vt:lpstr>PowerPoint Presentation</vt:lpstr>
      <vt:lpstr>تعارض منافع در پژوهش</vt:lpstr>
      <vt:lpstr>راهکارها</vt:lpstr>
      <vt:lpstr>PowerPoint Presentation</vt:lpstr>
      <vt:lpstr>سه سطح از راهکارهای مدیریت تعارض منافع</vt:lpstr>
      <vt:lpstr>انواع سیاست‌ها</vt:lpstr>
      <vt:lpstr>شفافیت (پرونده‌ی الکترونیک سلامت)</vt:lpstr>
      <vt:lpstr>شفافیت هدایا، درآمدها و دریافتی‌ها</vt:lpstr>
      <vt:lpstr>شفافیت مشاغل و سهام‌داری‌ها</vt:lpstr>
      <vt:lpstr>حمایت از افشاگران تخلف</vt:lpstr>
      <vt:lpstr>محدودیت رأی‌دادن در مسائلی که با منافع شخصی تعارض دارد</vt:lpstr>
      <vt:lpstr>محدودیت‌های مشاغل همزمان</vt:lpstr>
      <vt:lpstr>محدودیت درآمدها و هدایا</vt:lpstr>
      <vt:lpstr>محدودیت‌های پساشغلی (درب‌های گردان)</vt:lpstr>
      <vt:lpstr>محدودیت‌های پساشغلی (ادامه)</vt:lpstr>
      <vt:lpstr>اعتمادِ کور (واگذاری مدیریت سهام به کارگزار ناشناس)</vt:lpstr>
      <vt:lpstr>تجمیع کمک‌ها و حمایت‌های مالی</vt:lpstr>
      <vt:lpstr>راهنمای بالینی (گایدلاین‌های پزشکی)</vt:lpstr>
      <vt:lpstr>جمع‌بندی راهکارها</vt:lpstr>
      <vt:lpstr>چند اولویت </vt:lpstr>
      <vt:lpstr>نحوه اعلام درآمد شخصي در كشورهاي مختلف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ghannadi</dc:creator>
  <cp:lastModifiedBy>A.Zare</cp:lastModifiedBy>
  <cp:revision>134</cp:revision>
  <dcterms:created xsi:type="dcterms:W3CDTF">2017-07-10T03:37:36Z</dcterms:created>
  <dcterms:modified xsi:type="dcterms:W3CDTF">2018-08-27T08:45:48Z</dcterms:modified>
</cp:coreProperties>
</file>